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7" r:id="rId3"/>
    <p:sldId id="296" r:id="rId4"/>
    <p:sldId id="278" r:id="rId5"/>
    <p:sldId id="279" r:id="rId6"/>
    <p:sldId id="29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99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AB26-E12A-4D7A-9FF8-0CBEE5B95457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A30E-406E-4A4F-8FC0-34A7AEA6A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00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AB26-E12A-4D7A-9FF8-0CBEE5B95457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A30E-406E-4A4F-8FC0-34A7AEA6A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5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AB26-E12A-4D7A-9FF8-0CBEE5B95457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A30E-406E-4A4F-8FC0-34A7AEA6A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13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AB26-E12A-4D7A-9FF8-0CBEE5B95457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A30E-406E-4A4F-8FC0-34A7AEA6A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06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AB26-E12A-4D7A-9FF8-0CBEE5B95457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A30E-406E-4A4F-8FC0-34A7AEA6A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91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AB26-E12A-4D7A-9FF8-0CBEE5B95457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A30E-406E-4A4F-8FC0-34A7AEA6A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37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AB26-E12A-4D7A-9FF8-0CBEE5B95457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A30E-406E-4A4F-8FC0-34A7AEA6A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97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AB26-E12A-4D7A-9FF8-0CBEE5B95457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A30E-406E-4A4F-8FC0-34A7AEA6A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20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AB26-E12A-4D7A-9FF8-0CBEE5B95457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A30E-406E-4A4F-8FC0-34A7AEA6A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4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AB26-E12A-4D7A-9FF8-0CBEE5B95457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A30E-406E-4A4F-8FC0-34A7AEA6A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73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AB26-E12A-4D7A-9FF8-0CBEE5B95457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A30E-406E-4A4F-8FC0-34A7AEA6A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28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5AB26-E12A-4D7A-9FF8-0CBEE5B95457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4A30E-406E-4A4F-8FC0-34A7AEA6A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05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boi-812.narod.ru/str-oboi-big-size-1280/1280raznoe/raznoe-nahuchil-1280.jpg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42 из 4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32" y="55130"/>
            <a:ext cx="8928992" cy="668234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758" b="98047" l="4359" r="97179">
                        <a14:foregroundMark x1="48462" y1="8789" x2="48462" y2="8789"/>
                        <a14:foregroundMark x1="74359" y1="22656" x2="74359" y2="22656"/>
                        <a14:foregroundMark x1="72051" y1="21289" x2="72051" y2="21289"/>
                        <a14:foregroundMark x1="73077" y1="20898" x2="73077" y2="20898"/>
                        <a14:foregroundMark x1="82308" y1="28320" x2="82308" y2="28320"/>
                        <a14:foregroundMark x1="84872" y1="27930" x2="84872" y2="27930"/>
                        <a14:foregroundMark x1="86410" y1="27344" x2="86410" y2="27344"/>
                        <a14:foregroundMark x1="87436" y1="28320" x2="87436" y2="28320"/>
                        <a14:foregroundMark x1="87436" y1="29492" x2="87436" y2="29492"/>
                        <a14:foregroundMark x1="87436" y1="26953" x2="84872" y2="26172"/>
                        <a14:foregroundMark x1="88462" y1="26172" x2="88462" y2="26172"/>
                        <a14:foregroundMark x1="79487" y1="23828" x2="79487" y2="23828"/>
                        <a14:foregroundMark x1="32821" y1="18555" x2="32821" y2="18555"/>
                        <a14:foregroundMark x1="36923" y1="16602" x2="36923" y2="16602"/>
                        <a14:foregroundMark x1="39231" y1="15039" x2="39231" y2="15039"/>
                        <a14:foregroundMark x1="25641" y1="25000" x2="25641" y2="25000"/>
                        <a14:foregroundMark x1="17949" y1="25000" x2="17949" y2="25000"/>
                        <a14:foregroundMark x1="17436" y1="26953" x2="17436" y2="26953"/>
                        <a14:foregroundMark x1="16410" y1="25977" x2="16410" y2="25977"/>
                        <a14:foregroundMark x1="16410" y1="25000" x2="16410" y2="25000"/>
                        <a14:foregroundMark x1="16410" y1="23828" x2="16410" y2="23828"/>
                        <a14:foregroundMark x1="11282" y1="41016" x2="11282" y2="41016"/>
                        <a14:foregroundMark x1="10256" y1="45313" x2="10256" y2="45313"/>
                        <a14:foregroundMark x1="10769" y1="50391" x2="10769" y2="50391"/>
                        <a14:foregroundMark x1="90256" y1="42773" x2="90256" y2="42773"/>
                        <a14:foregroundMark x1="91538" y1="44531" x2="91538" y2="44531"/>
                        <a14:foregroundMark x1="92308" y1="49023" x2="92308" y2="49023"/>
                        <a14:foregroundMark x1="59231" y1="92578" x2="59231" y2="92578"/>
                        <a14:foregroundMark x1="72051" y1="89258" x2="72051" y2="89258"/>
                        <a14:foregroundMark x1="70256" y1="90234" x2="70256" y2="90234"/>
                        <a14:foregroundMark x1="85385" y1="81250" x2="85385" y2="81250"/>
                        <a14:foregroundMark x1="35128" y1="91406" x2="35128" y2="91406"/>
                        <a14:foregroundMark x1="76410" y1="87695" x2="76410" y2="87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0"/>
            <a:ext cx="2700774" cy="3545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008" y="3396302"/>
            <a:ext cx="896448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Индивидуальная воспитательная работа с нахимовцами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Система индивидуальной воспитательной работы 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94587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 индивидуальной воспитательной работы включает в себя:</a:t>
            </a:r>
          </a:p>
          <a:p>
            <a:endParaRPr lang="ru-RU" dirty="0" smtClean="0"/>
          </a:p>
          <a:p>
            <a:r>
              <a:rPr lang="ru-RU" dirty="0" smtClean="0"/>
              <a:t>•	Субъект деятельности (воспитатель) и объект индивидуальной      воспитательной работы (конкретного воспитанника)</a:t>
            </a:r>
          </a:p>
          <a:p>
            <a:endParaRPr lang="ru-RU" dirty="0" smtClean="0"/>
          </a:p>
          <a:p>
            <a:r>
              <a:rPr lang="ru-RU" dirty="0" smtClean="0"/>
              <a:t>•	Цель и задачи индивидуальной воспитательной работы;</a:t>
            </a:r>
          </a:p>
          <a:p>
            <a:endParaRPr lang="ru-RU" dirty="0" smtClean="0"/>
          </a:p>
          <a:p>
            <a:r>
              <a:rPr lang="ru-RU" dirty="0" smtClean="0"/>
              <a:t>•	Планирование</a:t>
            </a:r>
          </a:p>
          <a:p>
            <a:endParaRPr lang="ru-RU" dirty="0" smtClean="0"/>
          </a:p>
          <a:p>
            <a:r>
              <a:rPr lang="ru-RU" dirty="0" smtClean="0"/>
              <a:t>•	Изучение и учет индивидуальных особенностей воспитанников</a:t>
            </a:r>
          </a:p>
          <a:p>
            <a:endParaRPr lang="ru-RU" dirty="0" smtClean="0"/>
          </a:p>
          <a:p>
            <a:r>
              <a:rPr lang="ru-RU" dirty="0" smtClean="0"/>
              <a:t>•	Выбор оптимальных форм, методов и приемов психолого-педагогического     воздействия для формирования у воспитанника положительных качеств и их развития.</a:t>
            </a:r>
          </a:p>
          <a:p>
            <a:endParaRPr lang="ru-RU" dirty="0" smtClean="0"/>
          </a:p>
          <a:p>
            <a:r>
              <a:rPr lang="ru-RU" dirty="0" smtClean="0"/>
              <a:t>•	Контроль, коррекция воспитательных воздействий.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00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68760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« Забота и справедливость к мальчишкам, ну и конечно строгость и дисциплина - вот что легло в основу воспитания.    </a:t>
            </a:r>
          </a:p>
          <a:p>
            <a:r>
              <a:rPr lang="ru-RU" sz="2000" b="1" dirty="0"/>
              <a:t>              Учили не бояться трудностей и уметь преодолевать их. Прививали чувство товарищества и взаимопомощи, преданности отечеству, любви к флоту…» </a:t>
            </a:r>
          </a:p>
          <a:p>
            <a:endParaRPr lang="ru-RU" dirty="0"/>
          </a:p>
          <a:p>
            <a:r>
              <a:rPr lang="ru-RU" dirty="0"/>
              <a:t>                                     Первый начальник НВМУ контр-адмирал Изачик Н.Г.</a:t>
            </a:r>
          </a:p>
          <a:p>
            <a:endParaRPr lang="ru-RU" dirty="0"/>
          </a:p>
          <a:p>
            <a:r>
              <a:rPr lang="ru-RU" b="1" dirty="0"/>
              <a:t>Цель воспитательной деятельности Нахимовского военно-морского училища– воспитание нахимовца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ru-RU" dirty="0"/>
              <a:t>-  патриота своей страны, готового и способного служить ей с честью;</a:t>
            </a:r>
          </a:p>
          <a:p>
            <a:endParaRPr lang="ru-RU" dirty="0"/>
          </a:p>
          <a:p>
            <a:r>
              <a:rPr lang="ru-RU" dirty="0"/>
              <a:t>-  успешно решающего жизненные  и  профессиональные задачи  в процессе непрерывного образования и самообразования;</a:t>
            </a:r>
          </a:p>
          <a:p>
            <a:endParaRPr lang="ru-RU" dirty="0"/>
          </a:p>
          <a:p>
            <a:r>
              <a:rPr lang="ru-RU" dirty="0"/>
              <a:t>-  нравственного, с высоким уровнем развития культуры, готового вести здоровый образ жизни и способного к доброжелательному общению с окружающими людьми.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Индивидуальное воспитание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Индивидуальная работа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D:\Users\a0422\Desktop\Новая папка (2)\DSC02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2387"/>
            <a:ext cx="2448273" cy="192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774166" y="1135525"/>
            <a:ext cx="741682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Особенно внимательно воспитатели следят за изменением главных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личностных</a:t>
            </a:r>
            <a:r>
              <a:rPr lang="ru-RU" dirty="0"/>
              <a:t> качеств – направленности ценностных ориентаций, жизненных планов деятельности и поведения, оперативно корректируют процесс воспитания, направляя его на удовлетворение личностных и общественных потребностей.</a:t>
            </a:r>
          </a:p>
        </p:txBody>
      </p:sp>
      <p:pic>
        <p:nvPicPr>
          <p:cNvPr id="5" name="Picture 2" descr="D:\Users\a0422\Desktop\Новая папка (2)\2014-03-16\DSC02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9"/>
            <a:ext cx="3041268" cy="202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a0422\Desktop\Новая папка (2)\2014-03-16\2014-03-16\DSC02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579038"/>
            <a:ext cx="2808311" cy="18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20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766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Основные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методы воспитательного воздействия</a:t>
            </a:r>
          </a:p>
          <a:p>
            <a:pPr algn="just">
              <a:lnSpc>
                <a:spcPts val="1900"/>
              </a:lnSpc>
            </a:pPr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844824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Убеждение</a:t>
            </a:r>
            <a:r>
              <a:rPr lang="ru-RU" dirty="0"/>
              <a:t> - этот метод обращен к сознанию личности, к ее чувствам и разуму, к ее внутреннему духовному миру. Именно убеждения, устойчивые знания определяют поступки людей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Поощрение</a:t>
            </a:r>
            <a:r>
              <a:rPr lang="ru-RU" dirty="0"/>
              <a:t> - это выражение положительной оценки, одобрения, признания качеств, поведения, действий воспитанника или целой группы.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Наказание</a:t>
            </a:r>
            <a:r>
              <a:rPr lang="ru-RU" dirty="0"/>
              <a:t> - это выражение отрицательной оценки, осуждения действий и поступков, противоречащих принятым нормам поведения, нарушающим законы.</a:t>
            </a:r>
          </a:p>
        </p:txBody>
      </p:sp>
    </p:spTree>
    <p:extLst>
      <p:ext uri="{BB962C8B-B14F-4D97-AF65-F5344CB8AC3E}">
        <p14:creationId xmlns:p14="http://schemas.microsoft.com/office/powerpoint/2010/main" xmlns="" val="33820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504" y="40466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163809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Вам спасибо,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Сохраненные данные\a0422\Desktop\Самойленко\НВМУ\IMG_3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5497"/>
            <a:ext cx="3816424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97772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Если мы все сделаем правильно, то из этих мальчишек получатся настоящие мужчины.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E:\ФОТО\IMG_5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9169" y="635497"/>
            <a:ext cx="3971221" cy="595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6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193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prostogerman</cp:lastModifiedBy>
  <cp:revision>77</cp:revision>
  <dcterms:created xsi:type="dcterms:W3CDTF">2011-11-28T03:10:05Z</dcterms:created>
  <dcterms:modified xsi:type="dcterms:W3CDTF">2014-09-20T18:11:19Z</dcterms:modified>
</cp:coreProperties>
</file>