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3" r:id="rId2"/>
    <p:sldId id="256" r:id="rId3"/>
    <p:sldId id="257" r:id="rId4"/>
    <p:sldId id="258" r:id="rId5"/>
    <p:sldId id="284" r:id="rId6"/>
    <p:sldId id="259" r:id="rId7"/>
    <p:sldId id="260" r:id="rId8"/>
    <p:sldId id="285" r:id="rId9"/>
    <p:sldId id="261" r:id="rId10"/>
    <p:sldId id="262" r:id="rId11"/>
    <p:sldId id="286" r:id="rId12"/>
    <p:sldId id="263" r:id="rId13"/>
    <p:sldId id="264" r:id="rId14"/>
    <p:sldId id="287" r:id="rId15"/>
    <p:sldId id="265" r:id="rId16"/>
    <p:sldId id="288" r:id="rId17"/>
    <p:sldId id="274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howGuides="1"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8DCF2CE-81F5-4675-98B5-2108BB4B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2D5D-A962-4565-8A68-4805651E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8AEC-C5FC-4277-BEAB-646D02667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0098-F079-4239-988E-1E0E8A6D3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CEF0-0903-4B55-97EE-0133C7852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51F2-65E0-4633-AFB7-FC69A8B93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6F06-F8B8-4FDE-8BE5-8CE46EC92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7C77-7BC3-4562-8937-20CB33C69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AAA3-B549-4181-B6C5-66E6C4FDA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B5DBD-1098-46FF-B115-E6529F7DA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337F-A5EB-44C5-8919-9814DA76A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screen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7B0552B-9584-43FD-B1E3-586A38F52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60" r:id="rId8"/>
    <p:sldLayoutId id="2147483761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Тест «Типы кристаллических решеток»</a:t>
            </a:r>
          </a:p>
        </p:txBody>
      </p:sp>
      <p:pic>
        <p:nvPicPr>
          <p:cNvPr id="5123" name="Picture 4" descr="C:\Users\user\Desktop\1313386536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9700" y="1993900"/>
            <a:ext cx="2916238" cy="2047875"/>
          </a:xfrm>
          <a:noFill/>
        </p:spPr>
      </p:pic>
      <p:pic>
        <p:nvPicPr>
          <p:cNvPr id="5124" name="Picture 5" descr="C:\Users\user\Desktop\98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2060575"/>
            <a:ext cx="3108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user\Desktop\cjOEJFdFj1SxF1b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6600" y="4235450"/>
            <a:ext cx="2565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/>
              <a:t>9</a:t>
            </a:r>
            <a:r>
              <a:rPr lang="ru-RU" altLang="ru-RU" sz="4000" dirty="0" smtClean="0"/>
              <a:t>. Пластичностью обладают вещества с решёткой: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а) металлической </a:t>
            </a:r>
          </a:p>
          <a:p>
            <a:pPr eaLnBrk="1" hangingPunct="1"/>
            <a:r>
              <a:rPr lang="ru-RU" altLang="ru-RU" smtClean="0"/>
              <a:t>б) ионной </a:t>
            </a:r>
          </a:p>
          <a:p>
            <a:pPr eaLnBrk="1" hangingPunct="1"/>
            <a:r>
              <a:rPr lang="ru-RU" altLang="ru-RU" smtClean="0"/>
              <a:t>в) молекулярной </a:t>
            </a:r>
          </a:p>
          <a:p>
            <a:pPr eaLnBrk="1" hangingPunct="1"/>
            <a:r>
              <a:rPr lang="ru-RU" altLang="ru-RU" smtClean="0"/>
              <a:t>г) атомной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817563"/>
            <a:ext cx="7159625" cy="1963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10.Выберите </a:t>
            </a:r>
            <a:r>
              <a:rPr lang="ru-RU" sz="4000" dirty="0"/>
              <a:t>вещества, имеющие ионную кристаллическую </a:t>
            </a:r>
            <a:r>
              <a:rPr lang="ru-RU" sz="4000" dirty="0" smtClean="0"/>
              <a:t>решётку: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476375" y="2781300"/>
            <a:ext cx="6183313" cy="2941638"/>
          </a:xfrm>
        </p:spPr>
        <p:txBody>
          <a:bodyPr/>
          <a:lstStyle/>
          <a:p>
            <a:pPr eaLnBrk="1" hangingPunct="1"/>
            <a:r>
              <a:rPr lang="ru-RU" altLang="ru-RU" smtClean="0"/>
              <a:t>а)хлорид натрия</a:t>
            </a:r>
          </a:p>
          <a:p>
            <a:pPr eaLnBrk="1" hangingPunct="1"/>
            <a:r>
              <a:rPr lang="ru-RU" altLang="ru-RU" smtClean="0"/>
              <a:t>б)«сухой лед»</a:t>
            </a:r>
          </a:p>
          <a:p>
            <a:pPr eaLnBrk="1" hangingPunct="1"/>
            <a:r>
              <a:rPr lang="ru-RU" altLang="ru-RU" smtClean="0"/>
              <a:t>в)оксид кремния</a:t>
            </a:r>
          </a:p>
          <a:p>
            <a:pPr eaLnBrk="1" hangingPunct="1"/>
            <a:r>
              <a:rPr lang="ru-RU" altLang="ru-RU" smtClean="0"/>
              <a:t>г)сульфат алюминия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11. Кремний имеет решётку: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а) молекулярную </a:t>
            </a:r>
          </a:p>
          <a:p>
            <a:pPr eaLnBrk="1" hangingPunct="1"/>
            <a:r>
              <a:rPr lang="ru-RU" altLang="ru-RU" smtClean="0"/>
              <a:t>б) атомную </a:t>
            </a:r>
          </a:p>
          <a:p>
            <a:pPr eaLnBrk="1" hangingPunct="1"/>
            <a:r>
              <a:rPr lang="ru-RU" altLang="ru-RU" smtClean="0"/>
              <a:t>в) ионную</a:t>
            </a:r>
          </a:p>
          <a:p>
            <a:pPr eaLnBrk="1" hangingPunct="1"/>
            <a:r>
              <a:rPr lang="ru-RU" altLang="ru-RU" smtClean="0"/>
              <a:t>г) металлическую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12. Щёлочи имеют решётку: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а) молекулярную</a:t>
            </a:r>
          </a:p>
          <a:p>
            <a:pPr eaLnBrk="1" hangingPunct="1"/>
            <a:r>
              <a:rPr lang="ru-RU" altLang="ru-RU" smtClean="0"/>
              <a:t>б) металлическую</a:t>
            </a:r>
          </a:p>
          <a:p>
            <a:pPr eaLnBrk="1" hangingPunct="1"/>
            <a:r>
              <a:rPr lang="ru-RU" altLang="ru-RU" smtClean="0"/>
              <a:t> в) ионную</a:t>
            </a:r>
          </a:p>
          <a:p>
            <a:pPr eaLnBrk="1" hangingPunct="1"/>
            <a:r>
              <a:rPr lang="ru-RU" altLang="ru-RU" smtClean="0"/>
              <a:t>г) атомную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13.Выберите </a:t>
            </a:r>
            <a:r>
              <a:rPr lang="ru-RU" dirty="0"/>
              <a:t>вещества, имеющие металлическую кристаллическую </a:t>
            </a:r>
            <a:r>
              <a:rPr lang="ru-RU" dirty="0" smtClean="0"/>
              <a:t>решётку</a:t>
            </a:r>
            <a:r>
              <a:rPr lang="ru-RU" dirty="0"/>
              <a:t>.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476375" y="2636838"/>
            <a:ext cx="6183313" cy="3086100"/>
          </a:xfrm>
        </p:spPr>
        <p:txBody>
          <a:bodyPr/>
          <a:lstStyle/>
          <a:p>
            <a:pPr eaLnBrk="1" hangingPunct="1"/>
            <a:r>
              <a:rPr lang="ru-RU" altLang="ru-RU" smtClean="0"/>
              <a:t>а)графит</a:t>
            </a:r>
          </a:p>
          <a:p>
            <a:pPr eaLnBrk="1" hangingPunct="1"/>
            <a:r>
              <a:rPr lang="ru-RU" altLang="ru-RU" smtClean="0"/>
              <a:t>б)медь</a:t>
            </a:r>
          </a:p>
          <a:p>
            <a:pPr eaLnBrk="1" hangingPunct="1"/>
            <a:r>
              <a:rPr lang="ru-RU" altLang="ru-RU" smtClean="0"/>
              <a:t>в)алюминий</a:t>
            </a:r>
          </a:p>
          <a:p>
            <a:pPr eaLnBrk="1" hangingPunct="1"/>
            <a:r>
              <a:rPr lang="ru-RU" altLang="ru-RU" smtClean="0"/>
              <a:t>г)кислород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14. Вода имеет решётку: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а) молекулярную </a:t>
            </a:r>
          </a:p>
          <a:p>
            <a:pPr eaLnBrk="1" hangingPunct="1"/>
            <a:r>
              <a:rPr lang="ru-RU" altLang="ru-RU" smtClean="0"/>
              <a:t>б) ионную</a:t>
            </a:r>
          </a:p>
          <a:p>
            <a:pPr eaLnBrk="1" hangingPunct="1"/>
            <a:r>
              <a:rPr lang="ru-RU" altLang="ru-RU" smtClean="0"/>
              <a:t>в) атомную </a:t>
            </a:r>
          </a:p>
          <a:p>
            <a:pPr eaLnBrk="1" hangingPunct="1"/>
            <a:r>
              <a:rPr lang="ru-RU" altLang="ru-RU" smtClean="0"/>
              <a:t>г) металлическую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15.Выберите </a:t>
            </a:r>
            <a:r>
              <a:rPr lang="ru-RU" dirty="0"/>
              <a:t>вещества, имеющие молекулярную кристаллическую </a:t>
            </a:r>
            <a:r>
              <a:rPr lang="ru-RU" dirty="0" smtClean="0"/>
              <a:t>решётку:</a:t>
            </a:r>
            <a:endParaRPr lang="ru-RU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476375" y="2492375"/>
            <a:ext cx="6183313" cy="3230563"/>
          </a:xfrm>
        </p:spPr>
        <p:txBody>
          <a:bodyPr/>
          <a:lstStyle/>
          <a:p>
            <a:pPr eaLnBrk="1" hangingPunct="1"/>
            <a:r>
              <a:rPr lang="ru-RU" altLang="ru-RU" smtClean="0"/>
              <a:t>а)углекислый газ</a:t>
            </a:r>
          </a:p>
          <a:p>
            <a:pPr eaLnBrk="1" hangingPunct="1"/>
            <a:r>
              <a:rPr lang="ru-RU" altLang="ru-RU" smtClean="0"/>
              <a:t>б)хлорид калия</a:t>
            </a:r>
          </a:p>
          <a:p>
            <a:pPr eaLnBrk="1" hangingPunct="1"/>
            <a:r>
              <a:rPr lang="ru-RU" altLang="ru-RU" smtClean="0"/>
              <a:t>в)озон</a:t>
            </a:r>
          </a:p>
          <a:p>
            <a:pPr eaLnBrk="1" hangingPunct="1"/>
            <a:r>
              <a:rPr lang="ru-RU" altLang="ru-RU" smtClean="0"/>
              <a:t>г)цинк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Ответы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8388350" cy="4281488"/>
          </a:xfrm>
        </p:spPr>
        <p:txBody>
          <a:bodyPr/>
          <a:lstStyle/>
          <a:p>
            <a:pPr marL="0" indent="0" eaLnBrk="1" hangingPunct="1">
              <a:buFont typeface="Brush Script MT" pitchFamily="66" charset="0"/>
              <a:buNone/>
            </a:pPr>
            <a:r>
              <a:rPr lang="ru-RU" altLang="ru-RU" b="1" smtClean="0"/>
              <a:t>1-в,г     2-б       3-в,    4-а,г     5-а     6-б    7-а,г   8-в        </a:t>
            </a:r>
          </a:p>
          <a:p>
            <a:pPr marL="0" indent="0" eaLnBrk="1" hangingPunct="1">
              <a:buFont typeface="Brush Script MT" pitchFamily="66" charset="0"/>
              <a:buNone/>
            </a:pPr>
            <a:endParaRPr lang="ru-RU" altLang="ru-RU" b="1" smtClean="0"/>
          </a:p>
          <a:p>
            <a:pPr marL="0" indent="0" eaLnBrk="1" hangingPunct="1">
              <a:buFont typeface="Brush Script MT" pitchFamily="66" charset="0"/>
              <a:buNone/>
            </a:pPr>
            <a:r>
              <a:rPr lang="ru-RU" altLang="ru-RU" b="1" smtClean="0"/>
              <a:t>9-а      10-а,г    11-б    12-в     13-б,в     14-а    15-а,в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/>
              <a:t>1. </a:t>
            </a:r>
            <a:r>
              <a:rPr lang="ru-RU" sz="3600" dirty="0"/>
              <a:t>Среди перечисленных веществ выберите вещества, которые имеют кристаллическое </a:t>
            </a:r>
            <a:r>
              <a:rPr lang="ru-RU" sz="3600" dirty="0" smtClean="0"/>
              <a:t>строение</a:t>
            </a:r>
            <a:r>
              <a:rPr lang="ru-RU" altLang="ru-RU" sz="4000" dirty="0" smtClean="0"/>
              <a:t>: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1463675" y="2492375"/>
            <a:ext cx="6132513" cy="3230563"/>
          </a:xfrm>
        </p:spPr>
        <p:txBody>
          <a:bodyPr/>
          <a:lstStyle/>
          <a:p>
            <a:pPr eaLnBrk="1" hangingPunct="1"/>
            <a:r>
              <a:rPr lang="ru-RU" altLang="ru-RU" smtClean="0"/>
              <a:t>а) воск </a:t>
            </a:r>
          </a:p>
          <a:p>
            <a:pPr eaLnBrk="1" hangingPunct="1"/>
            <a:r>
              <a:rPr lang="ru-RU" altLang="ru-RU" smtClean="0"/>
              <a:t>б) смола </a:t>
            </a:r>
          </a:p>
          <a:p>
            <a:pPr eaLnBrk="1" hangingPunct="1"/>
            <a:r>
              <a:rPr lang="ru-RU" altLang="ru-RU" smtClean="0"/>
              <a:t>в) каменная соль</a:t>
            </a:r>
          </a:p>
          <a:p>
            <a:pPr eaLnBrk="1" hangingPunct="1"/>
            <a:r>
              <a:rPr lang="ru-RU" altLang="ru-RU" smtClean="0"/>
              <a:t>г) алмаз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/>
              <a:t>2. Характер химической связи в атомной решётке: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а) металлическая </a:t>
            </a:r>
          </a:p>
          <a:p>
            <a:pPr eaLnBrk="1" hangingPunct="1"/>
            <a:r>
              <a:rPr lang="ru-RU" altLang="ru-RU" smtClean="0"/>
              <a:t>б) ковалентная </a:t>
            </a:r>
          </a:p>
          <a:p>
            <a:pPr eaLnBrk="1" hangingPunct="1"/>
            <a:r>
              <a:rPr lang="ru-RU" altLang="ru-RU" smtClean="0"/>
              <a:t>в) ионная</a:t>
            </a:r>
          </a:p>
          <a:p>
            <a:pPr eaLnBrk="1" hangingPunct="1"/>
            <a:r>
              <a:rPr lang="ru-RU" altLang="ru-RU" smtClean="0"/>
              <a:t>г) сила межмолекул. взаимодействия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/>
              <a:t>3. Прочность связи в молекулярной решётке: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а) очень прочная </a:t>
            </a:r>
          </a:p>
          <a:p>
            <a:pPr eaLnBrk="1" hangingPunct="1"/>
            <a:r>
              <a:rPr lang="ru-RU" altLang="ru-RU" smtClean="0"/>
              <a:t>б) прочная </a:t>
            </a:r>
          </a:p>
          <a:p>
            <a:pPr eaLnBrk="1" hangingPunct="1"/>
            <a:r>
              <a:rPr lang="ru-RU" altLang="ru-RU" smtClean="0"/>
              <a:t>в) слабая </a:t>
            </a:r>
          </a:p>
          <a:p>
            <a:pPr eaLnBrk="1" hangingPunct="1"/>
            <a:r>
              <a:rPr lang="ru-RU" altLang="ru-RU" smtClean="0"/>
              <a:t>г) разной прочности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95375" y="908050"/>
            <a:ext cx="6964363" cy="144145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4. В узлах разных кристаллических решёток могут находиться:</a:t>
            </a:r>
            <a:br>
              <a:rPr lang="ru-RU" altLang="ru-RU" sz="3600" smtClean="0"/>
            </a:br>
            <a:endParaRPr lang="ru-RU" altLang="ru-RU" sz="3600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619250" y="2276475"/>
            <a:ext cx="6040438" cy="3446463"/>
          </a:xfrm>
        </p:spPr>
        <p:txBody>
          <a:bodyPr/>
          <a:lstStyle/>
          <a:p>
            <a:pPr eaLnBrk="1" hangingPunct="1"/>
            <a:r>
              <a:rPr lang="ru-RU" altLang="ru-RU" smtClean="0"/>
              <a:t>а) атомы </a:t>
            </a:r>
          </a:p>
          <a:p>
            <a:pPr eaLnBrk="1" hangingPunct="1"/>
            <a:r>
              <a:rPr lang="ru-RU" altLang="ru-RU" smtClean="0"/>
              <a:t>б) электроны </a:t>
            </a:r>
          </a:p>
          <a:p>
            <a:pPr eaLnBrk="1" hangingPunct="1"/>
            <a:r>
              <a:rPr lang="ru-RU" altLang="ru-RU" smtClean="0"/>
              <a:t>в) протоны</a:t>
            </a:r>
          </a:p>
          <a:p>
            <a:pPr eaLnBrk="1" hangingPunct="1"/>
            <a:r>
              <a:rPr lang="ru-RU" altLang="ru-RU" smtClean="0"/>
              <a:t>г) молекулы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/>
              <a:t>5</a:t>
            </a:r>
            <a:r>
              <a:rPr lang="ru-RU" altLang="ru-RU" sz="4000" dirty="0" smtClean="0"/>
              <a:t>. Агрегатное состояние у веществ с ионной решёткой: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а) твердые </a:t>
            </a:r>
          </a:p>
          <a:p>
            <a:pPr eaLnBrk="1" hangingPunct="1"/>
            <a:r>
              <a:rPr lang="ru-RU" altLang="ru-RU" smtClean="0"/>
              <a:t>б) газы </a:t>
            </a:r>
          </a:p>
          <a:p>
            <a:pPr eaLnBrk="1" hangingPunct="1"/>
            <a:r>
              <a:rPr lang="ru-RU" altLang="ru-RU" smtClean="0"/>
              <a:t>в) жидкие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147050" cy="223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/>
              <a:t>6</a:t>
            </a:r>
            <a:r>
              <a:rPr lang="ru-RU" altLang="ru-RU" sz="3600" dirty="0" smtClean="0"/>
              <a:t>. Вещества без определенной температуры плавления и закономерного расположения частиц называются: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997200"/>
            <a:ext cx="7715250" cy="3128963"/>
          </a:xfrm>
        </p:spPr>
        <p:txBody>
          <a:bodyPr/>
          <a:lstStyle/>
          <a:p>
            <a:pPr eaLnBrk="1" hangingPunct="1"/>
            <a:r>
              <a:rPr lang="ru-RU" altLang="ru-RU" smtClean="0"/>
              <a:t>а) кристаллические </a:t>
            </a:r>
          </a:p>
          <a:p>
            <a:pPr eaLnBrk="1" hangingPunct="1"/>
            <a:r>
              <a:rPr lang="ru-RU" altLang="ru-RU" smtClean="0"/>
              <a:t>б) аморфные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27088" y="817563"/>
            <a:ext cx="7232650" cy="1819275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7.Выберите вещества, имеющие атомную кристаллическую решётку: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547813" y="2708275"/>
            <a:ext cx="6111875" cy="3014663"/>
          </a:xfrm>
        </p:spPr>
        <p:txBody>
          <a:bodyPr/>
          <a:lstStyle/>
          <a:p>
            <a:pPr eaLnBrk="1" hangingPunct="1"/>
            <a:r>
              <a:rPr lang="ru-RU" altLang="ru-RU" smtClean="0"/>
              <a:t>а) графит</a:t>
            </a:r>
          </a:p>
          <a:p>
            <a:pPr eaLnBrk="1" hangingPunct="1"/>
            <a:r>
              <a:rPr lang="ru-RU" altLang="ru-RU" smtClean="0"/>
              <a:t>б)сульфат меди</a:t>
            </a:r>
          </a:p>
          <a:p>
            <a:pPr eaLnBrk="1" hangingPunct="1"/>
            <a:r>
              <a:rPr lang="ru-RU" altLang="ru-RU" smtClean="0"/>
              <a:t>в)вода</a:t>
            </a:r>
          </a:p>
          <a:p>
            <a:pPr eaLnBrk="1" hangingPunct="1"/>
            <a:r>
              <a:rPr lang="ru-RU" altLang="ru-RU" smtClean="0"/>
              <a:t>г)алмаз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/>
              <a:t>8</a:t>
            </a:r>
            <a:r>
              <a:rPr lang="ru-RU" altLang="ru-RU" sz="4000" dirty="0" smtClean="0"/>
              <a:t>. Очень тугоплавкими являются вещества с решёткой: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а) металлической </a:t>
            </a:r>
          </a:p>
          <a:p>
            <a:pPr eaLnBrk="1" hangingPunct="1"/>
            <a:r>
              <a:rPr lang="ru-RU" altLang="ru-RU" smtClean="0"/>
              <a:t>б) молекулярной </a:t>
            </a:r>
          </a:p>
          <a:p>
            <a:pPr eaLnBrk="1" hangingPunct="1"/>
            <a:r>
              <a:rPr lang="ru-RU" altLang="ru-RU" smtClean="0"/>
              <a:t>в) атомной </a:t>
            </a:r>
          </a:p>
          <a:p>
            <a:pPr eaLnBrk="1" hangingPunct="1"/>
            <a:r>
              <a:rPr lang="ru-RU" altLang="ru-RU" smtClean="0"/>
              <a:t>г) ионной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326</TotalTime>
  <Words>311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Constantia</vt:lpstr>
      <vt:lpstr>Brush Script MT</vt:lpstr>
      <vt:lpstr>Calibri</vt:lpstr>
      <vt:lpstr>Franklin Gothic Book</vt:lpstr>
      <vt:lpstr>Rage Italic</vt:lpstr>
      <vt:lpstr>Кнопка</vt:lpstr>
      <vt:lpstr>Тест «Типы кристаллических решеток»</vt:lpstr>
      <vt:lpstr>1. Среди перечисленных веществ выберите вещества, которые имеют кристаллическое строение: </vt:lpstr>
      <vt:lpstr>2. Характер химической связи в атомной решётке:</vt:lpstr>
      <vt:lpstr>3. Прочность связи в молекулярной решётке:</vt:lpstr>
      <vt:lpstr>4. В узлах разных кристаллических решёток могут находиться: </vt:lpstr>
      <vt:lpstr>5. Агрегатное состояние у веществ с ионной решёткой:</vt:lpstr>
      <vt:lpstr>6. Вещества без определенной температуры плавления и закономерного расположения частиц называются:</vt:lpstr>
      <vt:lpstr>7.Выберите вещества, имеющие атомную кристаллическую решётку:</vt:lpstr>
      <vt:lpstr>8. Очень тугоплавкими являются вещества с решёткой:</vt:lpstr>
      <vt:lpstr>9. Пластичностью обладают вещества с решёткой:</vt:lpstr>
      <vt:lpstr>10.Выберите вещества, имеющие ионную кристаллическую решётку: </vt:lpstr>
      <vt:lpstr>11. Кремний имеет решётку:</vt:lpstr>
      <vt:lpstr>12. Щёлочи имеют решётку:</vt:lpstr>
      <vt:lpstr>13.Выберите вещества, имеющие металлическую кристаллическую решётку.</vt:lpstr>
      <vt:lpstr>14. Вода имеет решётку:</vt:lpstr>
      <vt:lpstr>15.Выберите вещества, имеющие молекулярную кристаллическую решётку:</vt:lpstr>
      <vt:lpstr>Ответы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Вид частиц в ионной решетке:</dc:title>
  <dc:creator>1</dc:creator>
  <cp:lastModifiedBy>Admin</cp:lastModifiedBy>
  <cp:revision>41</cp:revision>
  <dcterms:created xsi:type="dcterms:W3CDTF">2011-09-13T16:03:03Z</dcterms:created>
  <dcterms:modified xsi:type="dcterms:W3CDTF">2014-11-06T12:18:56Z</dcterms:modified>
</cp:coreProperties>
</file>