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57" r:id="rId3"/>
    <p:sldId id="265" r:id="rId4"/>
    <p:sldId id="259" r:id="rId5"/>
    <p:sldId id="261" r:id="rId6"/>
    <p:sldId id="260" r:id="rId7"/>
    <p:sldId id="266" r:id="rId8"/>
    <p:sldId id="267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0000"/>
    <a:srgbClr val="B64734"/>
    <a:srgbClr val="C9153C"/>
    <a:srgbClr val="640000"/>
    <a:srgbClr val="FF99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7535" autoAdjust="0"/>
    <p:restoredTop sz="50364" autoAdjust="0"/>
  </p:normalViewPr>
  <p:slideViewPr>
    <p:cSldViewPr>
      <p:cViewPr varScale="1">
        <p:scale>
          <a:sx n="97" d="100"/>
          <a:sy n="97" d="100"/>
        </p:scale>
        <p:origin x="-90" y="-3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509FE-8812-4CBF-B4D2-0C7B23F2D8EE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F55921-84CF-4520-901A-0022C026CBE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02.12.2008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Картинка 17 из 5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14348" y="1785926"/>
            <a:ext cx="3600450" cy="4392612"/>
          </a:xfrm>
          <a:prstGeom prst="rect">
            <a:avLst/>
          </a:prstGeom>
          <a:noFill/>
        </p:spPr>
      </p:pic>
      <p:sp>
        <p:nvSpPr>
          <p:cNvPr id="5" name="WordArt 17"/>
          <p:cNvSpPr>
            <a:spLocks noChangeArrowheads="1" noChangeShapeType="1" noTextEdit="1"/>
          </p:cNvSpPr>
          <p:nvPr/>
        </p:nvSpPr>
        <p:spPr bwMode="auto">
          <a:xfrm>
            <a:off x="1042988" y="333375"/>
            <a:ext cx="7172350" cy="10795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scene3d>
              <a:camera prst="orthographicFront"/>
              <a:lightRig rig="threePt" dir="t"/>
            </a:scene3d>
            <a:sp3d extrusionH="152400" contourW="19050">
              <a:extrusionClr>
                <a:srgbClr val="B64734"/>
              </a:extrusionClr>
              <a:contourClr>
                <a:srgbClr val="FFFF00"/>
              </a:contourClr>
            </a:sp3d>
          </a:bodyPr>
          <a:lstStyle/>
          <a:p>
            <a:pPr algn="ctr"/>
            <a:r>
              <a:rPr lang="ru-RU" sz="5000" b="1" u="heavy" kern="10" spc="800" dirty="0">
                <a:ln w="9525" cmpd="sng">
                  <a:solidFill>
                    <a:srgbClr val="C9153C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uFill>
                  <a:solidFill>
                    <a:srgbClr val="C00000"/>
                  </a:solidFill>
                </a:uFill>
                <a:latin typeface="Arial Black" pitchFamily="34" charset="0"/>
                <a:cs typeface="Arial"/>
              </a:rPr>
              <a:t>Губительная сигарета</a:t>
            </a:r>
          </a:p>
        </p:txBody>
      </p:sp>
      <p:sp>
        <p:nvSpPr>
          <p:cNvPr id="7" name="Rectangle 7"/>
          <p:cNvSpPr txBox="1">
            <a:spLocks noChangeArrowheads="1"/>
          </p:cNvSpPr>
          <p:nvPr/>
        </p:nvSpPr>
        <p:spPr>
          <a:xfrm>
            <a:off x="4572000" y="1785926"/>
            <a:ext cx="440213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Ежегодно в мире умирает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свыше 5 миллионов  человек</a:t>
            </a: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1" i="0" u="none" strike="noStrike" kern="1200" cap="none" spc="0" normalizeH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742950" marR="0" lvl="1" indent="-2857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Black" pitchFamily="34" charset="0"/>
                <a:ea typeface="+mn-ea"/>
                <a:cs typeface="+mn-cs"/>
              </a:rPr>
              <a:t>В России каждый год курение уносит жизни 220 тысяч человек</a:t>
            </a: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 Black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2852"/>
            <a:ext cx="9144000" cy="1285884"/>
          </a:xfrm>
          <a:ln w="76200"/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Из истории табакокурения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643050"/>
            <a:ext cx="8501122" cy="507209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Табак как представитель дикой флоры был известен в древности в Европе, Азии, Африке.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Листья его сжигали на костре, их дым оказывал на людей одурманивающее воздействие…</a:t>
            </a:r>
          </a:p>
          <a:p>
            <a:pPr>
              <a:lnSpc>
                <a:spcPct val="80000"/>
              </a:lnSpc>
            </a:pPr>
            <a:endParaRPr lang="ru-RU" b="1" i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Нюхательный табак был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завезен во Францию в 1559г.</a:t>
            </a:r>
          </a:p>
          <a:p>
            <a:pPr>
              <a:lnSpc>
                <a:spcPct val="80000"/>
              </a:lnSpc>
            </a:pP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В 1586 г. сэр Френсис Дрейк, который научился курить      трубку от «краснокожих индейцев» Виргинии,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завез этот обычай в Англию.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Табак может уменьшить спазм сосудов головного мозга, вызывающий мигрень.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Табак использовали для снятия зубной боли, ломоты в костях, даже от кашля.</a:t>
            </a:r>
          </a:p>
          <a:p>
            <a:pPr>
              <a:lnSpc>
                <a:spcPct val="80000"/>
              </a:lnSpc>
            </a:pPr>
            <a:endParaRPr lang="ru-RU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В начале</a:t>
            </a:r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XVII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столетия табак начал появляться в России</a:t>
            </a:r>
            <a:r>
              <a:rPr lang="ru-RU" b="1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, где его высевали на полях Украины.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До Петра</a:t>
            </a:r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I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курение не одобрялось. При царе Алексее Михайловиче за курение наказывали битьем палками, а торговцам табаком вырывали ноздрю или обрезали уши.</a:t>
            </a:r>
          </a:p>
          <a:p>
            <a:pPr>
              <a:lnSpc>
                <a:spcPct val="80000"/>
              </a:lnSpc>
            </a:pPr>
            <a:endParaRPr lang="ru-RU" b="1" u="sng" dirty="0" smtClean="0">
              <a:solidFill>
                <a:schemeClr val="bg1">
                  <a:lumMod val="95000"/>
                  <a:lumOff val="5000"/>
                </a:schemeClr>
              </a:solidFill>
              <a:latin typeface="Constantia" pitchFamily="18" charset="0"/>
              <a:cs typeface="Times New Roman" pitchFamily="18" charset="0"/>
            </a:endParaRPr>
          </a:p>
          <a:p>
            <a:pPr>
              <a:lnSpc>
                <a:spcPct val="80000"/>
              </a:lnSpc>
            </a:pP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В Англии в </a:t>
            </a:r>
            <a:r>
              <a:rPr lang="en-US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XVI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  <a:cs typeface="Times New Roman" pitchFamily="18" charset="0"/>
              </a:rPr>
              <a:t> в курильщиков приравнивали </a:t>
            </a:r>
            <a:r>
              <a:rPr lang="ru-RU" b="1" u="sng" dirty="0" smtClean="0">
                <a:solidFill>
                  <a:schemeClr val="bg1">
                    <a:lumMod val="95000"/>
                    <a:lumOff val="5000"/>
                  </a:schemeClr>
                </a:solidFill>
                <a:latin typeface="Constantia" pitchFamily="18" charset="0"/>
              </a:rPr>
              <a:t>к ворам</a:t>
            </a:r>
            <a:r>
              <a:rPr lang="ru-RU" b="1" i="1" u="sng" dirty="0" smtClean="0">
                <a:solidFill>
                  <a:schemeClr val="bg1"/>
                </a:solidFill>
              </a:rPr>
              <a:t>.</a:t>
            </a:r>
            <a:endParaRPr lang="ru-RU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74638"/>
            <a:ext cx="8543956" cy="1143000"/>
          </a:xfrm>
        </p:spPr>
        <p:txBody>
          <a:bodyPr>
            <a:no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Курение  разрушает  лёгкие</a:t>
            </a:r>
            <a:endParaRPr lang="ru-RU" sz="4000" dirty="0"/>
          </a:p>
        </p:txBody>
      </p:sp>
      <p:pic>
        <p:nvPicPr>
          <p:cNvPr id="4" name="Содержимое 3" descr="легкие курильщик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38250" y="1825625"/>
            <a:ext cx="6667500" cy="4257675"/>
          </a:xfrm>
        </p:spPr>
      </p:pic>
    </p:spTree>
  </p:cSld>
  <p:clrMapOvr>
    <a:masterClrMapping/>
  </p:clrMapOvr>
  <p:transition spd="slow">
    <p:strips dir="l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>
            <a:no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 Black" pitchFamily="34" charset="0"/>
              </a:rPr>
              <a:t>Курение и органы пищеварения</a:t>
            </a:r>
            <a:endParaRPr lang="ru-RU" sz="4400" dirty="0">
              <a:solidFill>
                <a:srgbClr val="C00000"/>
              </a:solidFill>
              <a:latin typeface="Arial Black" pitchFamily="34" charset="0"/>
            </a:endParaRPr>
          </a:p>
        </p:txBody>
      </p:sp>
      <p:pic>
        <p:nvPicPr>
          <p:cNvPr id="4" name="Picture 11" descr="Картинка 4 из 5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51847"/>
            <a:ext cx="3357586" cy="269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9" descr="Картинка 5 из 37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4313" y="1785926"/>
            <a:ext cx="3240355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285720" y="-500090"/>
            <a:ext cx="8477280" cy="214314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В результате длительного курения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285720" y="1714488"/>
            <a:ext cx="8572560" cy="4572032"/>
          </a:xfrm>
        </p:spPr>
        <p:txBody>
          <a:bodyPr/>
          <a:lstStyle/>
          <a:p>
            <a:pPr algn="l"/>
            <a:r>
              <a:rPr lang="ru-RU" sz="3600" dirty="0" smtClean="0">
                <a:solidFill>
                  <a:schemeClr val="bg1"/>
                </a:solidFill>
              </a:rPr>
              <a:t>- </a:t>
            </a:r>
            <a:r>
              <a:rPr lang="ru-RU" sz="3600" b="1" dirty="0" smtClean="0">
                <a:solidFill>
                  <a:schemeClr val="bg1"/>
                </a:solidFill>
              </a:rPr>
              <a:t>испортятся зубы, кожа;</a:t>
            </a:r>
          </a:p>
          <a:p>
            <a:pPr algn="l"/>
            <a:r>
              <a:rPr lang="ru-RU" sz="3600" b="1" dirty="0" smtClean="0">
                <a:solidFill>
                  <a:schemeClr val="bg1"/>
                </a:solidFill>
              </a:rPr>
              <a:t>- потускнеют волосы; </a:t>
            </a:r>
          </a:p>
          <a:p>
            <a:pPr algn="l"/>
            <a:r>
              <a:rPr lang="ru-RU" sz="3600" b="1" dirty="0" smtClean="0">
                <a:solidFill>
                  <a:schemeClr val="bg1"/>
                </a:solidFill>
              </a:rPr>
              <a:t>- появится неприятный запах изо рта;</a:t>
            </a:r>
          </a:p>
          <a:p>
            <a:pPr algn="l"/>
            <a:r>
              <a:rPr lang="ru-RU" sz="3600" b="1" dirty="0" smtClean="0">
                <a:solidFill>
                  <a:schemeClr val="bg1"/>
                </a:solidFill>
              </a:rPr>
              <a:t>- разовьются различные заболевания желудка, сердца, легких (например, появится одышка).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457200" y="-500090"/>
            <a:ext cx="8305800" cy="142876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  <a:latin typeface="Arial Black" pitchFamily="34" charset="0"/>
              </a:rPr>
              <a:t>Курение табака</a:t>
            </a:r>
            <a:endParaRPr lang="ru-RU" dirty="0">
              <a:solidFill>
                <a:srgbClr val="C00000"/>
              </a:solidFill>
              <a:latin typeface="Arial Black" pitchFamily="34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500034" y="857232"/>
            <a:ext cx="8305800" cy="571504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ru-RU" dirty="0" smtClean="0"/>
              <a:t>    </a:t>
            </a:r>
            <a:r>
              <a:rPr lang="ru-RU" b="1" i="1" u="sng" dirty="0" smtClean="0">
                <a:solidFill>
                  <a:schemeClr val="bg1"/>
                </a:solidFill>
              </a:rPr>
              <a:t>Активное курение </a:t>
            </a:r>
            <a:r>
              <a:rPr lang="ru-RU" b="1" dirty="0" smtClean="0">
                <a:solidFill>
                  <a:schemeClr val="bg1"/>
                </a:solidFill>
              </a:rPr>
              <a:t>– вредная привычка по вдыханию дыма горящих сигарет, сигар, папирос.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 </a:t>
            </a:r>
            <a:r>
              <a:rPr lang="ru-RU" b="1" i="1" u="sng" dirty="0" smtClean="0">
                <a:solidFill>
                  <a:schemeClr val="bg1"/>
                </a:solidFill>
              </a:rPr>
              <a:t>Пассивное курение </a:t>
            </a:r>
            <a:r>
              <a:rPr lang="ru-RU" b="1" dirty="0" smtClean="0">
                <a:solidFill>
                  <a:schemeClr val="bg1"/>
                </a:solidFill>
              </a:rPr>
              <a:t>– вдыхание некурящими людьми табачного дыма, содержащегося в воздухе.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 При курении образуются два потока дыма: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- </a:t>
            </a:r>
            <a:r>
              <a:rPr lang="ru-RU" b="1" i="1" dirty="0" smtClean="0">
                <a:solidFill>
                  <a:schemeClr val="bg1"/>
                </a:solidFill>
              </a:rPr>
              <a:t>основной</a:t>
            </a:r>
            <a:r>
              <a:rPr lang="ru-RU" b="1" dirty="0" smtClean="0">
                <a:solidFill>
                  <a:schemeClr val="bg1"/>
                </a:solidFill>
              </a:rPr>
              <a:t> (при активном курении), который попадает в легкие того, кто курит;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  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- </a:t>
            </a:r>
            <a:r>
              <a:rPr lang="ru-RU" b="1" i="1" dirty="0" smtClean="0">
                <a:solidFill>
                  <a:schemeClr val="bg1"/>
                </a:solidFill>
              </a:rPr>
              <a:t>побочный</a:t>
            </a:r>
            <a:r>
              <a:rPr lang="ru-RU" b="1" dirty="0" smtClean="0">
                <a:solidFill>
                  <a:schemeClr val="bg1"/>
                </a:solidFill>
              </a:rPr>
              <a:t> (при пассивном курении), который 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  попадает в окружающий воздух.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      </a:t>
            </a:r>
          </a:p>
          <a:p>
            <a:pPr algn="l"/>
            <a:r>
              <a:rPr lang="ru-RU" b="1" dirty="0" smtClean="0">
                <a:solidFill>
                  <a:schemeClr val="bg1"/>
                </a:solidFill>
              </a:rPr>
              <a:t>     Пассивное курение так же вредно для здоровья, как и активное курение,- разница только в интенсивности воздействия.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-428652"/>
            <a:ext cx="8715436" cy="7000924"/>
          </a:xfrm>
        </p:spPr>
        <p:txBody>
          <a:bodyPr>
            <a:normAutofit/>
          </a:bodyPr>
          <a:lstStyle/>
          <a:p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Ученые, изучающие продолжительность жизни курящих и некурящих людей, пришли к выводу, что каждая выкуренная сигарета сокращает жизнь</a:t>
            </a:r>
            <a:b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</a:br>
            <a:r>
              <a:rPr lang="ru-RU" sz="4000" dirty="0" smtClean="0">
                <a:solidFill>
                  <a:srgbClr val="C00000"/>
                </a:solidFill>
                <a:latin typeface="Arial Black" pitchFamily="34" charset="0"/>
              </a:rPr>
              <a:t> </a:t>
            </a:r>
            <a:r>
              <a:rPr lang="ru-RU" sz="4000" u="sng" dirty="0" smtClean="0">
                <a:solidFill>
                  <a:srgbClr val="C00000"/>
                </a:solidFill>
                <a:latin typeface="Arial Black" pitchFamily="34" charset="0"/>
              </a:rPr>
              <a:t>на 15 минут.</a:t>
            </a:r>
            <a:endParaRPr lang="ru-RU" sz="4000" u="sng" dirty="0">
              <a:solidFill>
                <a:srgbClr val="C0000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AutoShape 6"/>
          <p:cNvSpPr>
            <a:spLocks noChangeArrowheads="1"/>
          </p:cNvSpPr>
          <p:nvPr/>
        </p:nvSpPr>
        <p:spPr bwMode="auto">
          <a:xfrm>
            <a:off x="142844" y="428604"/>
            <a:ext cx="2514588" cy="1471602"/>
          </a:xfrm>
          <a:prstGeom prst="wedgeRoundRectCallout">
            <a:avLst>
              <a:gd name="adj1" fmla="val 22009"/>
              <a:gd name="adj2" fmla="val 123620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Сохранить</a:t>
            </a:r>
            <a:r>
              <a:rPr lang="ru-RU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здоровье</a:t>
            </a:r>
            <a:endParaRPr kumimoji="0" lang="ru-RU" sz="20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2" name="AutoShape 4"/>
          <p:cNvSpPr>
            <a:spLocks noChangeArrowheads="1"/>
          </p:cNvSpPr>
          <p:nvPr/>
        </p:nvSpPr>
        <p:spPr bwMode="auto">
          <a:xfrm>
            <a:off x="3071802" y="428604"/>
            <a:ext cx="2667000" cy="1473200"/>
          </a:xfrm>
          <a:prstGeom prst="wedgeRoundRectCallout">
            <a:avLst>
              <a:gd name="adj1" fmla="val 21023"/>
              <a:gd name="adj2" fmla="val 124310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Сохранить</a:t>
            </a:r>
            <a:endParaRPr kumimoji="0" lang="ru-RU" sz="9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работоспособность</a:t>
            </a:r>
            <a:endParaRPr kumimoji="0" lang="ru-RU" sz="1800" b="1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3" name="AutoShape 5"/>
          <p:cNvSpPr>
            <a:spLocks noChangeArrowheads="1"/>
          </p:cNvSpPr>
          <p:nvPr/>
        </p:nvSpPr>
        <p:spPr bwMode="auto">
          <a:xfrm>
            <a:off x="6143636" y="357166"/>
            <a:ext cx="2641600" cy="1511300"/>
          </a:xfrm>
          <a:prstGeom prst="wedgeRoundRectCallout">
            <a:avLst>
              <a:gd name="adj1" fmla="val 19495"/>
              <a:gd name="adj2" fmla="val 125463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9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Иметь привлекательную внешность</a:t>
            </a:r>
            <a:endParaRPr kumimoji="0" lang="ru-RU" sz="1800" b="0" i="0" u="none" strike="noStrike" cap="none" normalizeH="0" baseline="0" dirty="0" smtClean="0">
              <a:ln>
                <a:noFill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357158" y="5000636"/>
            <a:ext cx="2514600" cy="1587500"/>
          </a:xfrm>
          <a:prstGeom prst="wedgeRoundRectCallout">
            <a:avLst>
              <a:gd name="adj1" fmla="val 22727"/>
              <a:gd name="adj2" fmla="val -123759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вредить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себе и близким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1" name="AutoShape 3"/>
          <p:cNvSpPr>
            <a:spLocks noChangeArrowheads="1"/>
          </p:cNvSpPr>
          <p:nvPr/>
        </p:nvSpPr>
        <p:spPr bwMode="auto">
          <a:xfrm>
            <a:off x="3357554" y="5000636"/>
            <a:ext cx="2616200" cy="1587500"/>
          </a:xfrm>
          <a:prstGeom prst="wedgeRoundRectCallout">
            <a:avLst>
              <a:gd name="adj1" fmla="val 20875"/>
              <a:gd name="adj2" fmla="val -119759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тратить</a:t>
            </a:r>
            <a:endParaRPr kumimoji="0" lang="ru-RU" sz="9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попусту время</a:t>
            </a:r>
            <a:endParaRPr kumimoji="0" lang="ru-RU" sz="1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6357950" y="5072074"/>
            <a:ext cx="2514600" cy="1587500"/>
          </a:xfrm>
          <a:prstGeom prst="wedgeRoundRectCallout">
            <a:avLst>
              <a:gd name="adj1" fmla="val 18130"/>
              <a:gd name="adj2" fmla="val -122162"/>
              <a:gd name="adj3" fmla="val 16667"/>
            </a:avLst>
          </a:prstGeom>
          <a:solidFill>
            <a:schemeClr val="accent5">
              <a:lumMod val="75000"/>
            </a:schemeClr>
          </a:solidFill>
          <a:ln w="9525">
            <a:miter lim="800000"/>
            <a:headEnd/>
            <a:tailEnd/>
          </a:ln>
          <a:scene3d>
            <a:camera prst="legacyPerspectiveBottomLeft"/>
            <a:lightRig rig="legacyFlat3" dir="t"/>
          </a:scene3d>
          <a:sp3d extrusionH="887400" prstMaterial="legacyMatte">
            <a:bevelT w="13500" h="13500" prst="angle"/>
            <a:bevelB w="13500" h="13500" prst="angle"/>
            <a:extrusionClr>
              <a:srgbClr val="B6DDE8"/>
            </a:extrusionClr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flatTx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 тратить деньги на то, за что потом придется дорого платить.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</a:endParaRP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/>
            </a:r>
            <a:br>
              <a:rPr kumimoji="0" lang="ru-RU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2928935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Преимущества некурения перед курение</a:t>
            </a:r>
            <a:r>
              <a:rPr lang="ru-RU" sz="3600" b="1" baseline="0" dirty="0" smtClean="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м</a:t>
            </a:r>
            <a:r>
              <a:rPr lang="ru-RU" sz="3600" b="1" dirty="0" smtClean="0"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A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  <a:ea typeface="Times New Roman" pitchFamily="18" charset="0"/>
                <a:cs typeface="Times New Roman" pitchFamily="18" charset="0"/>
              </a:rPr>
              <a:t>табака</a:t>
            </a:r>
            <a:endParaRPr kumimoji="0" lang="ru-RU" sz="3600" b="0" i="0" u="none" strike="noStrike" cap="none" normalizeH="0" baseline="0" dirty="0" smtClean="0">
              <a:ln>
                <a:noFill/>
              </a:ln>
              <a:solidFill>
                <a:srgbClr val="A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4" grpId="0" animBg="1"/>
      <p:bldP spid="2052" grpId="0" animBg="1"/>
      <p:bldP spid="2053" grpId="0" animBg="1"/>
      <p:bldP spid="2049" grpId="0" animBg="1"/>
      <p:bldP spid="2051" grpId="0" animBg="1"/>
      <p:bldP spid="205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2000" r="-1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357166"/>
            <a:ext cx="85011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Какое решение вы примете:</a:t>
            </a:r>
            <a:endParaRPr lang="ru-RU" sz="4000" b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57422" y="1071546"/>
            <a:ext cx="6786578" cy="47863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algn="r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Не будете курить вовсе;</a:t>
            </a:r>
          </a:p>
          <a:p>
            <a:pPr algn="r">
              <a:defRPr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algn="r"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algn="r">
              <a:buFont typeface="Arial" pitchFamily="34" charset="0"/>
              <a:buChar char="•"/>
              <a:defRPr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algn="r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Будете курить меньше;</a:t>
            </a:r>
          </a:p>
          <a:p>
            <a:pPr algn="r">
              <a:defRPr/>
            </a:pPr>
            <a:endParaRPr lang="ru-RU" sz="2800" b="1" dirty="0" smtClean="0">
              <a:solidFill>
                <a:schemeClr val="bg1"/>
              </a:solidFill>
            </a:endParaRPr>
          </a:p>
          <a:p>
            <a:pPr algn="r"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   </a:t>
            </a:r>
          </a:p>
          <a:p>
            <a:pPr algn="r">
              <a:buFont typeface="Arial" pitchFamily="34" charset="0"/>
              <a:buChar char="•"/>
              <a:defRPr/>
            </a:pPr>
            <a:r>
              <a:rPr lang="ru-RU" sz="2800" b="1" dirty="0" smtClean="0">
                <a:solidFill>
                  <a:schemeClr val="bg1"/>
                </a:solidFill>
              </a:rPr>
              <a:t>Продолжите курение, несмотря на угрозу здоровью и обязательное сокращение жизни?</a:t>
            </a:r>
          </a:p>
        </p:txBody>
      </p:sp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188</TotalTime>
  <Words>364</Words>
  <PresentationFormat>Экран (4:3)</PresentationFormat>
  <Paragraphs>61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Слайд 1</vt:lpstr>
      <vt:lpstr>Из истории табакокурения</vt:lpstr>
      <vt:lpstr>Курение  разрушает  лёгкие</vt:lpstr>
      <vt:lpstr>Курение и органы пищеварения</vt:lpstr>
      <vt:lpstr>В результате длительного курения</vt:lpstr>
      <vt:lpstr>Курение табака</vt:lpstr>
      <vt:lpstr>Ученые, изучающие продолжительность жизни курящих и некурящих людей, пришли к выводу, что каждая выкуренная сигарета сокращает жизнь  на 15 минут.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Завуч</cp:lastModifiedBy>
  <cp:revision>49</cp:revision>
  <dcterms:modified xsi:type="dcterms:W3CDTF">2008-12-02T07:41:19Z</dcterms:modified>
</cp:coreProperties>
</file>