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1" r:id="rId6"/>
    <p:sldId id="260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B64734"/>
    <a:srgbClr val="C9153C"/>
    <a:srgbClr val="640000"/>
    <a:srgbClr val="FF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535" autoAdjust="0"/>
    <p:restoredTop sz="50364" autoAdjust="0"/>
  </p:normalViewPr>
  <p:slideViewPr>
    <p:cSldViewPr>
      <p:cViewPr varScale="1">
        <p:scale>
          <a:sx n="97" d="100"/>
          <a:sy n="97" d="100"/>
        </p:scale>
        <p:origin x="-9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509FE-8812-4CBF-B4D2-0C7B23F2D8EE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5921-84CF-4520-901A-0022C026C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Картинка 17 из 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48" y="1785926"/>
            <a:ext cx="3600450" cy="4392612"/>
          </a:xfrm>
          <a:prstGeom prst="rect">
            <a:avLst/>
          </a:prstGeom>
          <a:noFill/>
        </p:spPr>
      </p:pic>
      <p:sp>
        <p:nvSpPr>
          <p:cNvPr id="5" name="WordArt 17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7172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152400" contourW="19050">
              <a:extrusionClr>
                <a:srgbClr val="B64734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ru-RU" sz="5000" b="1" u="heavy" kern="10" spc="800" dirty="0">
                <a:ln w="9525" cmpd="sng">
                  <a:solidFill>
                    <a:srgbClr val="C9153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C00000"/>
                  </a:solidFill>
                </a:uFill>
                <a:latin typeface="Arial Black" pitchFamily="34" charset="0"/>
                <a:cs typeface="Arial"/>
              </a:rPr>
              <a:t>Губительная сигарета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4572000" y="1785926"/>
            <a:ext cx="440213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Ежегодно в мире умирает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свыше 5 миллионов  человек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В России каждый год курение уносит жизни 220 тысяч человек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285884"/>
          </a:xfrm>
          <a:ln w="76200"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Из истории табакокурения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501122" cy="50720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Табак как представитель дикой флоры был известен в древности в Европе, Азии, Африке.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Листья его сжигали на костре, их дым оказывал на людей одурманивающее воздействие…</a:t>
            </a:r>
          </a:p>
          <a:p>
            <a:pPr>
              <a:lnSpc>
                <a:spcPct val="80000"/>
              </a:lnSpc>
            </a:pPr>
            <a:endParaRPr lang="ru-RU" b="1" i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Нюхательный табак был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завезен во Францию в 1559г.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В 1586 г. сэр Френсис Дрейк, который научился курить      трубку от «краснокожих индейцев» Виргинии,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завез этот обычай в Англию.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Табак может уменьшить спазм сосудов головного мозга, вызывающий мигрень.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Табак использовали для снятия зубной боли, ломоты в костях, даже от кашля.</a:t>
            </a:r>
          </a:p>
          <a:p>
            <a:pPr>
              <a:lnSpc>
                <a:spcPct val="80000"/>
              </a:lnSpc>
            </a:pPr>
            <a:endParaRPr lang="ru-RU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В начале</a:t>
            </a:r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XVII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столетия табак начал появляться в России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, где его высевали на полях Украины.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До Петра</a:t>
            </a:r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I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курение не одобрялось. При царе Алексее Михайловиче за курение наказывали битьем палками, а торговцам табаком вырывали ноздрю или обрезали уши.</a:t>
            </a:r>
          </a:p>
          <a:p>
            <a:pPr>
              <a:lnSpc>
                <a:spcPct val="80000"/>
              </a:lnSpc>
            </a:pPr>
            <a:endParaRPr lang="ru-RU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В Англии в </a:t>
            </a:r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XVI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в курильщиков приравнивали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к ворам</a:t>
            </a:r>
            <a:r>
              <a:rPr lang="ru-RU" b="1" i="1" u="sng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Курение  разрушает  лёгкие</a:t>
            </a:r>
            <a:endParaRPr lang="ru-RU" sz="4000" dirty="0"/>
          </a:p>
        </p:txBody>
      </p:sp>
      <p:pic>
        <p:nvPicPr>
          <p:cNvPr id="4" name="Содержимое 3" descr="легкие курильщи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0" y="1825625"/>
            <a:ext cx="6667500" cy="4257675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Курение и органы пищеварения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Picture 11" descr="Картинка 4 из 5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51847"/>
            <a:ext cx="3357586" cy="269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артинка 5 из 3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4313" y="1785926"/>
            <a:ext cx="324035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-500090"/>
            <a:ext cx="8477280" cy="21431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 результате длительного курения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572560" cy="4572032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- </a:t>
            </a:r>
            <a:r>
              <a:rPr lang="ru-RU" sz="3600" b="1" dirty="0" smtClean="0">
                <a:solidFill>
                  <a:schemeClr val="bg1"/>
                </a:solidFill>
              </a:rPr>
              <a:t>испортятся зубы, кожа;</a:t>
            </a:r>
          </a:p>
          <a:p>
            <a:pPr algn="l"/>
            <a:r>
              <a:rPr lang="ru-RU" sz="3600" b="1" dirty="0" smtClean="0">
                <a:solidFill>
                  <a:schemeClr val="bg1"/>
                </a:solidFill>
              </a:rPr>
              <a:t>- потускнеют волосы; </a:t>
            </a:r>
          </a:p>
          <a:p>
            <a:pPr algn="l"/>
            <a:r>
              <a:rPr lang="ru-RU" sz="3600" b="1" dirty="0" smtClean="0">
                <a:solidFill>
                  <a:schemeClr val="bg1"/>
                </a:solidFill>
              </a:rPr>
              <a:t>- появится неприятный запах изо рта;</a:t>
            </a:r>
          </a:p>
          <a:p>
            <a:pPr algn="l"/>
            <a:r>
              <a:rPr lang="ru-RU" sz="3600" b="1" dirty="0" smtClean="0">
                <a:solidFill>
                  <a:schemeClr val="bg1"/>
                </a:solidFill>
              </a:rPr>
              <a:t>- разовьются различные заболевания желудка, сердца, легких (например, появится одышка).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-500090"/>
            <a:ext cx="8305800" cy="142876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Курение табака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305800" cy="57150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    </a:t>
            </a:r>
            <a:r>
              <a:rPr lang="ru-RU" b="1" i="1" u="sng" dirty="0" smtClean="0">
                <a:solidFill>
                  <a:schemeClr val="bg1"/>
                </a:solidFill>
              </a:rPr>
              <a:t>Активное курение </a:t>
            </a:r>
            <a:r>
              <a:rPr lang="ru-RU" b="1" dirty="0" smtClean="0">
                <a:solidFill>
                  <a:schemeClr val="bg1"/>
                </a:solidFill>
              </a:rPr>
              <a:t>– вредная привычка по вдыханию дыма горящих сигарет, сигар, папирос.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ru-RU" b="1" i="1" u="sng" dirty="0" smtClean="0">
                <a:solidFill>
                  <a:schemeClr val="bg1"/>
                </a:solidFill>
              </a:rPr>
              <a:t>Пассивное курение </a:t>
            </a:r>
            <a:r>
              <a:rPr lang="ru-RU" b="1" dirty="0" smtClean="0">
                <a:solidFill>
                  <a:schemeClr val="bg1"/>
                </a:solidFill>
              </a:rPr>
              <a:t>– вдыхание некурящими людьми табачного дыма, содержащегося в воздухе.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 При курении образуются два потока дыма: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- </a:t>
            </a:r>
            <a:r>
              <a:rPr lang="ru-RU" b="1" i="1" dirty="0" smtClean="0">
                <a:solidFill>
                  <a:schemeClr val="bg1"/>
                </a:solidFill>
              </a:rPr>
              <a:t>основной</a:t>
            </a:r>
            <a:r>
              <a:rPr lang="ru-RU" b="1" dirty="0" smtClean="0">
                <a:solidFill>
                  <a:schemeClr val="bg1"/>
                </a:solidFill>
              </a:rPr>
              <a:t> (при активном курении), который попадает в легкие того, кто курит;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- </a:t>
            </a:r>
            <a:r>
              <a:rPr lang="ru-RU" b="1" i="1" dirty="0" smtClean="0">
                <a:solidFill>
                  <a:schemeClr val="bg1"/>
                </a:solidFill>
              </a:rPr>
              <a:t>побочный</a:t>
            </a:r>
            <a:r>
              <a:rPr lang="ru-RU" b="1" dirty="0" smtClean="0">
                <a:solidFill>
                  <a:schemeClr val="bg1"/>
                </a:solidFill>
              </a:rPr>
              <a:t> (при пассивном курении), который 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  попадает в окружающий воздух.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      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     Пассивное курение так же вредно для здоровья, как и активное курение,- разница только в интенсивности воздействия.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428652"/>
            <a:ext cx="8715436" cy="70009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Ученые, изучающие продолжительность жизни курящих и некурящих людей, пришли к выводу, что каждая выкуренная сигарета сокращает жизнь</a:t>
            </a:r>
            <a:b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4000" u="sng" dirty="0" smtClean="0">
                <a:solidFill>
                  <a:srgbClr val="C00000"/>
                </a:solidFill>
                <a:latin typeface="Arial Black" pitchFamily="34" charset="0"/>
              </a:rPr>
              <a:t>на 15 минут.</a:t>
            </a:r>
            <a:endParaRPr lang="ru-RU" sz="4000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42844" y="428604"/>
            <a:ext cx="2514588" cy="1471602"/>
          </a:xfrm>
          <a:prstGeom prst="wedgeRoundRectCallout">
            <a:avLst>
              <a:gd name="adj1" fmla="val 22009"/>
              <a:gd name="adj2" fmla="val 123620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6DDE8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Сохранить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071802" y="428604"/>
            <a:ext cx="2667000" cy="1473200"/>
          </a:xfrm>
          <a:prstGeom prst="wedgeRoundRectCallout">
            <a:avLst>
              <a:gd name="adj1" fmla="val 21023"/>
              <a:gd name="adj2" fmla="val 124310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6DDE8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Сохранить</a:t>
            </a:r>
            <a:endParaRPr kumimoji="0" lang="ru-RU" sz="9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работоспособность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6143636" y="357166"/>
            <a:ext cx="2641600" cy="1511300"/>
          </a:xfrm>
          <a:prstGeom prst="wedgeRoundRectCallout">
            <a:avLst>
              <a:gd name="adj1" fmla="val 19495"/>
              <a:gd name="adj2" fmla="val 125463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B6DDE8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Иметь привлекательную внешность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57158" y="5000636"/>
            <a:ext cx="2514600" cy="1587500"/>
          </a:xfrm>
          <a:prstGeom prst="wedgeRoundRectCallout">
            <a:avLst>
              <a:gd name="adj1" fmla="val 22727"/>
              <a:gd name="adj2" fmla="val -123759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B6DDE8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вредить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себе и близким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357554" y="5000636"/>
            <a:ext cx="2616200" cy="1587500"/>
          </a:xfrm>
          <a:prstGeom prst="wedgeRoundRectCallout">
            <a:avLst>
              <a:gd name="adj1" fmla="val 20875"/>
              <a:gd name="adj2" fmla="val -119759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B6DDE8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тратить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попусту время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357950" y="5072074"/>
            <a:ext cx="2514600" cy="1587500"/>
          </a:xfrm>
          <a:prstGeom prst="wedgeRoundRectCallout">
            <a:avLst>
              <a:gd name="adj1" fmla="val 18130"/>
              <a:gd name="adj2" fmla="val -122162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B6DDE8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тратить деньги на то, за что потом придется дорого платить.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292893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Преимущества некурения перед курение</a:t>
            </a:r>
            <a:r>
              <a:rPr lang="ru-RU" sz="3600" b="1" baseline="0" dirty="0" smtClean="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табака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A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2" grpId="0" animBg="1"/>
      <p:bldP spid="2053" grpId="0" animBg="1"/>
      <p:bldP spid="2049" grpId="0" animBg="1"/>
      <p:bldP spid="2051" grpId="0" animBg="1"/>
      <p:bldP spid="20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Какое решение вы примете: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071546"/>
            <a:ext cx="6786578" cy="4786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Не будете курить вовсе;</a:t>
            </a:r>
          </a:p>
          <a:p>
            <a:pPr algn="r">
              <a:defRPr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Будете курить меньше;</a:t>
            </a:r>
          </a:p>
          <a:p>
            <a:pPr algn="r">
              <a:defRPr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   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Продолжите курение, несмотря на угрозу здоровью и обязательное сокращение жизни?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364</Words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Из истории табакокурения</vt:lpstr>
      <vt:lpstr>Курение  разрушает  лёгкие</vt:lpstr>
      <vt:lpstr>Курение и органы пищеварения</vt:lpstr>
      <vt:lpstr>В результате длительного курения</vt:lpstr>
      <vt:lpstr>Курение табака</vt:lpstr>
      <vt:lpstr>Ученые, изучающие продолжительность жизни курящих и некурящих людей, пришли к выводу, что каждая выкуренная сигарета сокращает жизнь  на 15 минут.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Завуч</cp:lastModifiedBy>
  <cp:revision>49</cp:revision>
  <dcterms:modified xsi:type="dcterms:W3CDTF">2008-12-02T07:41:19Z</dcterms:modified>
</cp:coreProperties>
</file>