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соперничество</c:v>
                </c:pt>
                <c:pt idx="1">
                  <c:v>сотрудничество</c:v>
                </c:pt>
                <c:pt idx="2">
                  <c:v>компромисс</c:v>
                </c:pt>
                <c:pt idx="3">
                  <c:v>избегание</c:v>
                </c:pt>
                <c:pt idx="4">
                  <c:v>приспособление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33</c:v>
                </c:pt>
                <c:pt idx="1">
                  <c:v>17</c:v>
                </c:pt>
                <c:pt idx="2">
                  <c:v>67</c:v>
                </c:pt>
                <c:pt idx="3">
                  <c:v>17</c:v>
                </c:pt>
                <c:pt idx="4">
                  <c:v>0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9563431124140342"/>
          <c:y val="0.14117181424286188"/>
          <c:w val="0.39654285724525246"/>
          <c:h val="0.8411165426063770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8638-45DE-4F18-B228-BAB3A741266D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DBE1-2671-472B-88BC-2973E2C38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8638-45DE-4F18-B228-BAB3A741266D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DBE1-2671-472B-88BC-2973E2C38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8638-45DE-4F18-B228-BAB3A741266D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DBE1-2671-472B-88BC-2973E2C38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8638-45DE-4F18-B228-BAB3A741266D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DBE1-2671-472B-88BC-2973E2C38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8638-45DE-4F18-B228-BAB3A741266D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DBE1-2671-472B-88BC-2973E2C38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8638-45DE-4F18-B228-BAB3A741266D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DBE1-2671-472B-88BC-2973E2C38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8638-45DE-4F18-B228-BAB3A741266D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DBE1-2671-472B-88BC-2973E2C38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8638-45DE-4F18-B228-BAB3A741266D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DBE1-2671-472B-88BC-2973E2C38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8638-45DE-4F18-B228-BAB3A741266D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DBE1-2671-472B-88BC-2973E2C38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8638-45DE-4F18-B228-BAB3A741266D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DBE1-2671-472B-88BC-2973E2C38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8638-45DE-4F18-B228-BAB3A741266D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DBE1-2671-472B-88BC-2973E2C38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B8638-45DE-4F18-B228-BAB3A741266D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BDBE1-2671-472B-88BC-2973E2C38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Рисунок1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65841" y="908720"/>
            <a:ext cx="8298555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Результаты </a:t>
            </a:r>
          </a:p>
          <a:p>
            <a:pPr algn="ctr"/>
            <a:r>
              <a:rPr lang="ru-RU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диагностического комплекса</a:t>
            </a:r>
          </a:p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«Межличностные отношения </a:t>
            </a:r>
          </a:p>
          <a:p>
            <a:pPr algn="ctr"/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в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 классном коллективе»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4048" y="5373216"/>
            <a:ext cx="316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Подготовила: Михайлова Н.В.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55576" y="389856"/>
            <a:ext cx="759646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изучение специфики межличностных отношений.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Целевая группа: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учащиеся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десятого класса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Диагностический комплекс: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Определение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индекса сплоченности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Сишора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Социально-психологическая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самоаттестации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группы как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коллектива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(СПСК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Личностный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опросник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К. Томаса (способы реагирования на конфликтные ситуации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Психологический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климат классного коллектива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Протестировано: 6 человек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indent="450850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/>
          </a:p>
          <a:p>
            <a:pPr indent="450850" fontAlgn="base">
              <a:spcBef>
                <a:spcPct val="0"/>
              </a:spcBef>
              <a:spcAft>
                <a:spcPct val="0"/>
              </a:spcAft>
            </a:pPr>
            <a:endParaRPr lang="ru-RU" sz="1400" dirty="0"/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-103297" y="188640"/>
            <a:ext cx="799686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Определение индекса сплоченности коллектива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err="1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Сишор</a:t>
            </a:r>
            <a:r>
              <a:rPr lang="ru-RU" sz="2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cap="none" spc="0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95536" y="1844824"/>
            <a:ext cx="4040188" cy="3951288"/>
          </a:xfrm>
        </p:spPr>
        <p:txBody>
          <a:bodyPr>
            <a:normAutofit fontScale="40000" lnSpcReduction="20000"/>
          </a:bodyPr>
          <a:lstStyle/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Как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бы вы оценили свою принадлежность к группе?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dirty="0">
                <a:latin typeface="Times New Roman" pitchFamily="18" charset="0"/>
                <a:cs typeface="Times New Roman" pitchFamily="18" charset="0"/>
              </a:rPr>
              <a:t>Чувствую себя ее членом, частью коллектива (5).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dirty="0">
                <a:latin typeface="Times New Roman" pitchFamily="18" charset="0"/>
                <a:cs typeface="Times New Roman" pitchFamily="18" charset="0"/>
              </a:rPr>
              <a:t>Участвую в большинстве видов деятельности (4).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dirty="0">
                <a:latin typeface="Times New Roman" pitchFamily="18" charset="0"/>
                <a:cs typeface="Times New Roman" pitchFamily="18" charset="0"/>
              </a:rPr>
              <a:t>Участвую в одних видах деятельности и не участвую в других (3).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dirty="0">
                <a:latin typeface="Times New Roman" pitchFamily="18" charset="0"/>
                <a:cs typeface="Times New Roman" pitchFamily="18" charset="0"/>
              </a:rPr>
              <a:t>Не чувствую, что являюсь членом группы (2).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dirty="0">
                <a:latin typeface="Times New Roman" pitchFamily="18" charset="0"/>
                <a:cs typeface="Times New Roman" pitchFamily="18" charset="0"/>
              </a:rPr>
              <a:t>Живу и существую отдельно от нее (1).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dirty="0">
                <a:latin typeface="Times New Roman" pitchFamily="18" charset="0"/>
                <a:cs typeface="Times New Roman" pitchFamily="18" charset="0"/>
              </a:rPr>
              <a:t>Не знаю, затрудняюсь ответить (1).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Перешли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бы вы в другую группу, если бы представилась такая возможность (без изменения прочих условий)?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dirty="0">
                <a:latin typeface="Times New Roman" pitchFamily="18" charset="0"/>
                <a:cs typeface="Times New Roman" pitchFamily="18" charset="0"/>
              </a:rPr>
              <a:t>Да, очень хотел бы перейти (1).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dirty="0">
                <a:latin typeface="Times New Roman" pitchFamily="18" charset="0"/>
                <a:cs typeface="Times New Roman" pitchFamily="18" charset="0"/>
              </a:rPr>
              <a:t>Скорее перешел бы, чем остался (2).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dirty="0">
                <a:latin typeface="Times New Roman" pitchFamily="18" charset="0"/>
                <a:cs typeface="Times New Roman" pitchFamily="18" charset="0"/>
              </a:rPr>
              <a:t>Не вижу никакой разницы (3).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dirty="0">
                <a:latin typeface="Times New Roman" pitchFamily="18" charset="0"/>
                <a:cs typeface="Times New Roman" pitchFamily="18" charset="0"/>
              </a:rPr>
              <a:t>Скорее всего остался бы в своей группе (4).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dirty="0">
                <a:latin typeface="Times New Roman" pitchFamily="18" charset="0"/>
                <a:cs typeface="Times New Roman" pitchFamily="18" charset="0"/>
              </a:rPr>
              <a:t>Очень хотел бы остаться в своей группе (5).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dirty="0">
                <a:latin typeface="Times New Roman" pitchFamily="18" charset="0"/>
                <a:cs typeface="Times New Roman" pitchFamily="18" charset="0"/>
              </a:rPr>
              <a:t>Не знаю, трудно сказать (1).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Каковы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взаимоотношения между членами вашей группы?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dirty="0">
                <a:latin typeface="Times New Roman" pitchFamily="18" charset="0"/>
                <a:cs typeface="Times New Roman" pitchFamily="18" charset="0"/>
              </a:rPr>
              <a:t>Лучше, чем в большинстве коллективов (3).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Примерно такие же, как и в большинстве коллективов (2).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dirty="0">
                <a:latin typeface="Times New Roman" pitchFamily="18" charset="0"/>
                <a:cs typeface="Times New Roman" pitchFamily="18" charset="0"/>
              </a:rPr>
              <a:t>Хуже, чем в большинстве классов (1).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dirty="0">
                <a:latin typeface="Times New Roman" pitchFamily="18" charset="0"/>
                <a:cs typeface="Times New Roman" pitchFamily="18" charset="0"/>
              </a:rPr>
              <a:t>Не знаю, трудно сказать (1).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Каковы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 вас взаимоотношения с руководством?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dirty="0">
                <a:latin typeface="Times New Roman" pitchFamily="18" charset="0"/>
                <a:cs typeface="Times New Roman" pitchFamily="18" charset="0"/>
              </a:rPr>
              <a:t>Лучше, чем в большинстве коллективов (3).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Примерно такие же, как и в большинстве коллективов (2).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dirty="0">
                <a:latin typeface="Times New Roman" pitchFamily="18" charset="0"/>
                <a:cs typeface="Times New Roman" pitchFamily="18" charset="0"/>
              </a:rPr>
              <a:t>Хуже, чем в большинстве коллективов (1).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dirty="0">
                <a:latin typeface="Times New Roman" pitchFamily="18" charset="0"/>
                <a:cs typeface="Times New Roman" pitchFamily="18" charset="0"/>
              </a:rPr>
              <a:t>Не знаю. (1)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Каково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отношение к делу (учебе и т. п.) в вашем коллективе?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dirty="0">
                <a:latin typeface="Times New Roman" pitchFamily="18" charset="0"/>
                <a:cs typeface="Times New Roman" pitchFamily="18" charset="0"/>
              </a:rPr>
              <a:t>Лучше, чем в большинстве коллективов (3).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Примерно такие же, как и в большинстве коллективов (2).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dirty="0">
                <a:latin typeface="Times New Roman" pitchFamily="18" charset="0"/>
                <a:cs typeface="Times New Roman" pitchFamily="18" charset="0"/>
              </a:rPr>
              <a:t>Хуже, чем в большинстве коллективов (1).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dirty="0">
                <a:latin typeface="Times New Roman" pitchFamily="18" charset="0"/>
                <a:cs typeface="Times New Roman" pitchFamily="18" charset="0"/>
              </a:rPr>
              <a:t>Не знаю (1).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4"/>
          </p:nvPr>
        </p:nvSpPr>
        <p:spPr>
          <a:xfrm>
            <a:off x="4644008" y="1844824"/>
            <a:ext cx="4041775" cy="395128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Сишора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показал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высокий уровень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групповой сплоченности в 10 классе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-76870" y="188640"/>
            <a:ext cx="7703392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Социально-психологическая</a:t>
            </a:r>
          </a:p>
          <a:p>
            <a:pPr algn="ctr"/>
            <a:r>
              <a:rPr lang="ru-RU" sz="3200" b="1" dirty="0" err="1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dirty="0" err="1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амоаттестация</a:t>
            </a:r>
            <a:r>
              <a:rPr lang="ru-RU" sz="32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группы как коллектива</a:t>
            </a:r>
            <a:endParaRPr lang="ru-RU" sz="3200" b="1" cap="none" spc="0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23528" y="1772813"/>
          <a:ext cx="3672408" cy="4464501"/>
        </p:xfrm>
        <a:graphic>
          <a:graphicData uri="http://schemas.openxmlformats.org/drawingml/2006/table">
            <a:tbl>
              <a:tblPr/>
              <a:tblGrid>
                <a:gridCol w="543705"/>
                <a:gridCol w="3128703"/>
              </a:tblGrid>
              <a:tr h="135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ru-RU" sz="7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м </a:t>
                      </a:r>
                      <a:r>
                        <a:rPr lang="ru-RU" sz="7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7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б в </a:t>
                      </a:r>
                      <a:endParaRPr lang="ru-RU" sz="600" dirty="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1.</a:t>
                      </a: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Свои слова подтверждают делом.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 м п б в 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 Все вопросы решают сообща. </a:t>
                      </a:r>
                      <a:endParaRPr lang="ru-RU" sz="6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Искренне огорчаются при неудаче товарища. К своим ребятам и ребятам из других групп предъявляют одинаковые требования.</a:t>
                      </a:r>
                      <a:endParaRPr lang="ru-RU" sz="600" dirty="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 м п б в 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3. </a:t>
                      </a: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Правильно понимают трудности, стоящие пе­ред группой.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 м п б в 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4. </a:t>
                      </a: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Радуются успехам товарищей.  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 м п б в 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5. </a:t>
                      </a: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Помогают  слабоуспевающим и ребятам из других групп.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 м п б в 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6. </a:t>
                      </a: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 ссорятся, когда распределяют обязанности.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 м п б в 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7. </a:t>
                      </a: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Знают задачи, стоящие перед группой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 м п б в 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</a:rPr>
                        <a:t>8. </a:t>
                      </a:r>
                      <a:r>
                        <a:rPr lang="ru-RU" sz="7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Требовательны к себе и другим.</a:t>
                      </a:r>
                      <a:endParaRPr lang="ru-RU" sz="600" dirty="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 м п б в 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9.</a:t>
                      </a: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Личные интересы подчиняют интересам кол­лектива.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 м п б в 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10.</a:t>
                      </a: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Принципиально оценивают успехи коллектива.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 м п б в 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11. Искренне огорчаются при неудаче товарища.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 м п б в 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12. К своим ребятам и учащимся других групп предъявляют одинаковые требования.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 м п б в 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13.</a:t>
                      </a: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Самостоятельно выявляют и исправляют не­достатки в работе. 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 м п б в 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14.</a:t>
                      </a: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Знают итоги работы коллектива.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 м п б в 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15.</a:t>
                      </a: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Сознательно подчиняются дисциплине.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 м п б в 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</a:rPr>
                        <a:t>16.</a:t>
                      </a:r>
                      <a:r>
                        <a:rPr lang="ru-RU" sz="7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Не остаются равнодушными, если задеты ин­тересы группы.</a:t>
                      </a:r>
                      <a:endParaRPr lang="ru-RU" sz="600" dirty="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 м п б в 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17.</a:t>
                      </a: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Одинаково оценивают общие неудачи.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 м п б в 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18.</a:t>
                      </a: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Уважают друг друга.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 м п б в 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19.</a:t>
                      </a: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Радуются успеху новичков и ребят из других групп.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 м п б в 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20.</a:t>
                      </a: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Если надо, принимают на себя обязанности других членов коллектива.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 м п б в 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21.</a:t>
                      </a: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Хорошо знают, чем занимаются учащиеся дру­гих групп.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 м п б в 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22.</a:t>
                      </a: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По-хозяйски относятся к общественному добру.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 м п б в 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23.</a:t>
                      </a: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Поддерживают принятые в группе традиции.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 м п б в 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24.</a:t>
                      </a: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Одинаково оценивают справедливость наказаний.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 м п б в 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25.</a:t>
                      </a: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Поддерживают друг друга в трудные минуты.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 м п б в 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26.</a:t>
                      </a: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Не хвастаются перед ребятами из других групп.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 м п б в 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27.</a:t>
                      </a: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Действуют слаженно и организованно в сложных ситуациях.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 м п б в 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</a:rPr>
                        <a:t>28.</a:t>
                      </a:r>
                      <a:r>
                        <a:rPr lang="ru-RU" sz="7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Хорошо знают, как обстоят дела друг у друга.</a:t>
                      </a:r>
                      <a:endParaRPr lang="ru-RU" sz="600" dirty="0">
                        <a:latin typeface="Times New Roman"/>
                        <a:ea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23528" y="1196752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определить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эталонность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общности в восприятии ее членов.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67944" y="2852936"/>
            <a:ext cx="47087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Исследование показало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средний уровень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эталонности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общности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-67767" y="116632"/>
            <a:ext cx="79196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Личностный </a:t>
            </a:r>
            <a:r>
              <a:rPr lang="ru-RU" sz="4000" b="1" cap="none" spc="0" dirty="0" err="1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опросник</a:t>
            </a:r>
            <a:r>
              <a:rPr lang="ru-RU" sz="4000" b="1" cap="none" spc="0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К. </a:t>
            </a:r>
            <a:r>
              <a:rPr lang="ru-RU" sz="40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Томаса</a:t>
            </a:r>
            <a:endParaRPr lang="ru-RU" sz="4000" b="1" cap="none" spc="0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836712"/>
          <a:ext cx="4176464" cy="5706776"/>
        </p:xfrm>
        <a:graphic>
          <a:graphicData uri="http://schemas.openxmlformats.org/drawingml/2006/table">
            <a:tbl>
              <a:tblPr/>
              <a:tblGrid>
                <a:gridCol w="1757023"/>
                <a:gridCol w="2419441"/>
              </a:tblGrid>
              <a:tr h="82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 dirty="0">
                          <a:latin typeface="Verdana"/>
                          <a:ea typeface="Times New Roman"/>
                          <a:cs typeface="Times New Roman"/>
                        </a:rPr>
                        <a:t>Ответ "А"  </a:t>
                      </a:r>
                      <a:endParaRPr lang="ru-RU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latin typeface="Verdana"/>
                          <a:ea typeface="Times New Roman"/>
                          <a:cs typeface="Times New Roman"/>
                        </a:rPr>
                        <a:t>Ответ "Б"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Verdana"/>
                          <a:ea typeface="Times New Roman"/>
                          <a:cs typeface="Times New Roman"/>
                        </a:rPr>
                        <a:t>1. Иногда я предоставляю возможность другим взять на себя ответственность за решение спорного вопроса.  </a:t>
                      </a:r>
                      <a:endParaRPr lang="ru-RU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Чем обсуждать то, в чем мы расходимся, я стараюсь обратить внимание на то, с чем мы оба согласны.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2. Я стараюсь найти компромиссное решение.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Я пытаюсь уладить дело, учитывая интересы другого и мои.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3. Обычно я настойчиво стремлюсь добиться своего. 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Я стараюсь успокоить другого и сохранить наши отношения.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4. Я стараюсь найти компромиссное решение.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Иногда я жертвую своими собственными интересами ради интересов другого человека.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5. Улаживая спорную ситуацию, я все время стараюсь найти поддержку у другого.  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Я стараюсь сделать все, чтобы избежать напряженности.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6. Я пытаюсь избежать возникновения неприятностей для себя. 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Я стараюсь добиться своего.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7. Я стараюсь отложить решение спорного вопроса с тем, чтобы со временем решить его окончательно.  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Я считаю возможным уступить, чтобы добиться своего.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8. Обычно я настойчиво стремлюсь добиться своего.  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Я первым делом стараюсь ясно определить то, в чем состоят все затронутые интересы и вопросы.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9. Думаю, что не всегда стоит волноваться из-за каких-то возникающих разногласий. 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Я предпринимаю усилия, чтобы добиться своего.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10. Я твердо стремлюсь достичь своего. 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Я пытаюсь найти компромиссное решение.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11. Первым делом я стараюсь ясно определить то, в чем состоят все затронутые интересы и вопросы.  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Verdana"/>
                          <a:ea typeface="Times New Roman"/>
                          <a:cs typeface="Times New Roman"/>
                        </a:rPr>
                        <a:t>Я стараюсь успокоить другого и главным образом сохранить наши отношения.</a:t>
                      </a:r>
                      <a:endParaRPr lang="ru-RU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12. Зачастую я избегаю занимать позицию, которая может вызвать споры. 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Я даю возможность другому в чем-то остаться при своем мнении, если он также идет мне навстречу.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13. Я предлагаю среднюю позицию.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Я настаиваю, чтобы было сделано по-моему.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14. Я сообщаю другому свою точку зрения и спрашиваю о его взглядах.    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Я пытаюсь показать другому логику и преимущества моих взглядов.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15. Я стараюсь успокоить другого и, главным образом, сохранить наши отношения.  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Я стараюсь сделать все необходимое, чтобы избежать напряженности.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16. Я стараюсь не задеть чувств другого. 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Я пытаюсь убедить другого в преимуществах моей позиции.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17. Обычно я настойчиво стараюсь добиться своего.   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Я стараюсь сделать все, чтобы избежать бесполезной напряженности.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18. Если это сделает другого счастливым, я дам ему возможность настоять на своем. 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Я даю возможность другому в чем-то остаться при своем мнении, если он также идет мне навстречу.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Verdana"/>
                          <a:ea typeface="Times New Roman"/>
                          <a:cs typeface="Times New Roman"/>
                        </a:rPr>
                        <a:t>19. Первым делом я стараюсь ясно определить то, в чем состоят все затронутые </a:t>
                      </a:r>
                      <a:r>
                        <a:rPr lang="ru-RU" sz="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интересы</a:t>
                      </a:r>
                      <a:r>
                        <a:rPr lang="ru-RU" sz="500" dirty="0">
                          <a:latin typeface="Verdana"/>
                          <a:ea typeface="Times New Roman"/>
                          <a:cs typeface="Times New Roman"/>
                        </a:rPr>
                        <a:t> и спорные вопросы. </a:t>
                      </a:r>
                      <a:endParaRPr lang="ru-RU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Я стараюсь отложить решение спорного вопроса с тем, чтобы со временем решить его окончательно.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20. Я пытаюсь немедленно преодолеть наши разногласия.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Я стремлюсь к лучшему сочетанию выгод и потерь для всех.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21. Ведя переговоры, я стараюсь быть внимательным к желаниям другого. 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Я всегда склоняюсь к прямому обсуждению проблемы.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22. Я пытаюсь найти позицию, которая находится посредине между моей позицией и точкой зрения другого человека. 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Я отстаиваю свои желания.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23. Я озабочен тем, чтобы удовлетворить желания каждого.  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Иногда я представляю возможность другим взять на себя ответственность за решение спорного вопроса.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24. Если позиция другого кажется ему очень важной, я постараюсь пойти навстречу его желаниям.  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Я стараюсь убедить другого прийти к компромиссу.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25. Я пытаюсь доказать другому логику и преимущества моих взглядов.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Ведя переговоры, я стараюсь быть внимательным к желаниям другого.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26. Я предлагаю среднюю позицию.  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Я почти всегда озабочен тем, чтобы удовлетворить желания каждого из нас.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27. Я избегаю позиции, которая может вызвать споры. 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Если это сделает другого счастливым, я дам ему возможность настоять на своем.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28. Обычно я настойчиво стремлюсь добиться своего.  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Улаживая ситуацию, я стараюсь найти поддержку у другого.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29. Я предлагаю среднюю позицию.   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Думаю, что не всегда стоит волноваться из-за каких-то возникающих разногласий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Verdana"/>
                          <a:ea typeface="Times New Roman"/>
                          <a:cs typeface="Times New Roman"/>
                        </a:rPr>
                        <a:t>30. Я стараюсь не задеть чувств другого. 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Verdana"/>
                          <a:ea typeface="Times New Roman"/>
                          <a:cs typeface="Times New Roman"/>
                        </a:rPr>
                        <a:t>Я всегда занимаю такую позицию в спорном вопросе, чтобы мы с другим заинтересованным человеком могли добиться успеха.</a:t>
                      </a:r>
                      <a:endParaRPr lang="ru-RU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" marR="3672" marT="3672" marB="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572000" y="2060848"/>
          <a:ext cx="439248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188640"/>
            <a:ext cx="806894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Психологический климат классного коллектива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(Ивашкин В.С.</a:t>
            </a:r>
            <a:r>
              <a:rPr lang="en-US" sz="2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Онуфриева В.В.)</a:t>
            </a:r>
            <a:endParaRPr lang="ru-RU" sz="2800" b="1" cap="none" spc="0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57200" y="1628800"/>
            <a:ext cx="4040188" cy="44973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1.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Всегда ли учащихся вашего класса волнуют успехи и неудачи друг друга в учебе?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Всегда волнует – 5.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Чаще волнует – 4.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Волнует в половине случаев – 3.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Чаще не волнует – 2.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Совсем не волнует – 1.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Всегда ли учащиеся вашего класса оказывают помощь друг другу в учебе?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Всегда оказывают – 5.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Чаще  оказывают  – 4.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Оказывают  в половине случаев – 3.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Чаще не  оказывают  – 2.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Совсем не  оказывают  – 1.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Все ли учащиеся вашего класса ответственно относятся к учебе?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Всегда ответственно – 5.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Чаще   ответственно   – 4.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  Ответственно   в половине случаев – 3.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Чаще не   ответственно   – 2.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Совсем не   ответственно   – 1.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3140968"/>
            <a:ext cx="41263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Диагностика дала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средний показатель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сихологического климата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классном коллективе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1628800"/>
            <a:ext cx="86034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результатам диагностик можно сделать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классный коллектив имеет средний уровень сплоченности.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Таким образом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классного руководителя возлагается задача – повысить уровень сплоченности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проводя мероприятия по сплочению коллектива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используя групповые виды деятельности и поддерживая комфортный и благоприятный психологический климат в классе.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404664"/>
            <a:ext cx="23234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Вывод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15616" y="2708920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Спасибо за внимание!</a:t>
            </a:r>
            <a:endParaRPr lang="ru-RU" sz="5400" b="1" cap="none" spc="0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1588</Words>
  <Application>Microsoft Office PowerPoint</Application>
  <PresentationFormat>Экран (4:3)</PresentationFormat>
  <Paragraphs>203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Наталья</cp:lastModifiedBy>
  <cp:revision>13</cp:revision>
  <dcterms:created xsi:type="dcterms:W3CDTF">2013-05-21T17:03:52Z</dcterms:created>
  <dcterms:modified xsi:type="dcterms:W3CDTF">2013-05-22T06:17:06Z</dcterms:modified>
</cp:coreProperties>
</file>