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5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42"/>
    </p:cViewPr>
  </p:sorterViewPr>
  <p:notesViewPr>
    <p:cSldViewPr>
      <p:cViewPr>
        <p:scale>
          <a:sx n="25" d="100"/>
          <a:sy n="25" d="100"/>
        </p:scale>
        <p:origin x="-2532" y="-4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C448D-CBF1-4C13-9155-D8614464913D}" type="doc">
      <dgm:prSet loTypeId="urn:microsoft.com/office/officeart/2005/8/layout/vList6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0ACE8D8-A7E2-4A86-91D8-309A2FC844B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ПАЛЬЧИКОВАЯ ГИМНАСТИКА</a:t>
          </a:r>
          <a:endParaRPr lang="ru-RU" sz="1400" b="1" dirty="0">
            <a:solidFill>
              <a:srgbClr val="C00000"/>
            </a:solidFill>
          </a:endParaRPr>
        </a:p>
      </dgm:t>
    </dgm:pt>
    <dgm:pt modelId="{43C8C84A-FD03-40DA-B3B0-EA9BFE3BCC12}" type="parTrans" cxnId="{1E234FA2-A098-4F29-818C-7C2B11962778}">
      <dgm:prSet/>
      <dgm:spPr/>
      <dgm:t>
        <a:bodyPr/>
        <a:lstStyle/>
        <a:p>
          <a:endParaRPr lang="ru-RU"/>
        </a:p>
      </dgm:t>
    </dgm:pt>
    <dgm:pt modelId="{E97AB067-78DA-4D6D-960F-A9D2FB1E7203}" type="sibTrans" cxnId="{1E234FA2-A098-4F29-818C-7C2B11962778}">
      <dgm:prSet/>
      <dgm:spPr/>
      <dgm:t>
        <a:bodyPr/>
        <a:lstStyle/>
        <a:p>
          <a:endParaRPr lang="ru-RU"/>
        </a:p>
      </dgm:t>
    </dgm:pt>
    <dgm:pt modelId="{0F1E4269-47AD-4FB1-93D3-F54277B17CB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ладошки мы подуем (дуем)</a:t>
          </a:r>
        </a:p>
        <a:p>
          <a:r>
            <a: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погреем их немножко (движение ладошку об ладошку)</a:t>
          </a:r>
        </a:p>
        <a:p>
          <a:r>
            <a: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в ладошки хлопаем (хлопаем)</a:t>
          </a:r>
          <a:endParaRPr lang="ru-RU" sz="14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EE2D4-CF2C-466D-8633-5A55870373C4}" type="parTrans" cxnId="{9547932A-70AE-4152-A052-7C31931517AF}">
      <dgm:prSet/>
      <dgm:spPr/>
      <dgm:t>
        <a:bodyPr/>
        <a:lstStyle/>
        <a:p>
          <a:endParaRPr lang="ru-RU"/>
        </a:p>
      </dgm:t>
    </dgm:pt>
    <dgm:pt modelId="{83735451-4711-424C-8C77-88D47A12821B}" type="sibTrans" cxnId="{9547932A-70AE-4152-A052-7C31931517AF}">
      <dgm:prSet/>
      <dgm:spPr/>
      <dgm:t>
        <a:bodyPr/>
        <a:lstStyle/>
        <a:p>
          <a:endParaRPr lang="ru-RU"/>
        </a:p>
      </dgm:t>
    </dgm:pt>
    <dgm:pt modelId="{8BC74AE1-3443-4BDC-A54A-D4778F6F177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ИГРОВОЕ УПРАЖНЕНИЕ «СНЕЖИНКА»  </a:t>
          </a:r>
          <a:r>
            <a:rPr lang="ru-RU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(ПРОРИСОВКА ПАЛЬЦЕМ)</a:t>
          </a:r>
          <a:endParaRPr lang="ru-RU" sz="14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E668B-2F6C-4820-B511-00EB27761ACE}" type="parTrans" cxnId="{4ABE24D3-8D10-4EBE-BE76-3382D6FFF877}">
      <dgm:prSet/>
      <dgm:spPr/>
      <dgm:t>
        <a:bodyPr/>
        <a:lstStyle/>
        <a:p>
          <a:endParaRPr lang="ru-RU"/>
        </a:p>
      </dgm:t>
    </dgm:pt>
    <dgm:pt modelId="{1DBF6C99-0954-4A16-B6C6-DF2664121912}" type="sibTrans" cxnId="{4ABE24D3-8D10-4EBE-BE76-3382D6FFF877}">
      <dgm:prSet/>
      <dgm:spPr/>
      <dgm:t>
        <a:bodyPr/>
        <a:lstStyle/>
        <a:p>
          <a:endParaRPr lang="ru-RU"/>
        </a:p>
      </dgm:t>
    </dgm:pt>
    <dgm:pt modelId="{5422C15C-245A-490F-9320-5896E0CC59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Бежит пальчик по дорожке </a:t>
          </a:r>
        </a:p>
        <a:p>
          <a:r>
            <a:rPr lang="ru-RU" sz="1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сверху - вниз, слева – направо, по сторонам.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C7C94-3A8D-4721-AE0C-0090EAB187A6}" type="parTrans" cxnId="{2313F422-B0A3-40ED-98BD-5C0A348DE2EE}">
      <dgm:prSet/>
      <dgm:spPr/>
      <dgm:t>
        <a:bodyPr/>
        <a:lstStyle/>
        <a:p>
          <a:endParaRPr lang="ru-RU"/>
        </a:p>
      </dgm:t>
    </dgm:pt>
    <dgm:pt modelId="{C8813244-0680-426A-B4E7-23E70BF657BF}" type="sibTrans" cxnId="{2313F422-B0A3-40ED-98BD-5C0A348DE2EE}">
      <dgm:prSet/>
      <dgm:spPr/>
      <dgm:t>
        <a:bodyPr/>
        <a:lstStyle/>
        <a:p>
          <a:endParaRPr lang="ru-RU"/>
        </a:p>
      </dgm:t>
    </dgm:pt>
    <dgm:pt modelId="{2FE2C503-0F78-45F8-8749-02F7C11654B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МАССАЖ РУК С ПОМОЩЬЮ МАССАЖЁРОВ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FABA04-A2DE-458C-A322-2726F014BB12}" type="parTrans" cxnId="{77790852-D082-4C8D-A4AD-C55C3D80FF93}">
      <dgm:prSet/>
      <dgm:spPr/>
      <dgm:t>
        <a:bodyPr/>
        <a:lstStyle/>
        <a:p>
          <a:endParaRPr lang="ru-RU"/>
        </a:p>
      </dgm:t>
    </dgm:pt>
    <dgm:pt modelId="{FA1B5E07-44BB-41CE-88A1-D6114BF71748}" type="sibTrans" cxnId="{77790852-D082-4C8D-A4AD-C55C3D80FF93}">
      <dgm:prSet/>
      <dgm:spPr/>
      <dgm:t>
        <a:bodyPr/>
        <a:lstStyle/>
        <a:p>
          <a:endParaRPr lang="ru-RU"/>
        </a:p>
      </dgm:t>
    </dgm:pt>
    <dgm:pt modelId="{5DA99F21-6346-4178-9CE9-49DBB8D9AB55}">
      <dgm:prSet custT="1"/>
      <dgm:spPr/>
      <dgm:t>
        <a:bodyPr/>
        <a:lstStyle/>
        <a:p>
          <a:r>
            <a:rPr lang="ru-RU" sz="1400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 ладошки согреваем,. Ух!</a:t>
          </a:r>
          <a:endParaRPr lang="ru-RU" sz="1400" dirty="0" smtClean="0">
            <a:solidFill>
              <a:srgbClr val="C00000"/>
            </a:solidFill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E63CACA3-B6A6-4A0B-B201-AD5CF063824F}" type="sibTrans" cxnId="{FFC0F73D-BE57-4395-8EC9-9BD404588061}">
      <dgm:prSet/>
      <dgm:spPr/>
      <dgm:t>
        <a:bodyPr/>
        <a:lstStyle/>
        <a:p>
          <a:endParaRPr lang="ru-RU"/>
        </a:p>
      </dgm:t>
    </dgm:pt>
    <dgm:pt modelId="{24BB174C-C399-46DF-B48F-AA81E40DD03E}" type="parTrans" cxnId="{FFC0F73D-BE57-4395-8EC9-9BD404588061}">
      <dgm:prSet/>
      <dgm:spPr/>
      <dgm:t>
        <a:bodyPr/>
        <a:lstStyle/>
        <a:p>
          <a:endParaRPr lang="ru-RU"/>
        </a:p>
      </dgm:t>
    </dgm:pt>
    <dgm:pt modelId="{25D3B907-C5BB-4B4E-A74A-1866838DD9BA}">
      <dgm:prSet custT="1"/>
      <dgm:spPr/>
      <dgm:t>
        <a:bodyPr/>
        <a:lstStyle/>
        <a:p>
          <a:r>
            <a:rPr lang="ru-RU" sz="1400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Вверх – вниз, вверх – вниз</a:t>
          </a:r>
          <a:endParaRPr lang="ru-RU" sz="1400" dirty="0" smtClean="0">
            <a:solidFill>
              <a:srgbClr val="C00000"/>
            </a:solidFill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1A3E6B38-317B-4CF8-A19B-EA3584717844}" type="sibTrans" cxnId="{8A695B62-66F0-4D74-9152-9893FB7B028C}">
      <dgm:prSet/>
      <dgm:spPr/>
      <dgm:t>
        <a:bodyPr/>
        <a:lstStyle/>
        <a:p>
          <a:endParaRPr lang="ru-RU"/>
        </a:p>
      </dgm:t>
    </dgm:pt>
    <dgm:pt modelId="{6AA9E7A7-04D9-4B9E-B967-21981E969621}" type="parTrans" cxnId="{8A695B62-66F0-4D74-9152-9893FB7B028C}">
      <dgm:prSet/>
      <dgm:spPr/>
      <dgm:t>
        <a:bodyPr/>
        <a:lstStyle/>
        <a:p>
          <a:endParaRPr lang="ru-RU"/>
        </a:p>
      </dgm:t>
    </dgm:pt>
    <dgm:pt modelId="{8FDB52D3-ECD8-42BD-95D2-A838BFC126E4}">
      <dgm:prSet custT="1"/>
      <dgm:spPr/>
      <dgm:t>
        <a:bodyPr/>
        <a:lstStyle/>
        <a:p>
          <a:r>
            <a:rPr lang="ru-RU" sz="1400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 с горы катаемся.</a:t>
          </a:r>
          <a:endParaRPr lang="ru-RU" sz="1400" dirty="0" smtClean="0">
            <a:solidFill>
              <a:srgbClr val="C00000"/>
            </a:solidFill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1AD903BB-76EF-4C9A-88D4-CC9BDD1A4C15}" type="sibTrans" cxnId="{3E896FE9-C4D4-4375-BCA0-16C47AEA2EAD}">
      <dgm:prSet/>
      <dgm:spPr/>
      <dgm:t>
        <a:bodyPr/>
        <a:lstStyle/>
        <a:p>
          <a:endParaRPr lang="ru-RU"/>
        </a:p>
      </dgm:t>
    </dgm:pt>
    <dgm:pt modelId="{6683A918-3D0C-4193-8F85-77B4EAC750C9}" type="parTrans" cxnId="{3E896FE9-C4D4-4375-BCA0-16C47AEA2EAD}">
      <dgm:prSet/>
      <dgm:spPr/>
      <dgm:t>
        <a:bodyPr/>
        <a:lstStyle/>
        <a:p>
          <a:endParaRPr lang="ru-RU"/>
        </a:p>
      </dgm:t>
    </dgm:pt>
    <dgm:pt modelId="{66109C9D-8CEE-4E7F-B39A-C389538865AF}">
      <dgm:prSet custT="1"/>
      <dgm:spPr/>
      <dgm:t>
        <a:bodyPr/>
        <a:lstStyle/>
        <a:p>
          <a:r>
            <a:rPr lang="ru-RU" sz="1400" i="1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В гору поднимаемся </a:t>
          </a:r>
          <a:endParaRPr lang="ru-RU" sz="1400" dirty="0" smtClean="0">
            <a:solidFill>
              <a:srgbClr val="C00000"/>
            </a:solidFill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76319D32-8779-43E5-9AF5-B71820CC6A08}" type="sibTrans" cxnId="{623C6BC5-FF4A-44A5-86FC-52F476205FE6}">
      <dgm:prSet/>
      <dgm:spPr/>
      <dgm:t>
        <a:bodyPr/>
        <a:lstStyle/>
        <a:p>
          <a:endParaRPr lang="ru-RU"/>
        </a:p>
      </dgm:t>
    </dgm:pt>
    <dgm:pt modelId="{3053A60F-ECFD-4CF2-81B9-CE7104CF162D}" type="parTrans" cxnId="{623C6BC5-FF4A-44A5-86FC-52F476205FE6}">
      <dgm:prSet/>
      <dgm:spPr/>
      <dgm:t>
        <a:bodyPr/>
        <a:lstStyle/>
        <a:p>
          <a:endParaRPr lang="ru-RU"/>
        </a:p>
      </dgm:t>
    </dgm:pt>
    <dgm:pt modelId="{1653F1AB-0B8C-4C53-8D43-47AB18CD5389}">
      <dgm:prSet phldrT="[Текст]" custT="1"/>
      <dgm:spPr/>
      <dgm:t>
        <a:bodyPr/>
        <a:lstStyle/>
        <a:p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11EDB-F82A-4F43-91B3-D1A890B2E930}" type="parTrans" cxnId="{9FAC0F8E-C16E-4FD8-91ED-0F9FDED2D779}">
      <dgm:prSet/>
      <dgm:spPr/>
      <dgm:t>
        <a:bodyPr/>
        <a:lstStyle/>
        <a:p>
          <a:endParaRPr lang="ru-RU"/>
        </a:p>
      </dgm:t>
    </dgm:pt>
    <dgm:pt modelId="{73F98679-833F-48A2-8E06-08E7BD29167C}" type="sibTrans" cxnId="{9FAC0F8E-C16E-4FD8-91ED-0F9FDED2D779}">
      <dgm:prSet/>
      <dgm:spPr/>
      <dgm:t>
        <a:bodyPr/>
        <a:lstStyle/>
        <a:p>
          <a:endParaRPr lang="ru-RU"/>
        </a:p>
      </dgm:t>
    </dgm:pt>
    <dgm:pt modelId="{77DB1A62-5561-41FA-A6B9-F924188CEA83}">
      <dgm:prSet phldrT="[Текст]" custT="1"/>
      <dgm:spPr/>
      <dgm:t>
        <a:bodyPr/>
        <a:lstStyle/>
        <a:p>
          <a:endParaRPr lang="ru-RU" sz="14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98F99-50BC-4983-A96F-0B4982CEC46C}" type="parTrans" cxnId="{9FFA5E3F-6165-4FA6-B062-E35A4B4B1771}">
      <dgm:prSet/>
      <dgm:spPr/>
      <dgm:t>
        <a:bodyPr/>
        <a:lstStyle/>
        <a:p>
          <a:endParaRPr lang="ru-RU"/>
        </a:p>
      </dgm:t>
    </dgm:pt>
    <dgm:pt modelId="{E80FA4A9-546F-4BAD-8029-9500B8655E98}" type="sibTrans" cxnId="{9FFA5E3F-6165-4FA6-B062-E35A4B4B1771}">
      <dgm:prSet/>
      <dgm:spPr/>
      <dgm:t>
        <a:bodyPr/>
        <a:lstStyle/>
        <a:p>
          <a:endParaRPr lang="ru-RU"/>
        </a:p>
      </dgm:t>
    </dgm:pt>
    <dgm:pt modelId="{C5DADA9E-5148-4368-B043-0CBF04F7BD53}">
      <dgm:prSet phldrT="[Текст]" custT="1"/>
      <dgm:spPr/>
      <dgm:t>
        <a:bodyPr/>
        <a:lstStyle/>
        <a:p>
          <a:r>
            <a:rPr lang="ru-RU" sz="1400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 дорожке мы катаем, </a:t>
          </a:r>
          <a:endParaRPr lang="ru-RU" sz="14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05E107-50C1-4B53-B31C-4B82FD7EAD39}" type="parTrans" cxnId="{F8206DDB-7E39-4270-B28D-2DE988E4F5D2}">
      <dgm:prSet/>
      <dgm:spPr/>
      <dgm:t>
        <a:bodyPr/>
        <a:lstStyle/>
        <a:p>
          <a:endParaRPr lang="ru-RU"/>
        </a:p>
      </dgm:t>
    </dgm:pt>
    <dgm:pt modelId="{2E8A9C53-ED89-4679-979A-76C0D21D473B}" type="sibTrans" cxnId="{F8206DDB-7E39-4270-B28D-2DE988E4F5D2}">
      <dgm:prSet/>
      <dgm:spPr/>
      <dgm:t>
        <a:bodyPr/>
        <a:lstStyle/>
        <a:p>
          <a:endParaRPr lang="ru-RU"/>
        </a:p>
      </dgm:t>
    </dgm:pt>
    <dgm:pt modelId="{95EE8DAE-7973-4BF5-959D-4B777304E63A}" type="pres">
      <dgm:prSet presAssocID="{D46C448D-CBF1-4C13-9155-D8614464913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91396-0DAD-412E-8291-8EC9236F6B9D}" type="pres">
      <dgm:prSet presAssocID="{A0ACE8D8-A7E2-4A86-91D8-309A2FC844B3}" presName="linNode" presStyleCnt="0"/>
      <dgm:spPr/>
    </dgm:pt>
    <dgm:pt modelId="{6720F183-86A2-457C-BF67-8BD472ECFF61}" type="pres">
      <dgm:prSet presAssocID="{A0ACE8D8-A7E2-4A86-91D8-309A2FC844B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4F98A-9D3D-470C-8793-559CB8E734FA}" type="pres">
      <dgm:prSet presAssocID="{A0ACE8D8-A7E2-4A86-91D8-309A2FC844B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3C5C5-1F02-4B32-BC5F-DCD300BBC4FE}" type="pres">
      <dgm:prSet presAssocID="{E97AB067-78DA-4D6D-960F-A9D2FB1E7203}" presName="spacing" presStyleCnt="0"/>
      <dgm:spPr/>
    </dgm:pt>
    <dgm:pt modelId="{B59FB63A-ECD1-48B1-9E5C-72AD01E68FE4}" type="pres">
      <dgm:prSet presAssocID="{8BC74AE1-3443-4BDC-A54A-D4778F6F1778}" presName="linNode" presStyleCnt="0"/>
      <dgm:spPr/>
    </dgm:pt>
    <dgm:pt modelId="{BB923A05-79D3-4211-A042-D29E07988696}" type="pres">
      <dgm:prSet presAssocID="{8BC74AE1-3443-4BDC-A54A-D4778F6F177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8426C-1ED7-4160-93E2-EC20C8DDE619}" type="pres">
      <dgm:prSet presAssocID="{8BC74AE1-3443-4BDC-A54A-D4778F6F177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D1CED-5B0F-4C4E-BC36-5DA9B176E6C5}" type="pres">
      <dgm:prSet presAssocID="{1DBF6C99-0954-4A16-B6C6-DF2664121912}" presName="spacing" presStyleCnt="0"/>
      <dgm:spPr/>
    </dgm:pt>
    <dgm:pt modelId="{C57BFF98-5B42-45EB-9215-F5425F499E4C}" type="pres">
      <dgm:prSet presAssocID="{2FE2C503-0F78-45F8-8749-02F7C11654BF}" presName="linNode" presStyleCnt="0"/>
      <dgm:spPr/>
    </dgm:pt>
    <dgm:pt modelId="{0FAA9206-992E-4E7D-9CFB-70770DB8575D}" type="pres">
      <dgm:prSet presAssocID="{2FE2C503-0F78-45F8-8749-02F7C11654B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B15F-CAED-4F97-A87A-95310C4AA642}" type="pres">
      <dgm:prSet presAssocID="{2FE2C503-0F78-45F8-8749-02F7C11654BF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AC0F8E-C16E-4FD8-91ED-0F9FDED2D779}" srcId="{8BC74AE1-3443-4BDC-A54A-D4778F6F1778}" destId="{1653F1AB-0B8C-4C53-8D43-47AB18CD5389}" srcOrd="0" destOrd="0" parTransId="{F8311EDB-F82A-4F43-91B3-D1A890B2E930}" sibTransId="{73F98679-833F-48A2-8E06-08E7BD29167C}"/>
    <dgm:cxn modelId="{9547932A-70AE-4152-A052-7C31931517AF}" srcId="{A0ACE8D8-A7E2-4A86-91D8-309A2FC844B3}" destId="{0F1E4269-47AD-4FB1-93D3-F54277B17CB0}" srcOrd="1" destOrd="0" parTransId="{7C1EE2D4-CF2C-466D-8633-5A55870373C4}" sibTransId="{83735451-4711-424C-8C77-88D47A12821B}"/>
    <dgm:cxn modelId="{56AFB0FF-F501-494C-859E-1197A1E4FBB3}" type="presOf" srcId="{1653F1AB-0B8C-4C53-8D43-47AB18CD5389}" destId="{4E48426C-1ED7-4160-93E2-EC20C8DDE619}" srcOrd="0" destOrd="0" presId="urn:microsoft.com/office/officeart/2005/8/layout/vList6"/>
    <dgm:cxn modelId="{6EA4759F-3891-46EF-9CD2-B16206D19E25}" type="presOf" srcId="{66109C9D-8CEE-4E7F-B39A-C389538865AF}" destId="{8289B15F-CAED-4F97-A87A-95310C4AA642}" srcOrd="0" destOrd="1" presId="urn:microsoft.com/office/officeart/2005/8/layout/vList6"/>
    <dgm:cxn modelId="{4ABE24D3-8D10-4EBE-BE76-3382D6FFF877}" srcId="{D46C448D-CBF1-4C13-9155-D8614464913D}" destId="{8BC74AE1-3443-4BDC-A54A-D4778F6F1778}" srcOrd="1" destOrd="0" parTransId="{6CCE668B-2F6C-4820-B511-00EB27761ACE}" sibTransId="{1DBF6C99-0954-4A16-B6C6-DF2664121912}"/>
    <dgm:cxn modelId="{8A695B62-66F0-4D74-9152-9893FB7B028C}" srcId="{2FE2C503-0F78-45F8-8749-02F7C11654BF}" destId="{25D3B907-C5BB-4B4E-A74A-1866838DD9BA}" srcOrd="3" destOrd="0" parTransId="{6AA9E7A7-04D9-4B9E-B967-21981E969621}" sibTransId="{1A3E6B38-317B-4CF8-A19B-EA3584717844}"/>
    <dgm:cxn modelId="{6F6FDE54-B777-4F88-9466-D302F8F27194}" type="presOf" srcId="{5422C15C-245A-490F-9320-5896E0CC590E}" destId="{4E48426C-1ED7-4160-93E2-EC20C8DDE619}" srcOrd="0" destOrd="1" presId="urn:microsoft.com/office/officeart/2005/8/layout/vList6"/>
    <dgm:cxn modelId="{FFC0F73D-BE57-4395-8EC9-9BD404588061}" srcId="{2FE2C503-0F78-45F8-8749-02F7C11654BF}" destId="{5DA99F21-6346-4178-9CE9-49DBB8D9AB55}" srcOrd="4" destOrd="0" parTransId="{24BB174C-C399-46DF-B48F-AA81E40DD03E}" sibTransId="{E63CACA3-B6A6-4A0B-B201-AD5CF063824F}"/>
    <dgm:cxn modelId="{3E896FE9-C4D4-4375-BCA0-16C47AEA2EAD}" srcId="{2FE2C503-0F78-45F8-8749-02F7C11654BF}" destId="{8FDB52D3-ECD8-42BD-95D2-A838BFC126E4}" srcOrd="2" destOrd="0" parTransId="{6683A918-3D0C-4193-8F85-77B4EAC750C9}" sibTransId="{1AD903BB-76EF-4C9A-88D4-CC9BDD1A4C15}"/>
    <dgm:cxn modelId="{9D7A09D0-34C9-4A2E-BCCC-2139A6061F83}" type="presOf" srcId="{8BC74AE1-3443-4BDC-A54A-D4778F6F1778}" destId="{BB923A05-79D3-4211-A042-D29E07988696}" srcOrd="0" destOrd="0" presId="urn:microsoft.com/office/officeart/2005/8/layout/vList6"/>
    <dgm:cxn modelId="{A8CD24E9-3ED9-4FD9-9A5E-81E547FA29B3}" type="presOf" srcId="{5DA99F21-6346-4178-9CE9-49DBB8D9AB55}" destId="{8289B15F-CAED-4F97-A87A-95310C4AA642}" srcOrd="0" destOrd="4" presId="urn:microsoft.com/office/officeart/2005/8/layout/vList6"/>
    <dgm:cxn modelId="{CC9CED02-E3CE-486D-8001-236A5125724B}" type="presOf" srcId="{A0ACE8D8-A7E2-4A86-91D8-309A2FC844B3}" destId="{6720F183-86A2-457C-BF67-8BD472ECFF61}" srcOrd="0" destOrd="0" presId="urn:microsoft.com/office/officeart/2005/8/layout/vList6"/>
    <dgm:cxn modelId="{E79C9D92-AA00-442C-B85C-92F5F239E7CA}" type="presOf" srcId="{8FDB52D3-ECD8-42BD-95D2-A838BFC126E4}" destId="{8289B15F-CAED-4F97-A87A-95310C4AA642}" srcOrd="0" destOrd="2" presId="urn:microsoft.com/office/officeart/2005/8/layout/vList6"/>
    <dgm:cxn modelId="{EF039B01-B5A0-463B-9022-0EB58D822349}" type="presOf" srcId="{25D3B907-C5BB-4B4E-A74A-1866838DD9BA}" destId="{8289B15F-CAED-4F97-A87A-95310C4AA642}" srcOrd="0" destOrd="3" presId="urn:microsoft.com/office/officeart/2005/8/layout/vList6"/>
    <dgm:cxn modelId="{6565F594-A15A-4313-ABC5-6420392D225C}" type="presOf" srcId="{C5DADA9E-5148-4368-B043-0CBF04F7BD53}" destId="{8289B15F-CAED-4F97-A87A-95310C4AA642}" srcOrd="0" destOrd="0" presId="urn:microsoft.com/office/officeart/2005/8/layout/vList6"/>
    <dgm:cxn modelId="{77790852-D082-4C8D-A4AD-C55C3D80FF93}" srcId="{D46C448D-CBF1-4C13-9155-D8614464913D}" destId="{2FE2C503-0F78-45F8-8749-02F7C11654BF}" srcOrd="2" destOrd="0" parTransId="{A2FABA04-A2DE-458C-A322-2726F014BB12}" sibTransId="{FA1B5E07-44BB-41CE-88A1-D6114BF71748}"/>
    <dgm:cxn modelId="{E99912F3-392F-45E3-BC8B-6B4BDDF6B024}" type="presOf" srcId="{0F1E4269-47AD-4FB1-93D3-F54277B17CB0}" destId="{5484F98A-9D3D-470C-8793-559CB8E734FA}" srcOrd="0" destOrd="1" presId="urn:microsoft.com/office/officeart/2005/8/layout/vList6"/>
    <dgm:cxn modelId="{2313F422-B0A3-40ED-98BD-5C0A348DE2EE}" srcId="{8BC74AE1-3443-4BDC-A54A-D4778F6F1778}" destId="{5422C15C-245A-490F-9320-5896E0CC590E}" srcOrd="1" destOrd="0" parTransId="{F97C7C94-3A8D-4721-AE0C-0090EAB187A6}" sibTransId="{C8813244-0680-426A-B4E7-23E70BF657BF}"/>
    <dgm:cxn modelId="{9FFA5E3F-6165-4FA6-B062-E35A4B4B1771}" srcId="{A0ACE8D8-A7E2-4A86-91D8-309A2FC844B3}" destId="{77DB1A62-5561-41FA-A6B9-F924188CEA83}" srcOrd="0" destOrd="0" parTransId="{54198F99-50BC-4983-A96F-0B4982CEC46C}" sibTransId="{E80FA4A9-546F-4BAD-8029-9500B8655E98}"/>
    <dgm:cxn modelId="{1E234FA2-A098-4F29-818C-7C2B11962778}" srcId="{D46C448D-CBF1-4C13-9155-D8614464913D}" destId="{A0ACE8D8-A7E2-4A86-91D8-309A2FC844B3}" srcOrd="0" destOrd="0" parTransId="{43C8C84A-FD03-40DA-B3B0-EA9BFE3BCC12}" sibTransId="{E97AB067-78DA-4D6D-960F-A9D2FB1E7203}"/>
    <dgm:cxn modelId="{F8206DDB-7E39-4270-B28D-2DE988E4F5D2}" srcId="{2FE2C503-0F78-45F8-8749-02F7C11654BF}" destId="{C5DADA9E-5148-4368-B043-0CBF04F7BD53}" srcOrd="0" destOrd="0" parTransId="{3305E107-50C1-4B53-B31C-4B82FD7EAD39}" sibTransId="{2E8A9C53-ED89-4679-979A-76C0D21D473B}"/>
    <dgm:cxn modelId="{33FD0AE5-FAB0-470C-AE54-674E1F07A306}" type="presOf" srcId="{77DB1A62-5561-41FA-A6B9-F924188CEA83}" destId="{5484F98A-9D3D-470C-8793-559CB8E734FA}" srcOrd="0" destOrd="0" presId="urn:microsoft.com/office/officeart/2005/8/layout/vList6"/>
    <dgm:cxn modelId="{C3F4E45B-1673-4236-8EBE-C45058D897E3}" type="presOf" srcId="{2FE2C503-0F78-45F8-8749-02F7C11654BF}" destId="{0FAA9206-992E-4E7D-9CFB-70770DB8575D}" srcOrd="0" destOrd="0" presId="urn:microsoft.com/office/officeart/2005/8/layout/vList6"/>
    <dgm:cxn modelId="{623C6BC5-FF4A-44A5-86FC-52F476205FE6}" srcId="{2FE2C503-0F78-45F8-8749-02F7C11654BF}" destId="{66109C9D-8CEE-4E7F-B39A-C389538865AF}" srcOrd="1" destOrd="0" parTransId="{3053A60F-ECFD-4CF2-81B9-CE7104CF162D}" sibTransId="{76319D32-8779-43E5-9AF5-B71820CC6A08}"/>
    <dgm:cxn modelId="{3353E30D-570F-401D-A049-FAC02D699AAB}" type="presOf" srcId="{D46C448D-CBF1-4C13-9155-D8614464913D}" destId="{95EE8DAE-7973-4BF5-959D-4B777304E63A}" srcOrd="0" destOrd="0" presId="urn:microsoft.com/office/officeart/2005/8/layout/vList6"/>
    <dgm:cxn modelId="{831F98D1-1061-4128-9A63-B42B39F636B9}" type="presParOf" srcId="{95EE8DAE-7973-4BF5-959D-4B777304E63A}" destId="{40191396-0DAD-412E-8291-8EC9236F6B9D}" srcOrd="0" destOrd="0" presId="urn:microsoft.com/office/officeart/2005/8/layout/vList6"/>
    <dgm:cxn modelId="{85FF8166-F9AC-4147-A3B5-556B3F48C1B4}" type="presParOf" srcId="{40191396-0DAD-412E-8291-8EC9236F6B9D}" destId="{6720F183-86A2-457C-BF67-8BD472ECFF61}" srcOrd="0" destOrd="0" presId="urn:microsoft.com/office/officeart/2005/8/layout/vList6"/>
    <dgm:cxn modelId="{FC000705-9D2B-41B1-8E1A-54F613EB1015}" type="presParOf" srcId="{40191396-0DAD-412E-8291-8EC9236F6B9D}" destId="{5484F98A-9D3D-470C-8793-559CB8E734FA}" srcOrd="1" destOrd="0" presId="urn:microsoft.com/office/officeart/2005/8/layout/vList6"/>
    <dgm:cxn modelId="{346E2CE4-9443-442C-B56B-CD964788F009}" type="presParOf" srcId="{95EE8DAE-7973-4BF5-959D-4B777304E63A}" destId="{7953C5C5-1F02-4B32-BC5F-DCD300BBC4FE}" srcOrd="1" destOrd="0" presId="urn:microsoft.com/office/officeart/2005/8/layout/vList6"/>
    <dgm:cxn modelId="{D27B1937-FF54-4357-96E2-0A0460620FA7}" type="presParOf" srcId="{95EE8DAE-7973-4BF5-959D-4B777304E63A}" destId="{B59FB63A-ECD1-48B1-9E5C-72AD01E68FE4}" srcOrd="2" destOrd="0" presId="urn:microsoft.com/office/officeart/2005/8/layout/vList6"/>
    <dgm:cxn modelId="{7483F2E3-48F6-4A32-A4DC-BF0B7B2ACF74}" type="presParOf" srcId="{B59FB63A-ECD1-48B1-9E5C-72AD01E68FE4}" destId="{BB923A05-79D3-4211-A042-D29E07988696}" srcOrd="0" destOrd="0" presId="urn:microsoft.com/office/officeart/2005/8/layout/vList6"/>
    <dgm:cxn modelId="{B736F601-1472-495E-B082-CFD0FC9C2E37}" type="presParOf" srcId="{B59FB63A-ECD1-48B1-9E5C-72AD01E68FE4}" destId="{4E48426C-1ED7-4160-93E2-EC20C8DDE619}" srcOrd="1" destOrd="0" presId="urn:microsoft.com/office/officeart/2005/8/layout/vList6"/>
    <dgm:cxn modelId="{3714147B-2B2B-452C-B202-FC9CE7BC4480}" type="presParOf" srcId="{95EE8DAE-7973-4BF5-959D-4B777304E63A}" destId="{616D1CED-5B0F-4C4E-BC36-5DA9B176E6C5}" srcOrd="3" destOrd="0" presId="urn:microsoft.com/office/officeart/2005/8/layout/vList6"/>
    <dgm:cxn modelId="{19F4C2AE-49B6-4F89-B69A-847B6DBC8937}" type="presParOf" srcId="{95EE8DAE-7973-4BF5-959D-4B777304E63A}" destId="{C57BFF98-5B42-45EB-9215-F5425F499E4C}" srcOrd="4" destOrd="0" presId="urn:microsoft.com/office/officeart/2005/8/layout/vList6"/>
    <dgm:cxn modelId="{0CE9CACB-9969-4DA6-9B8F-B04194DA76C7}" type="presParOf" srcId="{C57BFF98-5B42-45EB-9215-F5425F499E4C}" destId="{0FAA9206-992E-4E7D-9CFB-70770DB8575D}" srcOrd="0" destOrd="0" presId="urn:microsoft.com/office/officeart/2005/8/layout/vList6"/>
    <dgm:cxn modelId="{6D5624C0-5CA4-4E40-BE09-2EAEB5CAC487}" type="presParOf" srcId="{C57BFF98-5B42-45EB-9215-F5425F499E4C}" destId="{8289B15F-CAED-4F97-A87A-95310C4AA6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4F98A-9D3D-470C-8793-559CB8E734FA}">
      <dsp:nvSpPr>
        <dsp:cNvPr id="0" name=""/>
        <dsp:cNvSpPr/>
      </dsp:nvSpPr>
      <dsp:spPr>
        <a:xfrm>
          <a:off x="3096343" y="0"/>
          <a:ext cx="4644516" cy="164268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ладошки мы подуем (дуем)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погреем их немножко (движение ладошку об ладошку)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в ладошки хлопаем (хлопаем)</a:t>
          </a:r>
          <a:endParaRPr lang="ru-RU" sz="14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6343" y="205335"/>
        <a:ext cx="4028510" cy="1232012"/>
      </dsp:txXfrm>
    </dsp:sp>
    <dsp:sp modelId="{6720F183-86A2-457C-BF67-8BD472ECFF61}">
      <dsp:nvSpPr>
        <dsp:cNvPr id="0" name=""/>
        <dsp:cNvSpPr/>
      </dsp:nvSpPr>
      <dsp:spPr>
        <a:xfrm>
          <a:off x="0" y="0"/>
          <a:ext cx="3096344" cy="16426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ПАЛЬЧИКОВАЯ ГИМНАСТИКА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80189" y="80189"/>
        <a:ext cx="2935966" cy="1482304"/>
      </dsp:txXfrm>
    </dsp:sp>
    <dsp:sp modelId="{4E48426C-1ED7-4160-93E2-EC20C8DDE619}">
      <dsp:nvSpPr>
        <dsp:cNvPr id="0" name=""/>
        <dsp:cNvSpPr/>
      </dsp:nvSpPr>
      <dsp:spPr>
        <a:xfrm>
          <a:off x="3096343" y="1806950"/>
          <a:ext cx="4644516" cy="164268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Бежит пальчик по дорожке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сверху - вниз, слева – направо, по сторонам.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6343" y="2012285"/>
        <a:ext cx="4028510" cy="1232012"/>
      </dsp:txXfrm>
    </dsp:sp>
    <dsp:sp modelId="{BB923A05-79D3-4211-A042-D29E07988696}">
      <dsp:nvSpPr>
        <dsp:cNvPr id="0" name=""/>
        <dsp:cNvSpPr/>
      </dsp:nvSpPr>
      <dsp:spPr>
        <a:xfrm>
          <a:off x="0" y="1806950"/>
          <a:ext cx="3096344" cy="16426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ИГРОВОЕ УПРАЖНЕНИЕ «СНЕЖИНКА»  </a:t>
          </a:r>
          <a:r>
            <a:rPr lang="ru-RU" sz="14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(ПРОРИСОВКА ПАЛЬЦЕМ)</a:t>
          </a:r>
          <a:endParaRPr lang="ru-RU" sz="14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89" y="1887139"/>
        <a:ext cx="2935966" cy="1482304"/>
      </dsp:txXfrm>
    </dsp:sp>
    <dsp:sp modelId="{8289B15F-CAED-4F97-A87A-95310C4AA642}">
      <dsp:nvSpPr>
        <dsp:cNvPr id="0" name=""/>
        <dsp:cNvSpPr/>
      </dsp:nvSpPr>
      <dsp:spPr>
        <a:xfrm>
          <a:off x="3096343" y="3613901"/>
          <a:ext cx="4644516" cy="164268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По дорожке мы катаем, </a:t>
          </a:r>
          <a:endParaRPr lang="ru-RU" sz="14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В гору поднимаемся </a:t>
          </a:r>
          <a:endParaRPr lang="ru-RU" sz="1400" kern="1200" dirty="0" smtClean="0">
            <a:solidFill>
              <a:srgbClr val="C00000"/>
            </a:solidFill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 с горы катаемся.</a:t>
          </a:r>
          <a:endParaRPr lang="ru-RU" sz="1400" kern="1200" dirty="0" smtClean="0">
            <a:solidFill>
              <a:srgbClr val="C00000"/>
            </a:solidFill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Вверх – вниз, вверх – вниз</a:t>
          </a:r>
          <a:endParaRPr lang="ru-RU" sz="1400" kern="1200" dirty="0" smtClean="0">
            <a:solidFill>
              <a:srgbClr val="C00000"/>
            </a:solidFill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И ладошки согреваем,. Ух!</a:t>
          </a:r>
          <a:endParaRPr lang="ru-RU" sz="1400" kern="1200" dirty="0" smtClean="0">
            <a:solidFill>
              <a:srgbClr val="C00000"/>
            </a:solidFill>
            <a:effectLst/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3096343" y="3819236"/>
        <a:ext cx="4028510" cy="1232012"/>
      </dsp:txXfrm>
    </dsp:sp>
    <dsp:sp modelId="{0FAA9206-992E-4E7D-9CFB-70770DB8575D}">
      <dsp:nvSpPr>
        <dsp:cNvPr id="0" name=""/>
        <dsp:cNvSpPr/>
      </dsp:nvSpPr>
      <dsp:spPr>
        <a:xfrm>
          <a:off x="0" y="3613901"/>
          <a:ext cx="3096344" cy="164268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МАССАЖ РУК С ПОМОЩЬЮ МАССАЖЁРОВ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89" y="3694090"/>
        <a:ext cx="2935966" cy="148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071FE-B2DD-4E76-A2D1-8434B3B7E9CE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BE8C4-1C45-4656-9853-E0EA88CCB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00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99E3-8C13-4562-8A0A-5CFC034EFE33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1C16F-98D2-4C1F-9528-A822E7896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5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1C16F-98D2-4C1F-9528-A822E7896B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1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6358-002A-468F-AB2D-6D2C10EEF56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2165-DFB3-4B66-B76C-29349EBA1B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539" y="2402116"/>
            <a:ext cx="6297789" cy="4459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1" y="4077072"/>
            <a:ext cx="6624736" cy="1224136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dirty="0">
                <a:solidFill>
                  <a:schemeClr val="bg1"/>
                </a:solidFill>
              </a:rPr>
              <a:t>Учитель: </a:t>
            </a:r>
            <a:r>
              <a:rPr lang="ru-RU" sz="2900" i="1" dirty="0" err="1">
                <a:solidFill>
                  <a:schemeClr val="bg1"/>
                </a:solidFill>
              </a:rPr>
              <a:t>Чеченкова</a:t>
            </a:r>
            <a:r>
              <a:rPr lang="ru-RU" sz="2900" i="1" dirty="0">
                <a:solidFill>
                  <a:schemeClr val="bg1"/>
                </a:solidFill>
              </a:rPr>
              <a:t> Е.В.</a:t>
            </a:r>
          </a:p>
          <a:p>
            <a:pPr algn="r"/>
            <a:r>
              <a:rPr lang="ru-RU" sz="2900" i="1" dirty="0">
                <a:solidFill>
                  <a:schemeClr val="bg1"/>
                </a:solidFill>
              </a:rPr>
              <a:t>Дата проведения: 11.02.2014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0" y="487334"/>
            <a:ext cx="6134384" cy="64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496420"/>
            <a:ext cx="8820473" cy="117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0238" y="1804739"/>
            <a:ext cx="6521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ОТКРЫТОГО УРОКА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3081870"/>
            <a:ext cx="295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(графика и  письмо)</a:t>
            </a:r>
          </a:p>
          <a:p>
            <a:r>
              <a:rPr lang="ru-RU" dirty="0" smtClean="0"/>
              <a:t>     8 «Ж»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0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792088"/>
          </a:xfrm>
        </p:spPr>
        <p:txBody>
          <a:bodyPr>
            <a:normAutofit fontScale="90000"/>
          </a:bodyPr>
          <a:lstStyle/>
          <a:p>
            <a:pPr marL="274320" lvl="0" indent="-274320" algn="l">
              <a:lnSpc>
                <a:spcPct val="90000"/>
              </a:lnSpc>
              <a:spcBef>
                <a:spcPts val="0"/>
              </a:spcBef>
            </a:pPr>
            <a:r>
              <a:rPr lang="ru-RU" sz="31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по трафарету «Снежинка»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фронтальная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7848872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детей  рисовать снежинку с помощью  трафарета;</a:t>
            </a:r>
          </a:p>
          <a:p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Развивать зрительно – моторную координацию;</a:t>
            </a:r>
          </a:p>
          <a:p>
            <a:pPr>
              <a:spcAft>
                <a:spcPts val="0"/>
              </a:spcAft>
            </a:pP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Воспитывать мотивацию к учению.</a:t>
            </a:r>
          </a:p>
          <a:p>
            <a:pPr marL="0" indent="0">
              <a:spcAft>
                <a:spcPts val="0"/>
              </a:spcAft>
              <a:buNone/>
            </a:pPr>
            <a:endParaRPr lang="ru-RU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600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демонстрационный </a:t>
            </a:r>
            <a:r>
              <a:rPr lang="ru-RU" sz="56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материал:</a:t>
            </a:r>
            <a:r>
              <a:rPr lang="ru-RU" sz="5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картина «Зима», фотографии детей, школьная доска, кисть с широкой 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щетиной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(помазок), ёмкость для воды, указка, магниты – 6 шт., поднос со снегом, стол, мольберт, снежинки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зелёная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ёлка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домик со снежными окошками, влажные  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текстильные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салфетки по 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количеству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детей, бумажный скотч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контейнер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мусора, магнитофон с аудиозаписью, колокольчик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5600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раздаточный </a:t>
            </a:r>
            <a:r>
              <a:rPr lang="ru-RU" sz="5600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материал:</a:t>
            </a:r>
            <a:r>
              <a:rPr lang="ru-RU" sz="5600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кисть,  лист  черной  бумаги в рамке, трафарет «снежинка», краска (зубная </a:t>
            </a: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паста  белого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цвета), графическая доска – 3шт.,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пособие «Ёлочка», поднос, снежинки. </a:t>
            </a:r>
            <a:endParaRPr lang="ru-RU" sz="56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endParaRPr lang="ru-RU" sz="5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5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Экскурсия в зимний парк;</a:t>
            </a:r>
          </a:p>
          <a:p>
            <a:pPr>
              <a:spcAft>
                <a:spcPts val="0"/>
              </a:spcAft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Игры со снегом;</a:t>
            </a:r>
          </a:p>
          <a:p>
            <a:pPr>
              <a:spcAft>
                <a:spcPts val="0"/>
              </a:spcAft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Прослушивание стихотворений и песен о зиме;</a:t>
            </a:r>
          </a:p>
          <a:p>
            <a:pPr>
              <a:spcAft>
                <a:spcPts val="0"/>
              </a:spcAft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Знакомство с явлениями природы и погоды;</a:t>
            </a:r>
          </a:p>
          <a:p>
            <a:pPr>
              <a:spcAft>
                <a:spcPts val="0"/>
              </a:spcAft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Работа с пиктограммами;</a:t>
            </a:r>
          </a:p>
          <a:p>
            <a:pPr>
              <a:spcAft>
                <a:spcPts val="0"/>
              </a:spcAft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Работа с календарём;</a:t>
            </a:r>
          </a:p>
          <a:p>
            <a:pPr>
              <a:spcAft>
                <a:spcPts val="0"/>
              </a:spcAft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Разучивание упр. «Дед Мороз», «Снежинки»;</a:t>
            </a:r>
          </a:p>
          <a:p>
            <a:pPr>
              <a:spcAft>
                <a:spcPts val="0"/>
              </a:spcAft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Рисование «Снег падает», «Зима», «Снежные дорожки»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5848350" cy="414337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539552" y="421080"/>
            <a:ext cx="7056784" cy="991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Ход урока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Вступительная часть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5480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Звенит звонок</a:t>
            </a:r>
          </a:p>
          <a:p>
            <a:r>
              <a:rPr lang="ru-RU" sz="1400" dirty="0" smtClean="0"/>
              <a:t>Учитель:</a:t>
            </a:r>
          </a:p>
          <a:p>
            <a:r>
              <a:rPr lang="ru-RU" sz="1400" dirty="0"/>
              <a:t>-</a:t>
            </a:r>
            <a:r>
              <a:rPr lang="ru-RU" sz="1400" dirty="0" smtClean="0"/>
              <a:t> Прозвенел </a:t>
            </a:r>
            <a:r>
              <a:rPr lang="ru-RU" sz="1400" dirty="0"/>
              <a:t>звонок, начинаем мы урок</a:t>
            </a:r>
          </a:p>
          <a:p>
            <a:r>
              <a:rPr lang="ru-RU" sz="1400" dirty="0"/>
              <a:t>- </a:t>
            </a:r>
            <a:r>
              <a:rPr lang="ru-RU" sz="1400" dirty="0" smtClean="0"/>
              <a:t>Посмотрите</a:t>
            </a:r>
            <a:r>
              <a:rPr lang="ru-RU" sz="1400" dirty="0"/>
              <a:t>, сколько у нас гостей.</a:t>
            </a:r>
          </a:p>
          <a:p>
            <a:r>
              <a:rPr lang="ru-RU" sz="1400" dirty="0" smtClean="0"/>
              <a:t>- Давайте </a:t>
            </a:r>
            <a:r>
              <a:rPr lang="ru-RU" sz="1400" dirty="0"/>
              <a:t>поздороваемся с </a:t>
            </a:r>
            <a:r>
              <a:rPr lang="ru-RU" sz="1400" dirty="0" smtClean="0"/>
              <a:t>ними (у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ченики здороваются)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Учитель:</a:t>
            </a:r>
          </a:p>
          <a:p>
            <a:r>
              <a:rPr lang="ru-RU" sz="1400" dirty="0" smtClean="0"/>
              <a:t>- </a:t>
            </a:r>
            <a:r>
              <a:rPr lang="ru-RU" sz="1400" dirty="0"/>
              <a:t>Проходите в класс.</a:t>
            </a:r>
          </a:p>
          <a:p>
            <a:r>
              <a:rPr lang="ru-RU" sz="1400" dirty="0"/>
              <a:t>- Садитесь на скамейку.</a:t>
            </a:r>
          </a:p>
          <a:p>
            <a:r>
              <a:rPr lang="ru-RU" sz="1400" dirty="0"/>
              <a:t>- Сейчас время года зима. </a:t>
            </a:r>
          </a:p>
          <a:p>
            <a:r>
              <a:rPr lang="ru-RU" sz="1400" dirty="0"/>
              <a:t>- Зимой холодно. Покажите, как холодно.</a:t>
            </a:r>
          </a:p>
          <a:p>
            <a:r>
              <a:rPr lang="ru-RU" sz="1400" dirty="0"/>
              <a:t>- Дуют сильные ветра.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Покажите</a:t>
            </a:r>
            <a:r>
              <a:rPr lang="ru-RU" sz="1400" dirty="0"/>
              <a:t>, как ветер качает веточки </a:t>
            </a:r>
            <a:r>
              <a:rPr lang="ru-RU" sz="1400" dirty="0" smtClean="0"/>
              <a:t>деревьев</a:t>
            </a:r>
            <a:r>
              <a:rPr lang="ru-RU" sz="1400" dirty="0"/>
              <a:t> (</a:t>
            </a:r>
            <a:r>
              <a:rPr lang="ru-RU" sz="1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ученики </a:t>
            </a:r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показывают имитацию </a:t>
            </a:r>
            <a:r>
              <a:rPr lang="ru-RU" sz="1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движений).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Зимой </a:t>
            </a:r>
            <a:r>
              <a:rPr lang="ru-RU" sz="1400" dirty="0"/>
              <a:t>много </a:t>
            </a:r>
            <a:r>
              <a:rPr lang="ru-RU" sz="1400" dirty="0" smtClean="0"/>
              <a:t>снега</a:t>
            </a:r>
          </a:p>
          <a:p>
            <a:endParaRPr lang="ru-RU" sz="1400" dirty="0"/>
          </a:p>
        </p:txBody>
      </p:sp>
      <p:pic>
        <p:nvPicPr>
          <p:cNvPr id="4098" name="Picture 2" descr="C:\Users\samsung\AppData\Local\Microsoft\Windows\Temporary Internet Files\Content.IE5\7JVV3336\MC900435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40" y="1577504"/>
            <a:ext cx="1947416" cy="19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со стрелкой вниз 7"/>
          <p:cNvSpPr/>
          <p:nvPr/>
        </p:nvSpPr>
        <p:spPr>
          <a:xfrm>
            <a:off x="1187624" y="4653136"/>
            <a:ext cx="5760640" cy="2016224"/>
          </a:xfrm>
          <a:prstGeom prst="downArrowCallout">
            <a:avLst>
              <a:gd name="adj1" fmla="val 124467"/>
              <a:gd name="adj2" fmla="val 9750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ПРИВЕТСТВИЕ!»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здесь? Кто пришёл?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Это, Катя!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Катя говорит вам, привет!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(затем обращение идёт к каждому  ученику)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здесь? Кто пришёл?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Оля!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Оля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привет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!.....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 b="12854"/>
          <a:stretch/>
        </p:blipFill>
        <p:spPr>
          <a:xfrm>
            <a:off x="547664" y="2564904"/>
            <a:ext cx="2303374" cy="3341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99592" y="2816563"/>
            <a:ext cx="7344816" cy="1162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886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8902"/>
            <a:ext cx="7632848" cy="558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400" dirty="0">
                <a:ea typeface="Calibri"/>
                <a:cs typeface="Times New Roman"/>
              </a:rPr>
              <a:t>Учитель:</a:t>
            </a:r>
          </a:p>
          <a:p>
            <a:r>
              <a:rPr lang="ru-RU" sz="1400" dirty="0">
                <a:ea typeface="Calibri"/>
                <a:cs typeface="Times New Roman"/>
              </a:rPr>
              <a:t>- Сегодня мы с вами будем рисовать снежинку. </a:t>
            </a:r>
          </a:p>
          <a:p>
            <a:pPr marL="171450" indent="-171450">
              <a:buFontTx/>
              <a:buChar char="-"/>
            </a:pPr>
            <a:r>
              <a:rPr lang="ru-RU" sz="1400" dirty="0">
                <a:ea typeface="Calibri"/>
                <a:cs typeface="Times New Roman"/>
              </a:rPr>
              <a:t>Но, сначала,  отправимся  на прогулку и посмотрим на снежинки</a:t>
            </a:r>
            <a:r>
              <a:rPr lang="ru-RU" sz="1400" dirty="0" smtClean="0">
                <a:ea typeface="Calibri"/>
                <a:cs typeface="Times New Roman"/>
              </a:rPr>
              <a:t>.</a:t>
            </a:r>
          </a:p>
          <a:p>
            <a:pPr marL="171450" indent="-171450">
              <a:buFontTx/>
              <a:buChar char="-"/>
            </a:pP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  <a:ea typeface="Calibri"/>
                <a:cs typeface="Times New Roman"/>
              </a:rPr>
              <a:t>УПРАЖНЕНИЕ «ДОРОЖКА»</a:t>
            </a:r>
          </a:p>
          <a:p>
            <a:pPr defTabSz="4572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defTabSz="4572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71450" lvl="0" indent="-171450" defTabSz="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14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171450" lvl="0" indent="-171450" defTabSz="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endParaRPr lang="ru-RU" sz="12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/>
            <a:r>
              <a:rPr lang="ru-RU" sz="1200" b="1" i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457200"/>
            <a:r>
              <a:rPr lang="ru-RU" sz="1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Инструкция</a:t>
            </a:r>
            <a:r>
              <a:rPr lang="ru-RU" sz="1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457200"/>
            <a:r>
              <a:rPr lang="ru-RU" sz="1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Проведём дорожку  от </a:t>
            </a:r>
          </a:p>
          <a:p>
            <a:pPr lvl="0" defTabSz="457200"/>
            <a:r>
              <a:rPr lang="ru-RU" sz="1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фотографии к </a:t>
            </a:r>
            <a:r>
              <a:rPr lang="ru-RU" sz="1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елочки</a:t>
            </a:r>
            <a:endParaRPr lang="ru-RU" sz="1200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defTabSz="457200"/>
            <a:r>
              <a:rPr lang="ru-RU" sz="1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2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flipH="1" flipV="1">
            <a:off x="1296988" y="877362"/>
            <a:ext cx="17866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2564904"/>
            <a:ext cx="5168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dirty="0">
                <a:ea typeface="Calibri"/>
                <a:cs typeface="Times New Roman"/>
              </a:rPr>
              <a:t>А кто пойдёт на прогулку?</a:t>
            </a:r>
          </a:p>
          <a:p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  предъявляет  ученикам  по одной  фотографии. После того, как ученик узнал свою </a:t>
            </a:r>
          </a:p>
          <a:p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фотографию, он её прикрепляет  к доске на магнит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400" dirty="0">
                <a:ea typeface="Calibri"/>
                <a:cs typeface="Times New Roman"/>
              </a:rPr>
              <a:t> </a:t>
            </a:r>
          </a:p>
          <a:p>
            <a:r>
              <a:rPr lang="ru-RU" sz="1400" dirty="0">
                <a:ea typeface="Calibri"/>
                <a:cs typeface="Times New Roman"/>
              </a:rPr>
              <a:t>- Кто это</a:t>
            </a:r>
            <a:r>
              <a:rPr lang="ru-RU" sz="1400" dirty="0" smtClean="0">
                <a:ea typeface="Calibri"/>
                <a:cs typeface="Times New Roman"/>
              </a:rPr>
              <a:t>?</a:t>
            </a: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defTabSz="457200"/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Учитель:</a:t>
            </a:r>
          </a:p>
          <a:p>
            <a:pPr defTabSz="457200"/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- 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На прошлом уроке мы рисовали снежные дорожки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(учитель показывает образец детских работ)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defTabSz="457200"/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- А 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по какой дорожке пойдёт Оля (Маша, Лера)  гулять, </a:t>
            </a:r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нарисуй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defTabSz="457200"/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Ученик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рисует прямую линию от фотографии к ёлке </a:t>
            </a: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помощью широкой щётки и </a:t>
            </a: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воды</a:t>
            </a:r>
          </a:p>
          <a:p>
            <a:pPr lvl="0" defTabSz="457200"/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Учитель:</a:t>
            </a:r>
          </a:p>
          <a:p>
            <a:pPr lvl="0" defTabSz="457200"/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- Молодцы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, пора идти гулять.</a:t>
            </a:r>
          </a:p>
          <a:p>
            <a:pPr lvl="0" defTabSz="457200"/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- Вот и дорожка.</a:t>
            </a:r>
          </a:p>
          <a:p>
            <a:pPr lvl="0" defTabSz="457200"/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- Встаём  друг за другом, тропинка узкая.</a:t>
            </a:r>
          </a:p>
          <a:p>
            <a:pPr lvl="0" defTabSz="457200"/>
            <a:r>
              <a:rPr lang="ru-RU" sz="1400" i="1" dirty="0">
                <a:solidFill>
                  <a:prstClr val="white"/>
                </a:solidFill>
                <a:ea typeface="Calibri"/>
                <a:cs typeface="Times New Roman"/>
              </a:rPr>
              <a:t>(Звучит музыка, </a:t>
            </a:r>
            <a:r>
              <a:rPr lang="en-US" sz="1400" i="1" dirty="0">
                <a:solidFill>
                  <a:prstClr val="white"/>
                </a:solidFill>
                <a:ea typeface="Calibri"/>
                <a:cs typeface="Times New Roman"/>
              </a:rPr>
              <a:t>CD </a:t>
            </a:r>
            <a:r>
              <a:rPr lang="ru-RU" sz="1400" i="1" dirty="0">
                <a:solidFill>
                  <a:prstClr val="white"/>
                </a:solidFill>
                <a:ea typeface="Calibri"/>
                <a:cs typeface="Times New Roman"/>
              </a:rPr>
              <a:t>№1</a:t>
            </a:r>
            <a:r>
              <a:rPr lang="ru-RU" sz="1400" i="1" dirty="0" smtClean="0">
                <a:solidFill>
                  <a:prstClr val="white"/>
                </a:solidFill>
                <a:ea typeface="Calibri"/>
                <a:cs typeface="Times New Roman"/>
              </a:rPr>
              <a:t>)</a:t>
            </a:r>
            <a:r>
              <a:rPr lang="ru-RU" sz="120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endParaRPr lang="ru-RU" sz="12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/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Ученики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проходят  под музыку по узкой тропинке друг за </a:t>
            </a: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другом</a:t>
            </a:r>
            <a:endParaRPr lang="ru-RU" sz="1400" i="1" dirty="0" smtClean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7664" y="188640"/>
            <a:ext cx="69046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ОСНОВНАЯ ЧАСТЬ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«Узнай свою фотографию»</a:t>
            </a:r>
          </a:p>
        </p:txBody>
      </p:sp>
    </p:spTree>
    <p:extLst>
      <p:ext uri="{BB962C8B-B14F-4D97-AF65-F5344CB8AC3E}">
        <p14:creationId xmlns:p14="http://schemas.microsoft.com/office/powerpoint/2010/main" val="42105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95936" y="332656"/>
            <a:ext cx="396044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Учитель:</a:t>
            </a: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Посмотрите, это ёлка!  Зелёная, колючие иголочки, смолистая, высокая</a:t>
            </a:r>
            <a:r>
              <a:rPr lang="ru-RU" sz="1200" dirty="0">
                <a:solidFill>
                  <a:prstClr val="white"/>
                </a:solidFill>
                <a:ea typeface="Calibri"/>
                <a:cs typeface="Times New Roman"/>
              </a:rPr>
              <a:t>  </a:t>
            </a:r>
            <a:r>
              <a:rPr lang="ru-RU" sz="1200" i="1" dirty="0">
                <a:solidFill>
                  <a:prstClr val="white"/>
                </a:solidFill>
                <a:ea typeface="Calibri"/>
                <a:cs typeface="Times New Roman"/>
              </a:rPr>
              <a:t>(учитель обращает внимание на ёлку).</a:t>
            </a:r>
            <a:endParaRPr lang="ru-RU" sz="12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white"/>
                </a:solidFill>
                <a:ea typeface="Calibri"/>
                <a:cs typeface="Times New Roman"/>
              </a:rPr>
              <a:t>- 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Вот ещё ёлочки </a:t>
            </a:r>
            <a:r>
              <a:rPr lang="ru-RU" sz="1200" i="1" dirty="0">
                <a:solidFill>
                  <a:prstClr val="white"/>
                </a:solidFill>
                <a:ea typeface="Calibri"/>
                <a:cs typeface="Times New Roman"/>
              </a:rPr>
              <a:t>(учитель находит под ёлкой </a:t>
            </a:r>
            <a:r>
              <a:rPr lang="ru-RU" sz="1200" i="1" dirty="0" err="1">
                <a:solidFill>
                  <a:prstClr val="white"/>
                </a:solidFill>
                <a:ea typeface="Calibri"/>
                <a:cs typeface="Times New Roman"/>
              </a:rPr>
              <a:t>дид</a:t>
            </a:r>
            <a:r>
              <a:rPr lang="ru-RU" sz="1200" i="1" dirty="0">
                <a:solidFill>
                  <a:prstClr val="white"/>
                </a:solidFill>
                <a:ea typeface="Calibri"/>
                <a:cs typeface="Times New Roman"/>
              </a:rPr>
              <a:t>. пособие «Ёлочка»)</a:t>
            </a:r>
            <a:endParaRPr lang="ru-RU" sz="12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71450" lvl="0" indent="-171450" defTabSz="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Выставим 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на дорожку ёлочки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(показ учителя</a:t>
            </a: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285750" lvl="0" indent="-285750" defTabSz="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ИГРОВОЕ УПРАЖНЕНИЕ « ЁЛОЧКА»</a:t>
            </a:r>
          </a:p>
          <a:p>
            <a:pPr marL="171450" lvl="0" indent="-171450" defTabSz="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61927"/>
            <a:ext cx="3965922" cy="182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endParaRPr lang="ru-RU" sz="1400" b="1" i="1" dirty="0" smtClean="0">
              <a:solidFill>
                <a:srgbClr val="FFC000"/>
              </a:solidFill>
              <a:ea typeface="Calibri"/>
              <a:cs typeface="Times New Roman"/>
            </a:endParaRPr>
          </a:p>
          <a:p>
            <a:pPr lvl="0" defTabSz="457200"/>
            <a:r>
              <a:rPr lang="ru-RU" sz="1400" b="1" i="1" dirty="0" smtClean="0">
                <a:solidFill>
                  <a:srgbClr val="FFC000"/>
                </a:solidFill>
                <a:ea typeface="Calibri"/>
                <a:cs typeface="Times New Roman"/>
              </a:rPr>
              <a:t> </a:t>
            </a:r>
            <a:endParaRPr lang="ru-RU" sz="1400" dirty="0" smtClean="0">
              <a:solidFill>
                <a:srgbClr val="FFC000"/>
              </a:solidFill>
              <a:ea typeface="Calibri"/>
              <a:cs typeface="Times New Roman"/>
            </a:endParaRPr>
          </a:p>
          <a:p>
            <a:pPr lvl="0" defTabSz="457200"/>
            <a:endParaRPr lang="ru-RU" sz="14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lvl="0" defTabSz="457200"/>
            <a:endParaRPr lang="ru-RU" sz="1400" dirty="0" smtClean="0">
              <a:solidFill>
                <a:srgbClr val="FFC000"/>
              </a:solidFill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- 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Теперь вместе. Выставим на дорожку все ёлочки.</a:t>
            </a: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- Молодцы.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9" t="29999" r="25167" b="15778"/>
          <a:stretch/>
        </p:blipFill>
        <p:spPr>
          <a:xfrm>
            <a:off x="4250704" y="3307725"/>
            <a:ext cx="3566879" cy="2932497"/>
          </a:xfrm>
          <a:prstGeom prst="roundRect">
            <a:avLst>
              <a:gd name="adj" fmla="val 1216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19500"/>
          <a:stretch/>
        </p:blipFill>
        <p:spPr>
          <a:xfrm>
            <a:off x="563216" y="381041"/>
            <a:ext cx="2880320" cy="2926684"/>
          </a:xfrm>
          <a:prstGeom prst="roundRect">
            <a:avLst>
              <a:gd name="adj" fmla="val 1157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44" y="3530069"/>
            <a:ext cx="3396071" cy="94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7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041337"/>
            <a:ext cx="7920880" cy="4331879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260648"/>
            <a:ext cx="70937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СОЗДАНИЕ ИГРОВОЙ СИТУАЦИИ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СНЕГОМ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098" y="1180725"/>
            <a:ext cx="7935325" cy="526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(Звучит музыка, CD №3)</a:t>
            </a:r>
          </a:p>
          <a:p>
            <a:r>
              <a:rPr lang="ru-RU" sz="1400" dirty="0"/>
              <a:t>- Снег кружится,</a:t>
            </a:r>
            <a:br>
              <a:rPr lang="ru-RU" sz="1400" dirty="0"/>
            </a:br>
            <a:r>
              <a:rPr lang="ru-RU" sz="1400" dirty="0"/>
              <a:t>  Снег ложится -</a:t>
            </a:r>
            <a:br>
              <a:rPr lang="ru-RU" sz="1400" dirty="0"/>
            </a:br>
            <a:r>
              <a:rPr lang="ru-RU" sz="1400" dirty="0"/>
              <a:t>  Снег! Снег! Снег!</a:t>
            </a:r>
            <a:br>
              <a:rPr lang="ru-RU" sz="1400" dirty="0"/>
            </a:br>
            <a:r>
              <a:rPr lang="ru-RU" sz="1400" dirty="0"/>
              <a:t>  Рады снегу зверь и птица,</a:t>
            </a:r>
            <a:br>
              <a:rPr lang="ru-RU" sz="1400" dirty="0"/>
            </a:br>
            <a:r>
              <a:rPr lang="ru-RU" sz="1400" dirty="0"/>
              <a:t>  И, конечно, человек! </a:t>
            </a:r>
          </a:p>
          <a:p>
            <a:r>
              <a:rPr lang="ru-RU" sz="1400" dirty="0"/>
              <a:t>                        </a:t>
            </a:r>
            <a:r>
              <a:rPr lang="ru-RU" sz="1400" dirty="0" smtClean="0"/>
              <a:t> </a:t>
            </a:r>
            <a:r>
              <a:rPr lang="ru-RU" sz="1400" dirty="0"/>
              <a:t>( С. Михалков)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подбрасывает белую бумагу вверх, на ёлку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 учеников к столу  к ёмкости со снегом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 smtClean="0"/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/>
              <a:t>Учитель:</a:t>
            </a:r>
          </a:p>
          <a:p>
            <a:pPr lvl="0" defTabSz="457200"/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- Это снег! </a:t>
            </a:r>
            <a:r>
              <a:rPr lang="ru-RU" sz="1400" i="1" dirty="0" smtClean="0">
                <a:solidFill>
                  <a:prstClr val="white"/>
                </a:solidFill>
                <a:ea typeface="Calibri"/>
                <a:cs typeface="Times New Roman"/>
              </a:rPr>
              <a:t>(ладони опускаем в снег)</a:t>
            </a: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71450" lvl="0" indent="-171450" defTabSz="457200">
              <a:buFontTx/>
              <a:buChar char="-"/>
            </a:pPr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Белый 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снег, пушистый! </a:t>
            </a:r>
            <a:r>
              <a:rPr lang="ru-RU" sz="1400" i="1" dirty="0">
                <a:solidFill>
                  <a:prstClr val="white"/>
                </a:solidFill>
                <a:ea typeface="Calibri"/>
                <a:cs typeface="Times New Roman"/>
              </a:rPr>
              <a:t>(взмах ладошек вверх, зачерпывая снег)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71450" lvl="0" indent="-171450" defTabSz="457200">
              <a:buFontTx/>
              <a:buChar char="-"/>
            </a:pP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По дорожке мы идём,  след свой оставляя  </a:t>
            </a:r>
            <a:r>
              <a:rPr lang="ru-RU" sz="1400" i="1" dirty="0">
                <a:solidFill>
                  <a:prstClr val="white"/>
                </a:solidFill>
                <a:ea typeface="Calibri"/>
                <a:cs typeface="Times New Roman"/>
              </a:rPr>
              <a:t>ходьба пальчиков)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71450" lvl="0" indent="-171450" defTabSz="457200">
              <a:buFontTx/>
              <a:buChar char="-"/>
            </a:pP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Дорожки   пальчиком рисуем (</a:t>
            </a:r>
            <a:r>
              <a:rPr lang="ru-RU" sz="1400" i="1" dirty="0">
                <a:solidFill>
                  <a:prstClr val="white"/>
                </a:solidFill>
                <a:ea typeface="Calibri"/>
                <a:cs typeface="Times New Roman"/>
              </a:rPr>
              <a:t>прорисовка пальчиком прямой линии)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71450" lvl="0" indent="-171450" defTabSz="457200">
              <a:buFontTx/>
              <a:buChar char="-"/>
            </a:pP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Раз сугроб, два сугроб (</a:t>
            </a:r>
            <a:r>
              <a:rPr lang="ru-RU" sz="1400" i="1" dirty="0">
                <a:solidFill>
                  <a:prstClr val="white"/>
                </a:solidFill>
                <a:ea typeface="Calibri"/>
                <a:cs typeface="Times New Roman"/>
              </a:rPr>
              <a:t>зачерпывание снега и соединение ладошек)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71450" lvl="0" indent="-171450" defTabSz="457200">
              <a:buFontTx/>
              <a:buChar char="-"/>
            </a:pP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И комочки лепим </a:t>
            </a:r>
            <a:r>
              <a:rPr lang="ru-RU" sz="1400" i="1" dirty="0">
                <a:solidFill>
                  <a:prstClr val="white"/>
                </a:solidFill>
                <a:ea typeface="Calibri"/>
                <a:cs typeface="Times New Roman"/>
              </a:rPr>
              <a:t>(лепка комка)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/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 учителя, затем вместе с  учениками.</a:t>
            </a:r>
          </a:p>
          <a:p>
            <a:pPr marL="171450" lvl="0" indent="-171450" defTabSz="457200">
              <a:buFontTx/>
              <a:buChar char="-"/>
            </a:pPr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Мокрые </a:t>
            </a: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руки, вытрем их салфеткой</a:t>
            </a:r>
            <a:r>
              <a:rPr lang="ru-RU" sz="1400" dirty="0" smtClean="0">
                <a:solidFill>
                  <a:prstClr val="white"/>
                </a:solidFill>
                <a:ea typeface="Calibri"/>
                <a:cs typeface="Times New Roman"/>
              </a:rPr>
              <a:t>.</a:t>
            </a:r>
          </a:p>
          <a:p>
            <a:pPr lvl="0" defTabSz="457200"/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- Холодные руки, замёрзли  у Оли (Леры, Маши) руки </a:t>
            </a:r>
            <a:r>
              <a:rPr lang="ru-RU" sz="1400" i="1" dirty="0">
                <a:solidFill>
                  <a:prstClr val="white"/>
                </a:solidFill>
                <a:ea typeface="Calibri"/>
                <a:cs typeface="Times New Roman"/>
              </a:rPr>
              <a:t>(учитель прикасается к рукам каждого из  учеников)</a:t>
            </a: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285750" lvl="0" indent="-285750" defTabSz="457200">
              <a:buFontTx/>
              <a:buChar char="-"/>
            </a:pPr>
            <a:r>
              <a:rPr lang="ru-RU" sz="1400" dirty="0">
                <a:solidFill>
                  <a:prstClr val="white"/>
                </a:solidFill>
                <a:ea typeface="Calibri"/>
                <a:cs typeface="Times New Roman"/>
              </a:rPr>
              <a:t>Согреем их.</a:t>
            </a:r>
          </a:p>
          <a:p>
            <a:pPr marL="171450" lvl="0" indent="-171450" defTabSz="457200">
              <a:buFontTx/>
              <a:buChar char="-"/>
            </a:pP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26990" r="33733" b="4212"/>
          <a:stretch/>
        </p:blipFill>
        <p:spPr>
          <a:xfrm>
            <a:off x="5107612" y="1086403"/>
            <a:ext cx="2736304" cy="2729146"/>
          </a:xfrm>
          <a:prstGeom prst="roundRect">
            <a:avLst>
              <a:gd name="adj" fmla="val 1647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58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72697"/>
            <a:ext cx="6965245" cy="9349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 </a:t>
            </a:r>
            <a:endParaRPr lang="ru-RU" sz="27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7704854" cy="3700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285750" lvl="0" indent="-285750" defTabSz="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285750" lvl="0" indent="-285750" defTabSz="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285750" lvl="0" indent="-285750" defTabSz="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</a:pPr>
            <a:endParaRPr lang="ru-RU" sz="1500" dirty="0" smtClean="0">
              <a:solidFill>
                <a:prstClr val="white"/>
              </a:solidFill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66690460"/>
              </p:ext>
            </p:extLst>
          </p:nvPr>
        </p:nvGraphicFramePr>
        <p:xfrm>
          <a:off x="359532" y="764704"/>
          <a:ext cx="77408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4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5166320" cy="28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endParaRPr lang="ru-RU" sz="12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258401"/>
            <a:ext cx="6768752" cy="866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ПРАКТИЧЕСКАЯ ДЕЯТЕЛЬНОСТЬ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трафарету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55072"/>
            <a:ext cx="7560840" cy="5631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white"/>
                </a:solidFill>
                <a:ea typeface="Calibri"/>
                <a:cs typeface="Times New Roman"/>
              </a:rPr>
              <a:t>Нарисуем  вот  такую снежинку красками с помощью трафарета </a:t>
            </a: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(учитель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показывает образец рисунка на мольберте)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white"/>
                </a:solidFill>
                <a:ea typeface="Calibri"/>
                <a:cs typeface="Times New Roman"/>
              </a:rPr>
              <a:t>- Снег белый!</a:t>
            </a: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white"/>
                </a:solidFill>
                <a:ea typeface="Calibri"/>
                <a:cs typeface="Times New Roman"/>
              </a:rPr>
              <a:t>- Белой краской</a:t>
            </a:r>
          </a:p>
          <a:p>
            <a:pPr lvl="0" defTabSz="457200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(Показ учителя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12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lvl="0" defTabSz="457200"/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раздаёт лист  бумаги, кисть и краски </a:t>
            </a:r>
            <a:endParaRPr lang="ru-RU" sz="1400" i="1" dirty="0" smtClean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defTabSz="457200"/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каждому ученику</a:t>
            </a:r>
            <a:r>
              <a:rPr lang="ru-RU" sz="1200" i="1" dirty="0" smtClean="0">
                <a:solidFill>
                  <a:prstClr val="white"/>
                </a:solidFill>
                <a:ea typeface="Calibri"/>
                <a:cs typeface="Times New Roman"/>
              </a:rPr>
              <a:t>.</a:t>
            </a:r>
          </a:p>
          <a:p>
            <a:pPr lvl="0" defTabSz="457200"/>
            <a:endParaRPr lang="ru-RU" sz="1200" i="1" dirty="0">
              <a:solidFill>
                <a:prstClr val="white"/>
              </a:solidFill>
              <a:cs typeface="Times New Roman"/>
            </a:endParaRPr>
          </a:p>
          <a:p>
            <a:pPr marL="285750" lvl="0" indent="-285750" defTabSz="457200">
              <a:buFont typeface="Wingdings" panose="05000000000000000000" pitchFamily="2" charset="2"/>
              <a:buChar char="v"/>
            </a:pPr>
            <a:r>
              <a:rPr lang="ru-RU" sz="1400" b="1" i="1" dirty="0" smtClean="0">
                <a:solidFill>
                  <a:srgbClr val="C00000"/>
                </a:solidFill>
                <a:cs typeface="Times New Roman"/>
              </a:rPr>
              <a:t>ДИНАМИЧЕСКАЯ ПАУЗА</a:t>
            </a:r>
          </a:p>
          <a:p>
            <a:pPr marL="285750" lvl="0" indent="-285750" defTabSz="457200">
              <a:buFont typeface="Wingdings" panose="05000000000000000000" pitchFamily="2" charset="2"/>
              <a:buChar char="v"/>
            </a:pPr>
            <a:endParaRPr lang="ru-RU" sz="1400" b="1" i="1" dirty="0">
              <a:solidFill>
                <a:srgbClr val="C00000"/>
              </a:solidFill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«Вальс снежинок»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400" i="1" dirty="0">
                <a:latin typeface="Times New Roman"/>
                <a:ea typeface="Times New Roman"/>
                <a:cs typeface="Times New Roman"/>
              </a:rPr>
              <a:t>CD </a:t>
            </a: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№6)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/>
                <a:ea typeface="Times New Roman"/>
                <a:cs typeface="Times New Roman"/>
              </a:rPr>
              <a:t>Кружево, кружево, кружево,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/>
                <a:ea typeface="Calibri"/>
                <a:cs typeface="Times New Roman"/>
              </a:rPr>
              <a:t>Снег устилает тропинки.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/>
                <a:ea typeface="Calibri"/>
                <a:cs typeface="Times New Roman"/>
              </a:rPr>
              <a:t>Кружатся, кружатся, кружатся,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/>
                <a:ea typeface="Calibri"/>
                <a:cs typeface="Times New Roman"/>
              </a:rPr>
              <a:t>В сказочном вальсе снежинки</a:t>
            </a:r>
            <a:r>
              <a:rPr lang="ru-RU" sz="1400" i="1" dirty="0" smtClean="0">
                <a:latin typeface="Times New Roman"/>
                <a:ea typeface="Calibri"/>
                <a:cs typeface="Times New Roman"/>
              </a:rPr>
              <a:t>….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a typeface="Times New Roman"/>
                <a:cs typeface="Times New Roman"/>
              </a:rPr>
              <a:t>- Молодцы</a:t>
            </a:r>
            <a:r>
              <a:rPr lang="ru-RU" sz="1400" i="1" dirty="0">
                <a:latin typeface="Times New Roman"/>
                <a:ea typeface="Times New Roman"/>
              </a:rPr>
              <a:t/>
            </a:r>
            <a:br>
              <a:rPr lang="ru-RU" sz="1400" i="1" dirty="0">
                <a:latin typeface="Times New Roman"/>
                <a:ea typeface="Times New Roman"/>
              </a:rPr>
            </a:br>
            <a:endParaRPr lang="ru-RU" sz="1400" dirty="0"/>
          </a:p>
          <a:p>
            <a:pPr lvl="0" defTabSz="457200"/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38455" b="10511"/>
          <a:stretch/>
        </p:blipFill>
        <p:spPr>
          <a:xfrm>
            <a:off x="4499992" y="1883225"/>
            <a:ext cx="3329507" cy="3205552"/>
          </a:xfrm>
          <a:prstGeom prst="roundRect">
            <a:avLst>
              <a:gd name="adj" fmla="val 1282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572000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</a:t>
            </a:r>
          </a:p>
          <a:p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берём лист бумаги с трафаретом;</a:t>
            </a:r>
          </a:p>
          <a:p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берём кисть;</a:t>
            </a:r>
          </a:p>
          <a:p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опускаем  кисть  в  краску;</a:t>
            </a:r>
          </a:p>
          <a:p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кистью по линиям трафарета </a:t>
            </a:r>
          </a:p>
          <a:p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(сверху – вниз, слева – направо, по сторонам)</a:t>
            </a:r>
          </a:p>
        </p:txBody>
      </p:sp>
    </p:spTree>
    <p:extLst>
      <p:ext uri="{BB962C8B-B14F-4D97-AF65-F5344CB8AC3E}">
        <p14:creationId xmlns:p14="http://schemas.microsoft.com/office/powerpoint/2010/main" val="39539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638" y="817563"/>
            <a:ext cx="6964362" cy="6667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9165" y="298812"/>
            <a:ext cx="70567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ЗАКЛЮЧИТЕЛЬНАЯ ЧАСТЬ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Подведение итогов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99796"/>
            <a:ext cx="72728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a typeface="Calibri"/>
                <a:cs typeface="Times New Roman"/>
              </a:rPr>
              <a:t>Учитель:</a:t>
            </a:r>
            <a:endParaRPr lang="ru-RU" sz="1400" dirty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dirty="0" smtClean="0">
                <a:ea typeface="Times New Roman"/>
                <a:cs typeface="Times New Roman"/>
              </a:rPr>
              <a:t>Возьмём свои рисунки и повесим на доску.</a:t>
            </a:r>
          </a:p>
          <a:p>
            <a:pPr lvl="0" defTabSz="457200"/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Каждый ученик поочерёдно прикрепляет  рисунок  </a:t>
            </a:r>
            <a:endParaRPr lang="ru-RU" sz="1400" i="1" dirty="0" smtClean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defTabSz="457200"/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магнитом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доску рядом со своей фотографией </a:t>
            </a:r>
            <a:endParaRPr lang="ru-RU" sz="1400" i="1" dirty="0" smtClean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defTabSz="457200"/>
            <a:endParaRPr lang="ru-RU" sz="1400" dirty="0">
              <a:ea typeface="Calibri"/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ru-RU" sz="1400" dirty="0">
                <a:ea typeface="Times New Roman"/>
                <a:cs typeface="Times New Roman"/>
              </a:rPr>
              <a:t>Сегодня мы с вами погуляли и  узнали  </a:t>
            </a:r>
          </a:p>
          <a:p>
            <a:r>
              <a:rPr lang="ru-RU" sz="1400" dirty="0">
                <a:ea typeface="Times New Roman"/>
                <a:cs typeface="Times New Roman"/>
              </a:rPr>
              <a:t>многое о зиме. 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>
                <a:ea typeface="Times New Roman"/>
                <a:cs typeface="Times New Roman"/>
              </a:rPr>
              <a:t>- Увидели на прогулке ёлку, снежный дом. 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>
                <a:ea typeface="Times New Roman"/>
                <a:cs typeface="Times New Roman"/>
              </a:rPr>
              <a:t>- Выставили елки на дорожке.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>
                <a:ea typeface="Times New Roman"/>
                <a:cs typeface="Times New Roman"/>
              </a:rPr>
              <a:t>- Поиграли со снегом.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sz="1400" dirty="0">
                <a:ea typeface="Times New Roman"/>
                <a:cs typeface="Times New Roman"/>
              </a:rPr>
              <a:t>- Нарисовали снежинку.</a:t>
            </a:r>
            <a:endParaRPr lang="ru-RU" sz="1400" dirty="0">
              <a:ea typeface="Calibri"/>
              <a:cs typeface="Times New Roman"/>
            </a:endParaRPr>
          </a:p>
          <a:p>
            <a:pPr marL="171450" indent="-171450">
              <a:buFontTx/>
              <a:buChar char="-"/>
            </a:pPr>
            <a:r>
              <a:rPr lang="ru-RU" sz="1400" dirty="0">
                <a:ea typeface="Times New Roman"/>
                <a:cs typeface="Times New Roman"/>
              </a:rPr>
              <a:t>Танцевали снежинкой</a:t>
            </a:r>
            <a:r>
              <a:rPr lang="ru-RU" sz="1400" dirty="0" smtClean="0"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Прозвенел </a:t>
            </a:r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звонок и закончен наш урок</a:t>
            </a:r>
            <a:r>
              <a:rPr lang="ru-RU" sz="1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r="12170" b="22139"/>
          <a:stretch/>
        </p:blipFill>
        <p:spPr>
          <a:xfrm>
            <a:off x="5205854" y="1628800"/>
            <a:ext cx="2250095" cy="3079236"/>
          </a:xfrm>
          <a:prstGeom prst="roundRect">
            <a:avLst>
              <a:gd name="adj" fmla="val 1276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Выноска со стрелкой вниз 7"/>
          <p:cNvSpPr/>
          <p:nvPr/>
        </p:nvSpPr>
        <p:spPr>
          <a:xfrm>
            <a:off x="1191252" y="4869160"/>
            <a:ext cx="5901027" cy="1512168"/>
          </a:xfrm>
          <a:prstGeom prst="downArrowCallout">
            <a:avLst>
              <a:gd name="adj1" fmla="val 126813"/>
              <a:gd name="adj2" fmla="val 100178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</a:t>
            </a:r>
            <a:r>
              <a:rPr lang="ru-RU" sz="1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ПРОЩАНИЕ!»</a:t>
            </a:r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свиданье, Маша (Оля, Лера)!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Пока, пока, пока! </a:t>
            </a: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(помахивание рукой)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1095</TotalTime>
  <Words>704</Words>
  <Application>Microsoft Office PowerPoint</Application>
  <PresentationFormat>Экран (4:3)</PresentationFormat>
  <Paragraphs>200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Winter</vt:lpstr>
      <vt:lpstr>   </vt:lpstr>
      <vt:lpstr>   Тема урока: «Рисование по трафарету «Снежинка» Тип урока: обучающий Форма проведения: фронтальная     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81</cp:revision>
  <dcterms:created xsi:type="dcterms:W3CDTF">2014-02-25T12:05:53Z</dcterms:created>
  <dcterms:modified xsi:type="dcterms:W3CDTF">2014-03-18T22:29:16Z</dcterms:modified>
</cp:coreProperties>
</file>