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9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74" r:id="rId10"/>
    <p:sldId id="273" r:id="rId11"/>
    <p:sldId id="272" r:id="rId12"/>
    <p:sldId id="275" r:id="rId13"/>
    <p:sldId id="276" r:id="rId14"/>
    <p:sldId id="285" r:id="rId15"/>
    <p:sldId id="257" r:id="rId16"/>
    <p:sldId id="256" r:id="rId17"/>
    <p:sldId id="271" r:id="rId18"/>
    <p:sldId id="277" r:id="rId19"/>
    <p:sldId id="268" r:id="rId20"/>
    <p:sldId id="270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C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9346E-7512-448C-9C97-59430A55F47E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CFEA6-6B93-46FC-8137-09AAD238C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9B02272-1A86-4084-81F5-89A84CBF7082}" type="slidenum">
              <a:rPr lang="ru-RU"/>
              <a:pPr/>
              <a:t>1</a:t>
            </a:fld>
            <a:endParaRPr lang="ru-RU"/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1229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2656" cy="4111066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9;&#1095;&#1080;&#1090;&#1077;&#1083;&#1100;\Desktop\&#1074;&#1089;&#1077;%20&#1085;&#1072;%20&#1082;&#1086;&#1085;&#1082;&#1091;&#1088;&#1089;\12.%20&#1069;&#1090;&#1086;%20&#1089;&#1083;&#1072;&#1076;&#1082;&#1086;&#1077;%20&#1089;&#1083;&#1086;&#1074;&#1086;%20'&#1084;&#1105;&#1076;'.avi" TargetMode="Externa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&#1059;&#1095;&#1080;&#1090;&#1077;&#1083;&#1100;\Desktop\&#1074;&#1089;&#1077;%20&#1085;&#1072;%20&#1082;&#1086;&#1085;&#1082;&#1091;&#1088;&#1089;\&#1089;&#1080;&#1075;&#1085;&#1072;&#1083;&#1099;%20&#1072;&#1074;&#1090;&#1086;&#1084;&#1086;&#1073;&#1080;&#1083;&#1077;&#1081;\&#1090;&#1086;&#1088;&#1084;&#1086;&#1079;&#1072;.mp3" TargetMode="External"/><Relationship Id="rId13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6" Type="http://schemas.openxmlformats.org/officeDocument/2006/relationships/image" Target="../media/image32.png"/><Relationship Id="rId1" Type="http://schemas.openxmlformats.org/officeDocument/2006/relationships/audio" Target="file:///C:\Users\&#1059;&#1095;&#1080;&#1090;&#1077;&#1083;&#1100;\Desktop\&#1074;&#1089;&#1077;%20&#1085;&#1072;%20&#1082;&#1086;&#1085;&#1082;&#1091;&#1088;&#1089;\&#1089;&#1080;&#1075;&#1085;&#1072;&#1083;&#1099;%20&#1072;&#1074;&#1090;&#1086;&#1084;&#1086;&#1073;&#1080;&#1083;&#1077;&#1081;\&#1072;&#1074;&#1072;&#1088;&#1080;&#1103;%202.wav" TargetMode="External"/><Relationship Id="rId6" Type="http://schemas.openxmlformats.org/officeDocument/2006/relationships/audio" Target="file:///C:\Users\&#1059;&#1095;&#1080;&#1090;&#1077;&#1083;&#1100;\Desktop\&#1074;&#1089;&#1077;%20&#1085;&#1072;%20&#1082;&#1086;&#1085;&#1082;&#1091;&#1088;&#1089;\&#1089;&#1080;&#1075;&#1085;&#1072;&#1083;&#1099;%20&#1072;&#1074;&#1090;&#1086;&#1084;&#1086;&#1073;&#1080;&#1083;&#1077;&#1081;\&#1087;&#1077;&#1076;&#1072;&#1083;&#1080;.mp3" TargetMode="External"/><Relationship Id="rId11" Type="http://schemas.openxmlformats.org/officeDocument/2006/relationships/image" Target="../media/image2.png"/><Relationship Id="rId5" Type="http://schemas.openxmlformats.org/officeDocument/2006/relationships/audio" Target="../media/audio4.wav"/><Relationship Id="rId15" Type="http://schemas.openxmlformats.org/officeDocument/2006/relationships/image" Target="../media/image31.png"/><Relationship Id="rId10" Type="http://schemas.openxmlformats.org/officeDocument/2006/relationships/slideLayout" Target="../slideLayouts/slideLayout1.xml"/><Relationship Id="rId4" Type="http://schemas.openxmlformats.org/officeDocument/2006/relationships/audio" Target="../media/audio3.wav"/><Relationship Id="rId9" Type="http://schemas.openxmlformats.org/officeDocument/2006/relationships/audio" Target="../media/audio6.wav"/><Relationship Id="rId1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10-ofps.ru/wp-content/gallery/history/6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10-ofps.ru/wp-content/gallery/history/1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I:\яяя\Спецмашины\0_25393_8d5a12b5_XL.jpg"/>
          <p:cNvPicPr>
            <a:picLocks noChangeAspect="1" noChangeArrowheads="1"/>
          </p:cNvPicPr>
          <p:nvPr/>
        </p:nvPicPr>
        <p:blipFill>
          <a:blip r:embed="rId3" cstate="print">
            <a:lum bright="3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1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/>
            <a:r>
              <a:rPr lang="ru-RU" sz="8000" b="1" dirty="0" smtClean="0">
                <a:solidFill>
                  <a:srgbClr val="C00000"/>
                </a:solidFill>
                <a:latin typeface="Cambria Math" pitchFamily="18" charset="0"/>
              </a:rPr>
              <a:t>«В мире особенных машин»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38200" y="4789943"/>
            <a:ext cx="7162800" cy="848250"/>
          </a:xfrm>
        </p:spPr>
        <p:txBody>
          <a:bodyPr>
            <a:noAutofit/>
          </a:bodyPr>
          <a:lstStyle/>
          <a:p>
            <a:pPr eaLnBrk="1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Разработал учитель математики МОУ СОШ №40</a:t>
            </a:r>
          </a:p>
          <a:p>
            <a:pPr eaLnBrk="1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Дылыкова Виктория Владимировна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S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4800" y="4309408"/>
            <a:ext cx="4953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В 1936 г. создаются подразделения Государственной автомобильной инспекции (ГАИ), тогда же появился первый автомобиль.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С 15 июня 1998 г. ГАИ переименована в ГИБДД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История возникновения ГАИ (ГИБДД)</a:t>
            </a:r>
            <a:endParaRPr lang="ru-RU" sz="28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pic>
        <p:nvPicPr>
          <p:cNvPr id="5" name="Picture 4" descr="C:\Documents and Settings\БАИР\Рабочий стол\я\фото машин\f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4648200" cy="3222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Учитель\Desktop\для Виктории Владимировны\i.p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514600"/>
            <a:ext cx="3892282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S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038600" y="3891677"/>
            <a:ext cx="4495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Ежегодно сотрудники ДПС задерживают несколько сотен угнанных и похищенных автомобилей, выявляют факты незаконных перевозок и хранений оружия, боеприпасов, наркотиков. Рискуя жизнью, они задерживают преступников и правонарушителей.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28675" name="Picture 3" descr="I:\ПДД 1\фото машин\Авто-УВД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609600"/>
            <a:ext cx="4798319" cy="3200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История возникновения ГАИ (ГИБДД)</a:t>
            </a:r>
            <a:endParaRPr lang="ru-RU" sz="28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E:\ПДД 1\фото машин\GetImage.ashx.jpg"/>
          <p:cNvPicPr>
            <a:picLocks noChangeAspect="1" noChangeArrowheads="1"/>
          </p:cNvPicPr>
          <p:nvPr/>
        </p:nvPicPr>
        <p:blipFill>
          <a:blip r:embed="rId4" cstate="print"/>
          <a:srcRect l="12245" t="21088" r="6122" b="8163"/>
          <a:stretch>
            <a:fillRect/>
          </a:stretch>
        </p:blipFill>
        <p:spPr bwMode="auto">
          <a:xfrm>
            <a:off x="304800" y="4038600"/>
            <a:ext cx="3868615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28600" y="947678"/>
            <a:ext cx="373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Дорожно-патрульная служба — самая многочисленная и ведущая служба в структуре, выполняющая функции ГИБДД непосредственно в дорожном движении — на дороге. Они обеспечивают дорожную безопасность и правопорядок на дорогах.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S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Другие автомобили </a:t>
            </a:r>
          </a:p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специального назначения</a:t>
            </a:r>
            <a:endParaRPr lang="ru-RU" sz="28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pic>
        <p:nvPicPr>
          <p:cNvPr id="29698" name="Picture 2" descr="I:\яяя\Спецмашины\2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066800"/>
            <a:ext cx="4953000" cy="3714750"/>
          </a:xfrm>
          <a:prstGeom prst="rect">
            <a:avLst/>
          </a:prstGeom>
          <a:noFill/>
        </p:spPr>
      </p:pic>
      <p:pic>
        <p:nvPicPr>
          <p:cNvPr id="29699" name="Picture 3" descr="I:\ПДД 1\фото машин\db2f43e26cd9ee56a5b089d402f8a261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105400"/>
            <a:ext cx="1722201" cy="12950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8288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Автомобиль аварийной службы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098" name="Picture 2" descr="E:\яяя\Спецмашины\1281606260_113589587_3--2-2-2-2---12816062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352800"/>
            <a:ext cx="4572000" cy="3430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S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Проблесковый маячок оранжевого или желтого цвета</a:t>
            </a:r>
            <a:endParaRPr lang="ru-RU" sz="28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pic>
        <p:nvPicPr>
          <p:cNvPr id="30722" name="Picture 2" descr="I:\яяя\Спецмашины\1284909731_autowp.ru_mercedes-benz_unimog_u300_road_servic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4246948" cy="318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371600"/>
            <a:ext cx="3979061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I:\яяя\Спецмашины\1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381000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S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Проблесковый маячок бело-лунного цвета цвета</a:t>
            </a:r>
            <a:endParaRPr lang="ru-RU" sz="28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C:\Users\Учитель\Desktop\для Виктории Владимировны\1038813013-1-0-4ee16a7448c4b887183d1f0e6cf5ccd8.jpg"/>
          <p:cNvPicPr>
            <a:picLocks noChangeAspect="1" noChangeArrowheads="1"/>
          </p:cNvPicPr>
          <p:nvPr/>
        </p:nvPicPr>
        <p:blipFill>
          <a:blip r:embed="rId3" cstate="print"/>
          <a:srcRect t="18000" b="19333"/>
          <a:stretch>
            <a:fillRect/>
          </a:stretch>
        </p:blipFill>
        <p:spPr bwMode="auto">
          <a:xfrm>
            <a:off x="0" y="914400"/>
            <a:ext cx="4985426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Учитель\Desktop\для Виктории Владимировны\post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438400"/>
            <a:ext cx="4724400" cy="3152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57200" y="3733800"/>
            <a:ext cx="411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Автомобили Федеральной почтовой связи и транспортные средства перевозящие денежную выручку или ценные грузы могут включать проблесковый маячок белого цвета и специальный звуковой сигнал только в случае нападения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ST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2. Это сладкое слово 'мёд'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1143000"/>
            <a:ext cx="9055418" cy="5030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PASTE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5-конечная звезда 3"/>
          <p:cNvSpPr/>
          <p:nvPr/>
        </p:nvSpPr>
        <p:spPr>
          <a:xfrm>
            <a:off x="1143000" y="1524000"/>
            <a:ext cx="1524000" cy="13716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1143000" y="3276600"/>
            <a:ext cx="1524000" cy="13716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057400" y="4572000"/>
            <a:ext cx="1524000" cy="13716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6553200" y="3429000"/>
            <a:ext cx="1524000" cy="13716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2743200" y="533400"/>
            <a:ext cx="1524000" cy="13716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6553200" y="1524000"/>
            <a:ext cx="1524000" cy="13716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4724400" y="533400"/>
            <a:ext cx="1524000" cy="13716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667000" y="25146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Bookman Old Style" pitchFamily="18" charset="0"/>
              </a:rPr>
              <a:t>Угадай мелодию</a:t>
            </a:r>
            <a:endParaRPr lang="ru-RU" sz="5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9" name="5-конечная звезда 18"/>
          <p:cNvSpPr/>
          <p:nvPr/>
        </p:nvSpPr>
        <p:spPr>
          <a:xfrm>
            <a:off x="3886200" y="5181600"/>
            <a:ext cx="1524000" cy="13716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5410200" y="4495800"/>
            <a:ext cx="1524000" cy="13716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авария 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3352800" y="1143000"/>
            <a:ext cx="304800" cy="304800"/>
          </a:xfrm>
          <a:prstGeom prst="rect">
            <a:avLst/>
          </a:prstGeom>
        </p:spPr>
      </p:pic>
      <p:pic>
        <p:nvPicPr>
          <p:cNvPr id="41" name="гонки.wav">
            <a:hlinkClick r:id="" action="ppaction://media"/>
          </p:cNvPr>
          <p:cNvPicPr>
            <a:picLocks noRot="1" noChangeAspect="1"/>
          </p:cNvPicPr>
          <p:nvPr>
            <a:wavAudioFile r:embed="rId2" name="гонки.wav"/>
          </p:nvPr>
        </p:nvPicPr>
        <p:blipFill>
          <a:blip r:embed="rId13" cstate="print"/>
          <a:stretch>
            <a:fillRect/>
          </a:stretch>
        </p:blipFill>
        <p:spPr>
          <a:xfrm>
            <a:off x="5334000" y="1143000"/>
            <a:ext cx="304800" cy="304800"/>
          </a:xfrm>
          <a:prstGeom prst="rect">
            <a:avLst/>
          </a:prstGeom>
        </p:spPr>
      </p:pic>
      <p:pic>
        <p:nvPicPr>
          <p:cNvPr id="43" name="двигатель.wav">
            <a:hlinkClick r:id="" action="ppaction://media"/>
          </p:cNvPr>
          <p:cNvPicPr>
            <a:picLocks noRot="1" noChangeAspect="1"/>
          </p:cNvPicPr>
          <p:nvPr>
            <a:wavAudioFile r:embed="rId3" name="двигатель.wav"/>
          </p:nvPr>
        </p:nvPicPr>
        <p:blipFill>
          <a:blip r:embed="rId14" cstate="print"/>
          <a:stretch>
            <a:fillRect/>
          </a:stretch>
        </p:blipFill>
        <p:spPr>
          <a:xfrm>
            <a:off x="7162800" y="2057400"/>
            <a:ext cx="304800" cy="304800"/>
          </a:xfrm>
          <a:prstGeom prst="rect">
            <a:avLst/>
          </a:prstGeom>
        </p:spPr>
      </p:pic>
      <p:pic>
        <p:nvPicPr>
          <p:cNvPr id="44" name="заводится.wav">
            <a:hlinkClick r:id="" action="ppaction://media"/>
          </p:cNvPr>
          <p:cNvPicPr>
            <a:picLocks noRot="1" noChangeAspect="1"/>
          </p:cNvPicPr>
          <p:nvPr>
            <a:wavAudioFile r:embed="rId4" name="заводится.wav"/>
          </p:nvPr>
        </p:nvPicPr>
        <p:blipFill>
          <a:blip r:embed="rId15" cstate="print"/>
          <a:stretch>
            <a:fillRect/>
          </a:stretch>
        </p:blipFill>
        <p:spPr>
          <a:xfrm>
            <a:off x="7239000" y="4038600"/>
            <a:ext cx="304800" cy="304800"/>
          </a:xfrm>
          <a:prstGeom prst="rect">
            <a:avLst/>
          </a:prstGeom>
        </p:spPr>
      </p:pic>
      <p:pic>
        <p:nvPicPr>
          <p:cNvPr id="45" name="клоксон.wav">
            <a:hlinkClick r:id="" action="ppaction://media"/>
          </p:cNvPr>
          <p:cNvPicPr>
            <a:picLocks noRot="1" noChangeAspect="1"/>
          </p:cNvPicPr>
          <p:nvPr>
            <a:wavAudioFile r:embed="rId5" name="клоксон.wav"/>
          </p:nvPr>
        </p:nvPicPr>
        <p:blipFill>
          <a:blip r:embed="rId15" cstate="print"/>
          <a:stretch>
            <a:fillRect/>
          </a:stretch>
        </p:blipFill>
        <p:spPr>
          <a:xfrm>
            <a:off x="6019800" y="5105400"/>
            <a:ext cx="304800" cy="304800"/>
          </a:xfrm>
          <a:prstGeom prst="rect">
            <a:avLst/>
          </a:prstGeom>
        </p:spPr>
      </p:pic>
      <p:pic>
        <p:nvPicPr>
          <p:cNvPr id="46" name="педали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5" cstate="print"/>
          <a:stretch>
            <a:fillRect/>
          </a:stretch>
        </p:blipFill>
        <p:spPr>
          <a:xfrm>
            <a:off x="4495800" y="5791200"/>
            <a:ext cx="304800" cy="304800"/>
          </a:xfrm>
          <a:prstGeom prst="rect">
            <a:avLst/>
          </a:prstGeom>
        </p:spPr>
      </p:pic>
      <p:pic>
        <p:nvPicPr>
          <p:cNvPr id="48" name="сигнал.wav">
            <a:hlinkClick r:id="" action="ppaction://media"/>
          </p:cNvPr>
          <p:cNvPicPr>
            <a:picLocks noRot="1" noChangeAspect="1"/>
          </p:cNvPicPr>
          <p:nvPr>
            <a:wavAudioFile r:embed="rId7" name="сигнал.wav"/>
          </p:nvPr>
        </p:nvPicPr>
        <p:blipFill>
          <a:blip r:embed="rId15" cstate="print"/>
          <a:stretch>
            <a:fillRect/>
          </a:stretch>
        </p:blipFill>
        <p:spPr>
          <a:xfrm>
            <a:off x="1828800" y="3810000"/>
            <a:ext cx="304800" cy="304800"/>
          </a:xfrm>
          <a:prstGeom prst="rect">
            <a:avLst/>
          </a:prstGeom>
        </p:spPr>
      </p:pic>
      <p:pic>
        <p:nvPicPr>
          <p:cNvPr id="49" name="тормоза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15" cstate="print"/>
          <a:stretch>
            <a:fillRect/>
          </a:stretch>
        </p:blipFill>
        <p:spPr>
          <a:xfrm>
            <a:off x="1752600" y="2057400"/>
            <a:ext cx="304800" cy="304800"/>
          </a:xfrm>
          <a:prstGeom prst="rect">
            <a:avLst/>
          </a:prstGeom>
        </p:spPr>
      </p:pic>
      <p:pic>
        <p:nvPicPr>
          <p:cNvPr id="29" name="1.WAV">
            <a:hlinkClick r:id="" action="ppaction://media"/>
          </p:cNvPr>
          <p:cNvPicPr>
            <a:picLocks noRot="1" noChangeAspect="1"/>
          </p:cNvPicPr>
          <p:nvPr>
            <a:wavAudioFile r:embed="rId9" name="1.WAV"/>
          </p:nvPr>
        </p:nvPicPr>
        <p:blipFill>
          <a:blip r:embed="rId16" cstate="print"/>
          <a:stretch>
            <a:fillRect/>
          </a:stretch>
        </p:blipFill>
        <p:spPr>
          <a:xfrm>
            <a:off x="2667000" y="510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88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35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437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60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04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78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63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49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S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Викторина</a:t>
            </a:r>
            <a:endParaRPr lang="ru-RU" sz="28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762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1 вопрос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95400"/>
            <a:ext cx="6877248" cy="3427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838200" y="4724400"/>
            <a:ext cx="7239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 каких направлениях может продолжить движение водитель с включенным проблесковым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маячком синего цвета с сопровождением звукового сигнала?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S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 b="16007"/>
          <a:stretch>
            <a:fillRect/>
          </a:stretch>
        </p:blipFill>
        <p:spPr bwMode="auto">
          <a:xfrm>
            <a:off x="2895600" y="304800"/>
            <a:ext cx="570865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" y="3105835"/>
            <a:ext cx="259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Выберите верную картинку и обоснуйте свой выбор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1676400"/>
            <a:ext cx="1911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2 вопрос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S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371600"/>
            <a:ext cx="752440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Викторина</a:t>
            </a:r>
            <a:endParaRPr lang="ru-RU" sz="28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57600" y="762000"/>
            <a:ext cx="1911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3 вопрос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992469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Обязаны ли уступить дорогу автомобилю «Скорой помощи» с выключенным  проблесковым маячком?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AS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D:\Вика\ПДД\водительи\mult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0791" y="0"/>
            <a:ext cx="2196506" cy="2780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1591200" y="2521705"/>
            <a:ext cx="5702400" cy="174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Bookman Old Style" pitchFamily="18" charset="0"/>
              </a:rPr>
              <a:t>Автомобили специального назначения</a:t>
            </a:r>
          </a:p>
        </p:txBody>
      </p:sp>
      <p:pic>
        <p:nvPicPr>
          <p:cNvPr id="19458" name="Picture 2" descr="C:\Documents and Settings\БАИР\Рабочий стол\я\Спецмашины\L000127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569" y="577480"/>
            <a:ext cx="2721619" cy="2041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C:\Documents and Settings\БАИР\Рабочий стол\я\Спецмашины\2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2410" y="577480"/>
            <a:ext cx="2678419" cy="200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C:\Documents and Settings\БАИР\Рабочий стол\я\фото машин\f-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4770" y="4336302"/>
            <a:ext cx="3146390" cy="2181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5" descr="C:\Documents and Settings\БАИР\Рабочий стол\я\фото машин\bc9b4901555c3f78efc0df0791ff16f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60802" y="4271494"/>
            <a:ext cx="3861602" cy="2203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S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Викторина</a:t>
            </a:r>
            <a:endParaRPr lang="ru-RU" sz="28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33800" y="914400"/>
            <a:ext cx="1911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4 вопрос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600200" y="1943100"/>
            <a:ext cx="70104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 каком случае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автомобилям запрещается выполнять обгон транспортного средства,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имеющего нанесенные на наружные поверхности специальные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цветографические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схемы?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Bookman Old Style" pitchFamily="18" charset="0"/>
            </a:endParaRPr>
          </a:p>
        </p:txBody>
      </p:sp>
      <p:pic>
        <p:nvPicPr>
          <p:cNvPr id="33794" name="Picture 2" descr="D:\Вика\ПДД\водительи\mult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9600"/>
            <a:ext cx="1941249" cy="2457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S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Викторина</a:t>
            </a:r>
            <a:endParaRPr lang="ru-RU" sz="28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pic>
        <p:nvPicPr>
          <p:cNvPr id="5" name="Picture 2" descr="D:\Вика\ПДД\водительи\mult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9600"/>
            <a:ext cx="1941249" cy="2457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733800" y="914400"/>
            <a:ext cx="1911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5 вопрос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1828800"/>
            <a:ext cx="6400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Нужно ли пропускать на регулируемом пешеходном переходе машину с включенным желтым или оранжевым проблесковым  маячком?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S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Вика\ПДД\водительи\mult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9600"/>
            <a:ext cx="1941249" cy="2457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Викторина</a:t>
            </a:r>
            <a:endParaRPr lang="ru-RU" sz="28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0" y="990600"/>
            <a:ext cx="1911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6 вопрос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2286000"/>
            <a:ext cx="5029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О чем предупреждает бело-лунный маячок?</a:t>
            </a:r>
          </a:p>
          <a:p>
            <a:pPr algn="ctr"/>
            <a:endParaRPr lang="ru-RU" sz="4000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S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548763" y="2286000"/>
            <a:ext cx="557235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Когда вы увидите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приближающуюся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машину со специальным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звуковым сигналом 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роблесковым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маячком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синего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или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красного цвета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как вы поступите?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Викторина</a:t>
            </a:r>
            <a:endParaRPr lang="ru-RU" sz="28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pic>
        <p:nvPicPr>
          <p:cNvPr id="6" name="Picture 2" descr="C:\Users\ZCOSH\Pictures\двв урок\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0600"/>
            <a:ext cx="2306666" cy="21567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042849" y="914400"/>
            <a:ext cx="1911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7 вопрос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S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Викторина</a:t>
            </a:r>
            <a:endParaRPr lang="ru-RU" sz="28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57600" y="685800"/>
            <a:ext cx="1911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8 вопрос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1371600"/>
            <a:ext cx="5715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Если к пешеходному переходу подъезжает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спецавтомобиль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с включенным звуковым сигналом и проблесковым маячком синего цвета, а вы уже находитесь на проезжей части, ваши действия?</a:t>
            </a:r>
            <a:endParaRPr lang="ru-RU" sz="44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8" name="Picture 2" descr="C:\Users\ZCOSH\Pictures\двв урок\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2306666" cy="21567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S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Викторина</a:t>
            </a:r>
            <a:endParaRPr lang="ru-RU" sz="28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pic>
        <p:nvPicPr>
          <p:cNvPr id="4" name="Picture 2" descr="C:\Users\ZCOSH\Pictures\двв урок\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0600"/>
            <a:ext cx="2306666" cy="21567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752600" y="2057400"/>
            <a:ext cx="6400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Как должен вести себя водитель легкового автомобиля при приближении автомобиля оперативной службы со звуковым сигналом и включенным проблесковым маячком?</a:t>
            </a:r>
            <a:endParaRPr lang="ru-RU" sz="4400" b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42849" y="1371600"/>
            <a:ext cx="1911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9 вопрос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S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Конкурс проектов</a:t>
            </a:r>
            <a:endParaRPr lang="ru-RU" sz="28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685800"/>
            <a:ext cx="7620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Творческое задание командам</a:t>
            </a:r>
          </a:p>
          <a:p>
            <a:pPr algn="ctr"/>
            <a:endParaRPr lang="ru-RU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0070C0"/>
                </a:solidFill>
                <a:latin typeface="Bookman Old Style" pitchFamily="18" charset="0"/>
              </a:rPr>
              <a:t>Создать модель автомобиля специального назначения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0070C0"/>
                </a:solidFill>
                <a:latin typeface="Bookman Old Style" pitchFamily="18" charset="0"/>
              </a:rPr>
              <a:t>Придумать </a:t>
            </a:r>
            <a:r>
              <a:rPr lang="ru-RU" sz="3200" b="1" dirty="0" smtClean="0">
                <a:solidFill>
                  <a:srgbClr val="0070C0"/>
                </a:solidFill>
                <a:latin typeface="Bookman Old Style" pitchFamily="18" charset="0"/>
              </a:rPr>
              <a:t>стихотворение </a:t>
            </a:r>
            <a:r>
              <a:rPr lang="ru-RU" sz="3200" b="1" dirty="0" smtClean="0">
                <a:solidFill>
                  <a:srgbClr val="0070C0"/>
                </a:solidFill>
                <a:latin typeface="Bookman Old Style" pitchFamily="18" charset="0"/>
              </a:rPr>
              <a:t>или </a:t>
            </a:r>
            <a:r>
              <a:rPr lang="ru-RU" sz="3200" b="1" dirty="0" err="1" smtClean="0">
                <a:solidFill>
                  <a:srgbClr val="0070C0"/>
                </a:solidFill>
                <a:latin typeface="Bookman Old Style" pitchFamily="18" charset="0"/>
              </a:rPr>
              <a:t>слоган</a:t>
            </a:r>
            <a:endParaRPr lang="ru-RU" sz="32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3200" b="1" dirty="0" smtClean="0">
                <a:solidFill>
                  <a:srgbClr val="0070C0"/>
                </a:solidFill>
                <a:latin typeface="Bookman Old Style" pitchFamily="18" charset="0"/>
              </a:rPr>
              <a:t>Рассказать о назначении своего автомобиля и основных правилах поведения автомобиля на дороге.</a:t>
            </a:r>
          </a:p>
          <a:p>
            <a:pPr marL="342900" indent="-342900"/>
            <a:r>
              <a:rPr lang="ru-RU" sz="3200" b="1" dirty="0" smtClean="0">
                <a:solidFill>
                  <a:srgbClr val="0070C0"/>
                </a:solidFill>
                <a:latin typeface="Bookman Old Style" pitchFamily="18" charset="0"/>
              </a:rPr>
              <a:t> (не более1 минуты)</a:t>
            </a:r>
            <a:endParaRPr lang="ru-RU" sz="36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algn="ctr"/>
            <a:endParaRPr lang="ru-RU" sz="3600" b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endParaRPr lang="ru-RU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:\яяя\Спецмашины\0_25393_8d5a12b5_XL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00200" y="838200"/>
            <a:ext cx="533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Завершая наш урок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Подведем всему итог</a:t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Если коротко сказать:</a:t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Правила всем надо знать!</a:t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Кто б ты ни был, стар иль млад,</a:t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Знанье правил - ценный клад!</a:t>
            </a:r>
            <a:endParaRPr lang="ru-RU" sz="2400" b="1" dirty="0" smtClean="0">
              <a:solidFill>
                <a:srgbClr val="C00000"/>
              </a:solidFill>
              <a:latin typeface="Monotype Corsiva" pitchFamily="66" charset="0"/>
              <a:ea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</a:rPr>
              <a:t>Дорожных правил не так уж много, </a:t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</a:rPr>
              <a:t>Осилит их любой лентяй. </a:t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</a:rPr>
              <a:t>Чтобы добра была дорога, </a:t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</a:rPr>
              <a:t>Узнай, запомни, соблюдай</a:t>
            </a:r>
            <a:endParaRPr lang="ru-RU" sz="24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5105400"/>
            <a:ext cx="594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C2CB4"/>
                </a:solidFill>
                <a:latin typeface="Bookman Old Style" pitchFamily="18" charset="0"/>
              </a:rPr>
              <a:t>СПАСИБО  ЗА УРОК!</a:t>
            </a:r>
            <a:endParaRPr lang="ru-RU" sz="4400" b="1" dirty="0">
              <a:solidFill>
                <a:srgbClr val="0C2CB4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S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История возникновения машины</a:t>
            </a:r>
          </a:p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 скорой помощи</a:t>
            </a:r>
            <a:endParaRPr lang="ru-RU" sz="28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http://feldsher.ru/images/kareta/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90600"/>
            <a:ext cx="5943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5410200"/>
            <a:ext cx="876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8 декабря 1881 года, после пожара , венский хирург  </a:t>
            </a:r>
            <a:r>
              <a:rPr lang="ru-RU" sz="2000" b="1" dirty="0" err="1" smtClean="0">
                <a:solidFill>
                  <a:srgbClr val="C00000"/>
                </a:solidFill>
                <a:latin typeface="Book Antiqua" pitchFamily="18" charset="0"/>
              </a:rPr>
              <a:t>Яромир</a:t>
            </a: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  </a:t>
            </a:r>
            <a:r>
              <a:rPr lang="ru-RU" sz="2000" b="1" dirty="0" err="1" smtClean="0">
                <a:solidFill>
                  <a:srgbClr val="C00000"/>
                </a:solidFill>
                <a:latin typeface="Book Antiqua" pitchFamily="18" charset="0"/>
              </a:rPr>
              <a:t>Мунди</a:t>
            </a: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  создал первую в мире службу скорой помощи оснащенную каретами. Появление карет скорой помощи на Московских улицах можно отнести к 1898 г. </a:t>
            </a: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S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История возникновения машины</a:t>
            </a:r>
          </a:p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 скорой помощи</a:t>
            </a:r>
            <a:endParaRPr lang="ru-RU" sz="28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pic>
        <p:nvPicPr>
          <p:cNvPr id="7" name="Рисунок 6" descr="http://feldsher.ru/images/kareta/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581400"/>
            <a:ext cx="4953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ttp://feldsher.ru/images/kareta/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19200"/>
            <a:ext cx="42672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343400" y="914400"/>
            <a:ext cx="4495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Первые автомобили скорой медицинской помощи появились в России в 1914 г. Они были оборудованы только носилками и служили для доставки людей до больниц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10" name="Рисунок 9" descr="http://feldsher.ru/images/kareta/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733800"/>
            <a:ext cx="35814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S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История возникновения машины</a:t>
            </a:r>
          </a:p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 скорой помощи</a:t>
            </a:r>
            <a:endParaRPr lang="ru-RU" sz="28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http://feldsher.ru/images/kareta/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066800"/>
            <a:ext cx="6019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49530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Первая машина скорой медицинской помощи, с медицинским оборудованием появилась в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России в 1970 году.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S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feldsher.ru/images/kareta/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19200"/>
            <a:ext cx="69342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История возникновения машины</a:t>
            </a:r>
          </a:p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 скорой помощи</a:t>
            </a:r>
            <a:endParaRPr lang="ru-RU" sz="28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5626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В настоящее время оборудованный по последнему слову техники автомобиль спасает жизни миллионов людей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S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История возникновения пожарной машины</a:t>
            </a:r>
            <a:endParaRPr lang="ru-RU" sz="28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6">
            <a:hlinkClick r:id="rId3" tooltip="&quot;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533400"/>
            <a:ext cx="723899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81000" y="5105400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Пожарная служба в России появилась в 1649. Пожарная охрана дореволюционной России оснащалась в основном ручными пожарными поршневыми насосами, устанавливаемыми на конных обозах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S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">
            <a:hlinkClick r:id="rId3" tooltip="&quot;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762000"/>
            <a:ext cx="6629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История возникновения пожарной машины</a:t>
            </a:r>
            <a:endParaRPr lang="ru-RU" sz="28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57200" y="5334743"/>
            <a:ext cx="815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Появление первого пожарного автомобиля у нас в стране относится к 1904 году, когда одна из петербургских команд получила автомобиль-линейку, рассчитанный на 14 мест.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S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История возникновения пожарной машины</a:t>
            </a:r>
            <a:endParaRPr lang="ru-RU" sz="28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pic>
        <p:nvPicPr>
          <p:cNvPr id="27654" name="Picture 6" descr="I:\ПДД 1\фото машин\photos0-800x600.jpeg"/>
          <p:cNvPicPr>
            <a:picLocks noChangeAspect="1" noChangeArrowheads="1"/>
          </p:cNvPicPr>
          <p:nvPr/>
        </p:nvPicPr>
        <p:blipFill>
          <a:blip r:embed="rId3" cstate="print"/>
          <a:srcRect b="14090"/>
          <a:stretch>
            <a:fillRect/>
          </a:stretch>
        </p:blipFill>
        <p:spPr bwMode="auto">
          <a:xfrm>
            <a:off x="762000" y="571500"/>
            <a:ext cx="7391400" cy="47625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09600" y="5410200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На каждую машину нанесены специальные </a:t>
            </a:r>
            <a:r>
              <a:rPr lang="ru-RU" b="1" dirty="0" err="1" smtClean="0">
                <a:solidFill>
                  <a:srgbClr val="C00000"/>
                </a:solidFill>
                <a:latin typeface="Book Antiqua" pitchFamily="18" charset="0"/>
              </a:rPr>
              <a:t>цветографические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 схемы на красном фоне белые полоски, наверху синий проблесковый маячок. </a:t>
            </a:r>
            <a:endParaRPr lang="ru-RU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582</Words>
  <Application>Microsoft Office PowerPoint</Application>
  <PresentationFormat>Экран (4:3)</PresentationFormat>
  <Paragraphs>83</Paragraphs>
  <Slides>27</Slides>
  <Notes>1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«В мире особенных машин»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100</cp:revision>
  <dcterms:modified xsi:type="dcterms:W3CDTF">2011-03-20T16:03:58Z</dcterms:modified>
</cp:coreProperties>
</file>