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72" r:id="rId4"/>
    <p:sldId id="259" r:id="rId5"/>
    <p:sldId id="260" r:id="rId6"/>
    <p:sldId id="261" r:id="rId7"/>
    <p:sldId id="262" r:id="rId8"/>
    <p:sldId id="263" r:id="rId9"/>
    <p:sldId id="269" r:id="rId10"/>
    <p:sldId id="273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5452-935F-4AEE-8E9B-8558BEBED1A3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06FA6-FF61-4909-914C-57106A6C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6FA6-FF61-4909-914C-57106A6CA5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8AD9-7656-4D82-8D15-F4D4445BFA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F47B-3799-4F1A-A887-DCB76ACB78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674A-4E08-46D1-9543-B5E7CDBC9F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5A4B-055C-40E6-8A75-0F070337F8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E664-D9FA-4168-911A-0ACC4ADFE1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5D71-666A-4BD7-A917-B4F2993D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5F95-0EA0-4596-BB7E-53C654F4B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8158-7218-4251-A899-1A4F90BB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9815-0E6F-4120-BA73-4CF83BAFA6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AE3A-A157-4FA2-AFF4-F6CE3A2B64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3DB5-6C7C-41C5-8106-D4504A9FD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6381-86E9-4E32-87A5-8C394312B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3BDC-8014-4C79-AF0C-FA8B87D742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CBEB-1035-4DA5-9F79-E1C6D9C004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C8E8-88D3-4E84-9F12-7D3314D6C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14DB-C504-47A1-A930-7C0799096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9E33-BD42-4E2D-A686-E998697D6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2C52-0AD1-409D-A03F-EBB59E016E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ED82-7399-4213-AEA8-154C35891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2C7B-8A90-40ED-8EE0-3ABF931845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7C58-FE65-43C0-B141-071B1D28E4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2107-EEA7-49B7-B6F0-828F301F1B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26F1E4-F761-46E2-9913-E8CEAEFE9A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A4F42-044F-40F6-B0A5-7DC688DB7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pb-guide.ru/page_494_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spb-guide.ru/page_494_2.htm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l-spbphoto.narod.ru/center/VO_naberezhnaja_Makarova_tamozhnja_15-06-2005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x.novosibdom.ru/story/STILI/34_ALEKS_KLASSICIZM/aleks_klass_0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barashka21/view/145916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eology.pu.ru/gif/learning_book/bulakh/fig_18_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og.gukovo.ru/fotog/foto/gal49/f97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132856"/>
            <a:ext cx="80945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Стрелка Васильевского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унсткамера,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5130918" cy="3905680"/>
          </a:xfrm>
          <a:prstGeom prst="rect">
            <a:avLst/>
          </a:prstGeom>
          <a:solidFill>
            <a:schemeClr val="accent1"/>
          </a:solidFill>
          <a:ln w="88900">
            <a:solidFill>
              <a:schemeClr val="bg1"/>
            </a:solidFill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188640"/>
            <a:ext cx="63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Кунсткамера – «палата редкостей»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260648"/>
            <a:ext cx="2052415" cy="3168203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Picture 5" descr="Санкт-Петербург, Кунсткамера, Собрание анатомических редкостей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4221088"/>
            <a:ext cx="3263434" cy="2448272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/>
            </a:solidFill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5517232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Собрание анатомических редкостей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56176" y="3573016"/>
            <a:ext cx="2665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Двухголовый теленок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Картинка 8 из 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76672"/>
            <a:ext cx="6145009" cy="550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48264" y="1690688"/>
            <a:ext cx="201634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Таможня.</a:t>
            </a:r>
          </a:p>
          <a:p>
            <a:pPr algn="ctr">
              <a:spcBef>
                <a:spcPct val="50000"/>
              </a:spcBef>
            </a:pPr>
            <a:r>
              <a:rPr lang="ru-RU" sz="2000" dirty="0"/>
              <a:t>Архитектор</a:t>
            </a:r>
          </a:p>
          <a:p>
            <a:pPr algn="ctr">
              <a:spcBef>
                <a:spcPct val="50000"/>
              </a:spcBef>
            </a:pPr>
            <a:r>
              <a:rPr lang="ru-RU" sz="2000" dirty="0"/>
              <a:t>Д. </a:t>
            </a:r>
            <a:r>
              <a:rPr lang="ru-RU" sz="2000" dirty="0" err="1"/>
              <a:t>Лукини</a:t>
            </a:r>
            <a:r>
              <a:rPr lang="ru-RU" sz="20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Сейчас </a:t>
            </a:r>
            <a:r>
              <a:rPr lang="ru-RU" sz="2000" dirty="0"/>
              <a:t>– Пушкинский дом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Стрелка ВасОстр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8429625" cy="6332537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88" y="1000125"/>
            <a:ext cx="1214437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пакгауз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0375" y="4429125"/>
            <a:ext cx="1214438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пакгауз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4857750"/>
            <a:ext cx="2071688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Ростральная колонна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643188"/>
            <a:ext cx="11430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Биржа</a:t>
            </a:r>
          </a:p>
        </p:txBody>
      </p: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rot="5400000">
            <a:off x="1712913" y="1820863"/>
            <a:ext cx="752475" cy="34925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750219" y="3893344"/>
            <a:ext cx="1071562" cy="857250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108325" y="3965575"/>
            <a:ext cx="641350" cy="285750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1"/>
          </p:cNvCxnSpPr>
          <p:nvPr/>
        </p:nvCxnSpPr>
        <p:spPr>
          <a:xfrm rot="10800000">
            <a:off x="4000500" y="2786063"/>
            <a:ext cx="571500" cy="87312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59338" y="5013325"/>
            <a:ext cx="1584325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Таможня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651500" y="4508500"/>
            <a:ext cx="865188" cy="498475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6100" y="333375"/>
            <a:ext cx="2087563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Кунсткамера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40200" y="765175"/>
            <a:ext cx="863600" cy="503238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 r="7087"/>
          <a:stretch>
            <a:fillRect/>
          </a:stretch>
        </p:blipFill>
        <p:spPr bwMode="auto">
          <a:xfrm>
            <a:off x="683568" y="548680"/>
            <a:ext cx="763098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362873" y="6309320"/>
            <a:ext cx="4766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Ансамбль Стрелки Васильевского острова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дание-бирж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91" y="500042"/>
            <a:ext cx="6366608" cy="42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Тома де Томон, Жан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500042"/>
            <a:ext cx="161925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6551613" y="2997200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Здание Биржи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Архитектор:</a:t>
            </a:r>
            <a:br>
              <a:rPr lang="ru-RU" dirty="0"/>
            </a:br>
            <a:r>
              <a:rPr lang="ru-RU" sz="2400" dirty="0"/>
              <a:t>Ж.- Ф. Тома де </a:t>
            </a:r>
            <a:r>
              <a:rPr lang="ru-RU" sz="2400" dirty="0" err="1"/>
              <a:t>Томон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Годы строительства:</a:t>
            </a:r>
          </a:p>
          <a:p>
            <a:pPr algn="ctr"/>
            <a:r>
              <a:rPr lang="ru-RU" dirty="0"/>
              <a:t>1805 – 1810.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Картинка 38 из 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20688"/>
            <a:ext cx="7845391" cy="489664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1560" y="5805264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Скульптурная группа «Нептун с двумя реками»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стральные-колонны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404664"/>
            <a:ext cx="4370722" cy="598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Тома де Томон, Жан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5074" y="285728"/>
            <a:ext cx="161925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076825" y="2924175"/>
            <a:ext cx="388766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Ростральная колонна</a:t>
            </a:r>
            <a:br>
              <a:rPr lang="ru-RU" sz="2400" b="1" dirty="0"/>
            </a:br>
            <a:r>
              <a:rPr lang="ru-RU" sz="2400" dirty="0"/>
              <a:t>Архитектор:</a:t>
            </a:r>
            <a:br>
              <a:rPr lang="ru-RU" sz="2400" dirty="0"/>
            </a:br>
            <a:r>
              <a:rPr lang="ru-RU" sz="2400" dirty="0"/>
              <a:t>Ж.- Ф. Тома де </a:t>
            </a:r>
            <a:r>
              <a:rPr lang="ru-RU" sz="2400" dirty="0" err="1"/>
              <a:t>Томон</a:t>
            </a:r>
            <a:r>
              <a:rPr lang="ru-RU" sz="2400" dirty="0"/>
              <a:t>.</a:t>
            </a:r>
          </a:p>
          <a:p>
            <a:pPr algn="ctr"/>
            <a:r>
              <a:rPr lang="ru-RU" dirty="0"/>
              <a:t>Время строительства: </a:t>
            </a:r>
          </a:p>
          <a:p>
            <a:pPr algn="ctr"/>
            <a:r>
              <a:rPr lang="ru-RU" dirty="0"/>
              <a:t>1810 год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Колонны воздвигнуты как памятники военно-морской славы русского флота, первоначально служили маяками (</a:t>
            </a:r>
            <a:r>
              <a:rPr lang="ru-RU" sz="2000" dirty="0" smtClean="0"/>
              <a:t>до 1885 </a:t>
            </a:r>
            <a:r>
              <a:rPr lang="ru-RU" dirty="0" smtClean="0"/>
              <a:t>г.).</a:t>
            </a:r>
          </a:p>
          <a:p>
            <a:pPr algn="ctr"/>
            <a:r>
              <a:rPr lang="ru-RU" dirty="0" smtClean="0"/>
              <a:t>С </a:t>
            </a:r>
            <a:r>
              <a:rPr lang="ru-RU" sz="2000" dirty="0" smtClean="0"/>
              <a:t>1957 г. </a:t>
            </a:r>
            <a:r>
              <a:rPr lang="ru-RU" dirty="0" smtClean="0"/>
              <a:t>-  в праздничные дни пылают факелы огней.</a:t>
            </a:r>
          </a:p>
          <a:p>
            <a:pPr algn="ctr"/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4105/barashka21.f/0_239f9_6b7d1cf2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1285875"/>
            <a:ext cx="3946525" cy="526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1" name="Picture 4" descr="Картинка 12 из 12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268760"/>
            <a:ext cx="3965575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0" y="0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 dirty="0"/>
              <a:t>Скульптуры у подножия колонн: олицетворение </a:t>
            </a:r>
            <a:r>
              <a:rPr lang="ru-RU" sz="3200" b="0" dirty="0"/>
              <a:t>рек Волга, Днепр, Нева, Волхов.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0 из 9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7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188640"/>
            <a:ext cx="45365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пара </a:t>
            </a:r>
            <a:r>
              <a:rPr lang="ru-RU" sz="2000" b="0" dirty="0"/>
              <a:t>ростр</a:t>
            </a: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b="0" dirty="0"/>
              <a:t>  нос корабля украшен фигурой </a:t>
            </a:r>
            <a:r>
              <a:rPr lang="ru-RU" sz="2000" dirty="0"/>
              <a:t>наяды</a:t>
            </a:r>
            <a:r>
              <a:rPr lang="ru-RU" sz="2000" b="0" dirty="0"/>
              <a:t>.</a:t>
            </a:r>
          </a:p>
          <a:p>
            <a:pPr algn="ctr">
              <a:defRPr/>
            </a:pP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пара </a:t>
            </a:r>
            <a:r>
              <a:rPr lang="ru-RU" sz="2000" b="0" dirty="0"/>
              <a:t>ростр: носы кораблей декорированы головой </a:t>
            </a:r>
            <a:r>
              <a:rPr lang="ru-RU" sz="2000" dirty="0"/>
              <a:t>крокодила</a:t>
            </a:r>
            <a:r>
              <a:rPr lang="ru-RU" sz="2000" b="0" dirty="0"/>
              <a:t>, а на бортах изображены морские коньки и рыбы.</a:t>
            </a:r>
          </a:p>
        </p:txBody>
      </p:sp>
      <p:pic>
        <p:nvPicPr>
          <p:cNvPr id="4" name="Рисунок 3" descr="ростральные-колонны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08104" y="2420888"/>
            <a:ext cx="249221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4293096"/>
            <a:ext cx="371475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</a:t>
            </a:r>
            <a:r>
              <a:rPr lang="ru-RU" sz="2000" b="0" dirty="0"/>
              <a:t> </a:t>
            </a: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</a:t>
            </a:r>
            <a:r>
              <a:rPr lang="ru-RU" sz="2000" b="0" dirty="0"/>
              <a:t> ростр:</a:t>
            </a:r>
          </a:p>
          <a:p>
            <a:pPr algn="ctr">
              <a:defRPr/>
            </a:pPr>
            <a:r>
              <a:rPr lang="ru-RU" sz="2000" b="0" dirty="0"/>
              <a:t>носы украшены головой </a:t>
            </a:r>
            <a:r>
              <a:rPr lang="ru-RU" sz="2000" dirty="0"/>
              <a:t>водяного</a:t>
            </a:r>
            <a:r>
              <a:rPr lang="ru-RU" sz="2000" b="0" dirty="0"/>
              <a:t>.</a:t>
            </a:r>
          </a:p>
          <a:p>
            <a:pPr algn="ctr">
              <a:defRPr/>
            </a:pP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</a:t>
            </a:r>
            <a:r>
              <a:rPr lang="ru-RU" sz="2000" b="0" dirty="0"/>
              <a:t> </a:t>
            </a:r>
            <a:r>
              <a:rPr lang="ru-RU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</a:t>
            </a:r>
            <a:r>
              <a:rPr lang="ru-RU" sz="2000" b="0" dirty="0"/>
              <a:t> ростр:</a:t>
            </a:r>
          </a:p>
          <a:p>
            <a:pPr algn="ctr">
              <a:defRPr/>
            </a:pPr>
            <a:r>
              <a:rPr lang="ru-RU" sz="2000" b="0" dirty="0"/>
              <a:t>носы оканчиваются изображениями </a:t>
            </a:r>
            <a:r>
              <a:rPr lang="ru-RU" sz="2000" dirty="0"/>
              <a:t>морских коньков</a:t>
            </a:r>
            <a:r>
              <a:rPr lang="ru-RU" sz="2000" b="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кгауз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644008" y="1"/>
            <a:ext cx="41044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Северный </a:t>
            </a:r>
            <a:r>
              <a:rPr lang="ru-RU" sz="2400" dirty="0" smtClean="0"/>
              <a:t>пакгауз</a:t>
            </a:r>
            <a:endParaRPr lang="en-US" sz="2400" dirty="0" smtClean="0"/>
          </a:p>
          <a:p>
            <a:pPr algn="ctr"/>
            <a:r>
              <a:rPr lang="en-US" sz="2400" dirty="0" smtClean="0"/>
              <a:t> (</a:t>
            </a:r>
            <a:r>
              <a:rPr lang="ru-RU" sz="2400" dirty="0" smtClean="0"/>
              <a:t>Пакгауз – в переводе «ящик». </a:t>
            </a:r>
            <a:r>
              <a:rPr lang="en-US" sz="2400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Архитектор: </a:t>
            </a:r>
            <a:br>
              <a:rPr lang="ru-RU" sz="2400" dirty="0"/>
            </a:br>
            <a:r>
              <a:rPr lang="ru-RU" sz="2400" dirty="0"/>
              <a:t>Д. </a:t>
            </a:r>
            <a:r>
              <a:rPr lang="ru-RU" sz="2400" dirty="0" err="1"/>
              <a:t>Лукини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smtClean="0"/>
              <a:t>Сейчас здесь – музей почвоведения.</a:t>
            </a:r>
          </a:p>
          <a:p>
            <a:pPr algn="ctr"/>
            <a:endParaRPr lang="ru-RU" sz="2400" dirty="0">
              <a:latin typeface="Arial" charset="0"/>
            </a:endParaRPr>
          </a:p>
          <a:p>
            <a:pPr algn="ctr"/>
            <a:endParaRPr lang="ru-RU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794096"/>
            <a:ext cx="4536504" cy="2918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5091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Южный пакгауз. </a:t>
            </a:r>
            <a:br>
              <a:rPr lang="ru-RU" sz="2400" dirty="0" smtClean="0"/>
            </a:br>
            <a:r>
              <a:rPr lang="ru-RU" sz="2400" dirty="0" smtClean="0"/>
              <a:t>Сейчас здесь – Зоологический музей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127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Admin</cp:lastModifiedBy>
  <cp:revision>16</cp:revision>
  <dcterms:created xsi:type="dcterms:W3CDTF">2014-08-23T18:30:23Z</dcterms:created>
  <dcterms:modified xsi:type="dcterms:W3CDTF">2014-08-23T19:18:17Z</dcterms:modified>
</cp:coreProperties>
</file>