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5" r:id="rId29"/>
    <p:sldId id="288" r:id="rId30"/>
    <p:sldId id="289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502C3-D873-4591-AE34-C03BBE79407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E6107-F9B9-462B-B513-878ABE4E81A4}">
      <dgm:prSet phldrT="[Текст]"/>
      <dgm:spPr/>
      <dgm:t>
        <a:bodyPr/>
        <a:lstStyle/>
        <a:p>
          <a:r>
            <a:rPr lang="ru-RU" dirty="0" smtClean="0"/>
            <a:t>ВИТАМИНЫ</a:t>
          </a:r>
          <a:endParaRPr lang="ru-RU" dirty="0"/>
        </a:p>
      </dgm:t>
    </dgm:pt>
    <dgm:pt modelId="{955969A5-2564-4264-AE53-842987C7BDDD}" type="parTrans" cxnId="{66D15E91-AB03-4924-B23F-6CDA7AA9A8C8}">
      <dgm:prSet/>
      <dgm:spPr/>
      <dgm:t>
        <a:bodyPr/>
        <a:lstStyle/>
        <a:p>
          <a:endParaRPr lang="ru-RU"/>
        </a:p>
      </dgm:t>
    </dgm:pt>
    <dgm:pt modelId="{0A00757C-1EBA-4E68-B2B9-AD908B442CF6}" type="sibTrans" cxnId="{66D15E91-AB03-4924-B23F-6CDA7AA9A8C8}">
      <dgm:prSet/>
      <dgm:spPr/>
      <dgm:t>
        <a:bodyPr/>
        <a:lstStyle/>
        <a:p>
          <a:endParaRPr lang="ru-RU"/>
        </a:p>
      </dgm:t>
    </dgm:pt>
    <dgm:pt modelId="{5D052004-5A17-49CD-B168-201170A2D286}">
      <dgm:prSet phldrT="[Текст]"/>
      <dgm:spPr/>
      <dgm:t>
        <a:bodyPr/>
        <a:lstStyle/>
        <a:p>
          <a:r>
            <a:rPr lang="ru-RU" dirty="0" smtClean="0"/>
            <a:t>ВОДОРАСТВОРИМЫЕ</a:t>
          </a:r>
          <a:endParaRPr lang="ru-RU" dirty="0"/>
        </a:p>
      </dgm:t>
    </dgm:pt>
    <dgm:pt modelId="{F1CD268D-51D9-40E7-A2D6-83B75869A800}" type="parTrans" cxnId="{11F368AB-462F-4736-B2E5-C4412CADB438}">
      <dgm:prSet/>
      <dgm:spPr/>
      <dgm:t>
        <a:bodyPr/>
        <a:lstStyle/>
        <a:p>
          <a:endParaRPr lang="ru-RU"/>
        </a:p>
      </dgm:t>
    </dgm:pt>
    <dgm:pt modelId="{400849DC-F87A-4040-A581-22925259BFD3}" type="sibTrans" cxnId="{11F368AB-462F-4736-B2E5-C4412CADB438}">
      <dgm:prSet/>
      <dgm:spPr/>
      <dgm:t>
        <a:bodyPr/>
        <a:lstStyle/>
        <a:p>
          <a:endParaRPr lang="ru-RU"/>
        </a:p>
      </dgm:t>
    </dgm:pt>
    <dgm:pt modelId="{F82B3580-7215-4167-A879-6D489C6572A6}">
      <dgm:prSet phldrT="[Текст]"/>
      <dgm:spPr/>
      <dgm:t>
        <a:bodyPr/>
        <a:lstStyle/>
        <a:p>
          <a:r>
            <a:rPr lang="ru-RU" dirty="0" smtClean="0"/>
            <a:t>Витамин «С»</a:t>
          </a:r>
          <a:endParaRPr lang="ru-RU" dirty="0"/>
        </a:p>
      </dgm:t>
    </dgm:pt>
    <dgm:pt modelId="{A6071B20-BFF5-47B9-AC93-46E51A89120A}" type="parTrans" cxnId="{F2902BA7-1F0F-4F2D-AD2A-20A158726FA3}">
      <dgm:prSet/>
      <dgm:spPr/>
      <dgm:t>
        <a:bodyPr/>
        <a:lstStyle/>
        <a:p>
          <a:endParaRPr lang="ru-RU"/>
        </a:p>
      </dgm:t>
    </dgm:pt>
    <dgm:pt modelId="{23B4CE06-2DCD-4B66-93D5-74A0318FFB3B}" type="sibTrans" cxnId="{F2902BA7-1F0F-4F2D-AD2A-20A158726FA3}">
      <dgm:prSet/>
      <dgm:spPr/>
      <dgm:t>
        <a:bodyPr/>
        <a:lstStyle/>
        <a:p>
          <a:endParaRPr lang="ru-RU"/>
        </a:p>
      </dgm:t>
    </dgm:pt>
    <dgm:pt modelId="{753B1DFC-E2C4-4650-860D-9DFDBE6AFD3B}">
      <dgm:prSet phldrT="[Текст]"/>
      <dgm:spPr/>
      <dgm:t>
        <a:bodyPr/>
        <a:lstStyle/>
        <a:p>
          <a:r>
            <a:rPr lang="ru-RU" dirty="0" smtClean="0"/>
            <a:t>Витамины группы «В»</a:t>
          </a:r>
          <a:endParaRPr lang="ru-RU" dirty="0"/>
        </a:p>
      </dgm:t>
    </dgm:pt>
    <dgm:pt modelId="{95025D00-8EFC-41A6-BF9C-25B9A8DCD7D7}" type="parTrans" cxnId="{1E719C1E-C330-4B26-8AE9-1A972B673A20}">
      <dgm:prSet/>
      <dgm:spPr/>
      <dgm:t>
        <a:bodyPr/>
        <a:lstStyle/>
        <a:p>
          <a:endParaRPr lang="ru-RU"/>
        </a:p>
      </dgm:t>
    </dgm:pt>
    <dgm:pt modelId="{A3476F6B-D47A-492C-AE87-7A29B7313C25}" type="sibTrans" cxnId="{1E719C1E-C330-4B26-8AE9-1A972B673A20}">
      <dgm:prSet/>
      <dgm:spPr/>
      <dgm:t>
        <a:bodyPr/>
        <a:lstStyle/>
        <a:p>
          <a:endParaRPr lang="ru-RU"/>
        </a:p>
      </dgm:t>
    </dgm:pt>
    <dgm:pt modelId="{F6AF6E46-FB63-4679-8A23-FC78C12D5B29}">
      <dgm:prSet phldrT="[Текст]"/>
      <dgm:spPr/>
      <dgm:t>
        <a:bodyPr/>
        <a:lstStyle/>
        <a:p>
          <a:r>
            <a:rPr lang="ru-RU" dirty="0" smtClean="0"/>
            <a:t>ЖИРОРАСТВОРИМЫЕ</a:t>
          </a:r>
          <a:endParaRPr lang="ru-RU" dirty="0"/>
        </a:p>
      </dgm:t>
    </dgm:pt>
    <dgm:pt modelId="{F7A95009-9A84-41F4-A0AA-315EDB56F939}" type="parTrans" cxnId="{57EC2BBB-2431-4DE2-BBB5-1EA2A548CA30}">
      <dgm:prSet/>
      <dgm:spPr/>
      <dgm:t>
        <a:bodyPr/>
        <a:lstStyle/>
        <a:p>
          <a:endParaRPr lang="ru-RU"/>
        </a:p>
      </dgm:t>
    </dgm:pt>
    <dgm:pt modelId="{5E54F440-A428-447A-8A6D-CD4AD4FBC1EE}" type="sibTrans" cxnId="{57EC2BBB-2431-4DE2-BBB5-1EA2A548CA30}">
      <dgm:prSet/>
      <dgm:spPr/>
      <dgm:t>
        <a:bodyPr/>
        <a:lstStyle/>
        <a:p>
          <a:endParaRPr lang="ru-RU"/>
        </a:p>
      </dgm:t>
    </dgm:pt>
    <dgm:pt modelId="{A96A8E4F-3685-49F6-9A7F-5966A9DA1E13}">
      <dgm:prSet phldrT="[Текст]"/>
      <dgm:spPr/>
      <dgm:t>
        <a:bodyPr/>
        <a:lstStyle/>
        <a:p>
          <a:r>
            <a:rPr lang="ru-RU" dirty="0" smtClean="0"/>
            <a:t>Витамин »А»</a:t>
          </a:r>
          <a:endParaRPr lang="ru-RU" dirty="0"/>
        </a:p>
      </dgm:t>
    </dgm:pt>
    <dgm:pt modelId="{6861C054-D503-4F5C-8DEC-53C8F34559D3}" type="parTrans" cxnId="{5D36ED62-8A94-4990-B013-BE5AD6D92631}">
      <dgm:prSet/>
      <dgm:spPr/>
      <dgm:t>
        <a:bodyPr/>
        <a:lstStyle/>
        <a:p>
          <a:endParaRPr lang="ru-RU"/>
        </a:p>
      </dgm:t>
    </dgm:pt>
    <dgm:pt modelId="{CFD26840-37DB-4E5D-B09F-9FAE5B6CBA9C}" type="sibTrans" cxnId="{5D36ED62-8A94-4990-B013-BE5AD6D92631}">
      <dgm:prSet/>
      <dgm:spPr/>
      <dgm:t>
        <a:bodyPr/>
        <a:lstStyle/>
        <a:p>
          <a:endParaRPr lang="ru-RU"/>
        </a:p>
      </dgm:t>
    </dgm:pt>
    <dgm:pt modelId="{4EB0727C-8059-4273-89A0-9432BCB3458C}">
      <dgm:prSet/>
      <dgm:spPr/>
      <dgm:t>
        <a:bodyPr/>
        <a:lstStyle/>
        <a:p>
          <a:r>
            <a:rPr lang="ru-RU" dirty="0" smtClean="0"/>
            <a:t>Витамин  «Д»</a:t>
          </a:r>
          <a:endParaRPr lang="ru-RU" dirty="0"/>
        </a:p>
      </dgm:t>
    </dgm:pt>
    <dgm:pt modelId="{C49F95B8-58AF-4B67-A69B-858101122A02}" type="sibTrans" cxnId="{70200BE1-BC60-4A3B-8A5E-D71C4A47D7C2}">
      <dgm:prSet/>
      <dgm:spPr/>
      <dgm:t>
        <a:bodyPr/>
        <a:lstStyle/>
        <a:p>
          <a:endParaRPr lang="ru-RU"/>
        </a:p>
      </dgm:t>
    </dgm:pt>
    <dgm:pt modelId="{C9A4B824-4B27-451E-8CA3-5528B48D0ED7}" type="parTrans" cxnId="{70200BE1-BC60-4A3B-8A5E-D71C4A47D7C2}">
      <dgm:prSet/>
      <dgm:spPr/>
      <dgm:t>
        <a:bodyPr/>
        <a:lstStyle/>
        <a:p>
          <a:endParaRPr lang="ru-RU"/>
        </a:p>
      </dgm:t>
    </dgm:pt>
    <dgm:pt modelId="{40C84AA0-8E67-4D5C-9BF5-06BD53CBA210}" type="pres">
      <dgm:prSet presAssocID="{2E6502C3-D873-4591-AE34-C03BBE7940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7205A7-2C1B-40BA-8580-3FB318787D4C}" type="pres">
      <dgm:prSet presAssocID="{366E6107-F9B9-462B-B513-878ABE4E81A4}" presName="hierRoot1" presStyleCnt="0"/>
      <dgm:spPr/>
    </dgm:pt>
    <dgm:pt modelId="{169CDBF1-2C56-4100-99B4-851AC4AAF55E}" type="pres">
      <dgm:prSet presAssocID="{366E6107-F9B9-462B-B513-878ABE4E81A4}" presName="composite" presStyleCnt="0"/>
      <dgm:spPr/>
    </dgm:pt>
    <dgm:pt modelId="{9DA0B3E5-F965-4CFE-B9C1-4ED51D0F5D4B}" type="pres">
      <dgm:prSet presAssocID="{366E6107-F9B9-462B-B513-878ABE4E81A4}" presName="background" presStyleLbl="node0" presStyleIdx="0" presStyleCnt="1"/>
      <dgm:spPr/>
    </dgm:pt>
    <dgm:pt modelId="{04B934A8-1484-4909-9FA2-0D748719A878}" type="pres">
      <dgm:prSet presAssocID="{366E6107-F9B9-462B-B513-878ABE4E81A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5EBD8D-2F93-4259-A1DE-74ED371CA7F7}" type="pres">
      <dgm:prSet presAssocID="{366E6107-F9B9-462B-B513-878ABE4E81A4}" presName="hierChild2" presStyleCnt="0"/>
      <dgm:spPr/>
    </dgm:pt>
    <dgm:pt modelId="{60D24BBD-1182-42E9-8E42-1496BEA1FFEB}" type="pres">
      <dgm:prSet presAssocID="{F1CD268D-51D9-40E7-A2D6-83B75869A80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438C25B-F75B-406D-AF49-F26CE4A7A930}" type="pres">
      <dgm:prSet presAssocID="{5D052004-5A17-49CD-B168-201170A2D286}" presName="hierRoot2" presStyleCnt="0"/>
      <dgm:spPr/>
    </dgm:pt>
    <dgm:pt modelId="{6EE437E1-F87E-4765-96E6-5C93FDC675C5}" type="pres">
      <dgm:prSet presAssocID="{5D052004-5A17-49CD-B168-201170A2D286}" presName="composite2" presStyleCnt="0"/>
      <dgm:spPr/>
    </dgm:pt>
    <dgm:pt modelId="{AC69A1B1-2FDE-4A1A-BCFD-22F0D6A3CBC8}" type="pres">
      <dgm:prSet presAssocID="{5D052004-5A17-49CD-B168-201170A2D286}" presName="background2" presStyleLbl="node2" presStyleIdx="0" presStyleCnt="2"/>
      <dgm:spPr/>
    </dgm:pt>
    <dgm:pt modelId="{407C53B0-F3CA-4033-8CA2-84A55DF5E232}" type="pres">
      <dgm:prSet presAssocID="{5D052004-5A17-49CD-B168-201170A2D28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420BD-0BBF-454B-A06B-44AC1A45EDF8}" type="pres">
      <dgm:prSet presAssocID="{5D052004-5A17-49CD-B168-201170A2D286}" presName="hierChild3" presStyleCnt="0"/>
      <dgm:spPr/>
    </dgm:pt>
    <dgm:pt modelId="{8C6E4402-E1C8-4193-A2F4-59F1D271AA41}" type="pres">
      <dgm:prSet presAssocID="{A6071B20-BFF5-47B9-AC93-46E51A89120A}" presName="Name17" presStyleLbl="parChTrans1D3" presStyleIdx="0" presStyleCnt="4"/>
      <dgm:spPr/>
      <dgm:t>
        <a:bodyPr/>
        <a:lstStyle/>
        <a:p>
          <a:endParaRPr lang="ru-RU"/>
        </a:p>
      </dgm:t>
    </dgm:pt>
    <dgm:pt modelId="{7B9DDBEB-EAD3-4BA8-B4D8-DE20B8A14FCC}" type="pres">
      <dgm:prSet presAssocID="{F82B3580-7215-4167-A879-6D489C6572A6}" presName="hierRoot3" presStyleCnt="0"/>
      <dgm:spPr/>
    </dgm:pt>
    <dgm:pt modelId="{69420A93-8620-4EC5-846F-DC432DA68A9E}" type="pres">
      <dgm:prSet presAssocID="{F82B3580-7215-4167-A879-6D489C6572A6}" presName="composite3" presStyleCnt="0"/>
      <dgm:spPr/>
    </dgm:pt>
    <dgm:pt modelId="{98F67DF6-8EE1-4F13-A690-A108810BBCEF}" type="pres">
      <dgm:prSet presAssocID="{F82B3580-7215-4167-A879-6D489C6572A6}" presName="background3" presStyleLbl="node3" presStyleIdx="0" presStyleCnt="4"/>
      <dgm:spPr/>
    </dgm:pt>
    <dgm:pt modelId="{DC0A33FA-596E-4715-BDE8-0C9ACBCB791D}" type="pres">
      <dgm:prSet presAssocID="{F82B3580-7215-4167-A879-6D489C6572A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CAEF76-3DE0-4E9F-99D8-B336456B6E29}" type="pres">
      <dgm:prSet presAssocID="{F82B3580-7215-4167-A879-6D489C6572A6}" presName="hierChild4" presStyleCnt="0"/>
      <dgm:spPr/>
    </dgm:pt>
    <dgm:pt modelId="{797C79D4-C0D8-4828-976C-729179311D5F}" type="pres">
      <dgm:prSet presAssocID="{95025D00-8EFC-41A6-BF9C-25B9A8DCD7D7}" presName="Name17" presStyleLbl="parChTrans1D3" presStyleIdx="1" presStyleCnt="4"/>
      <dgm:spPr/>
      <dgm:t>
        <a:bodyPr/>
        <a:lstStyle/>
        <a:p>
          <a:endParaRPr lang="ru-RU"/>
        </a:p>
      </dgm:t>
    </dgm:pt>
    <dgm:pt modelId="{5E3C9B1E-BC53-41AB-9FCA-A226C078CDD5}" type="pres">
      <dgm:prSet presAssocID="{753B1DFC-E2C4-4650-860D-9DFDBE6AFD3B}" presName="hierRoot3" presStyleCnt="0"/>
      <dgm:spPr/>
    </dgm:pt>
    <dgm:pt modelId="{9B4E89EE-DABA-4180-AA20-BF24137167E7}" type="pres">
      <dgm:prSet presAssocID="{753B1DFC-E2C4-4650-860D-9DFDBE6AFD3B}" presName="composite3" presStyleCnt="0"/>
      <dgm:spPr/>
    </dgm:pt>
    <dgm:pt modelId="{5F0EB2BC-0F92-43A9-B2ED-90CCEFDA4036}" type="pres">
      <dgm:prSet presAssocID="{753B1DFC-E2C4-4650-860D-9DFDBE6AFD3B}" presName="background3" presStyleLbl="node3" presStyleIdx="1" presStyleCnt="4"/>
      <dgm:spPr/>
    </dgm:pt>
    <dgm:pt modelId="{5E9408E7-91C7-44F1-8BCE-572EC794E316}" type="pres">
      <dgm:prSet presAssocID="{753B1DFC-E2C4-4650-860D-9DFDBE6AFD3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314AE-0A54-4E11-8064-05159FBA53D7}" type="pres">
      <dgm:prSet presAssocID="{753B1DFC-E2C4-4650-860D-9DFDBE6AFD3B}" presName="hierChild4" presStyleCnt="0"/>
      <dgm:spPr/>
    </dgm:pt>
    <dgm:pt modelId="{09AFB2E5-7ED2-4F71-A76A-A0DDAC54D1B3}" type="pres">
      <dgm:prSet presAssocID="{F7A95009-9A84-41F4-A0AA-315EDB56F93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B5FFA34-9919-40F7-9FBE-A16ADD74736D}" type="pres">
      <dgm:prSet presAssocID="{F6AF6E46-FB63-4679-8A23-FC78C12D5B29}" presName="hierRoot2" presStyleCnt="0"/>
      <dgm:spPr/>
    </dgm:pt>
    <dgm:pt modelId="{F525C0FA-698E-43F2-B4A9-164DAF570871}" type="pres">
      <dgm:prSet presAssocID="{F6AF6E46-FB63-4679-8A23-FC78C12D5B29}" presName="composite2" presStyleCnt="0"/>
      <dgm:spPr/>
    </dgm:pt>
    <dgm:pt modelId="{736D7F6F-0DFD-4BAC-AD2D-F4C11BDB6C15}" type="pres">
      <dgm:prSet presAssocID="{F6AF6E46-FB63-4679-8A23-FC78C12D5B29}" presName="background2" presStyleLbl="node2" presStyleIdx="1" presStyleCnt="2"/>
      <dgm:spPr/>
    </dgm:pt>
    <dgm:pt modelId="{75B2A02E-7ACE-44B8-885F-0C824D5E7A66}" type="pres">
      <dgm:prSet presAssocID="{F6AF6E46-FB63-4679-8A23-FC78C12D5B2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90D2C5-3161-434D-9512-AD5D34D9D3C6}" type="pres">
      <dgm:prSet presAssocID="{F6AF6E46-FB63-4679-8A23-FC78C12D5B29}" presName="hierChild3" presStyleCnt="0"/>
      <dgm:spPr/>
    </dgm:pt>
    <dgm:pt modelId="{59E04DCF-D044-45DE-A051-DB45E48372FF}" type="pres">
      <dgm:prSet presAssocID="{6861C054-D503-4F5C-8DEC-53C8F34559D3}" presName="Name17" presStyleLbl="parChTrans1D3" presStyleIdx="2" presStyleCnt="4"/>
      <dgm:spPr/>
      <dgm:t>
        <a:bodyPr/>
        <a:lstStyle/>
        <a:p>
          <a:endParaRPr lang="ru-RU"/>
        </a:p>
      </dgm:t>
    </dgm:pt>
    <dgm:pt modelId="{F08456BC-0E43-41ED-9B47-258B643A270A}" type="pres">
      <dgm:prSet presAssocID="{A96A8E4F-3685-49F6-9A7F-5966A9DA1E13}" presName="hierRoot3" presStyleCnt="0"/>
      <dgm:spPr/>
    </dgm:pt>
    <dgm:pt modelId="{74323913-66B6-40BB-9446-702440381A12}" type="pres">
      <dgm:prSet presAssocID="{A96A8E4F-3685-49F6-9A7F-5966A9DA1E13}" presName="composite3" presStyleCnt="0"/>
      <dgm:spPr/>
    </dgm:pt>
    <dgm:pt modelId="{28314013-6DEF-4017-BE44-61899A1FF42F}" type="pres">
      <dgm:prSet presAssocID="{A96A8E4F-3685-49F6-9A7F-5966A9DA1E13}" presName="background3" presStyleLbl="node3" presStyleIdx="2" presStyleCnt="4"/>
      <dgm:spPr/>
    </dgm:pt>
    <dgm:pt modelId="{F6714148-00EE-4C4B-9F82-B372477F85D9}" type="pres">
      <dgm:prSet presAssocID="{A96A8E4F-3685-49F6-9A7F-5966A9DA1E13}" presName="text3" presStyleLbl="fgAcc3" presStyleIdx="2" presStyleCnt="4" custLinFactNeighborX="431" custLinFactNeighborY="2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571917-E7ED-4775-8A36-FB5009EC626A}" type="pres">
      <dgm:prSet presAssocID="{A96A8E4F-3685-49F6-9A7F-5966A9DA1E13}" presName="hierChild4" presStyleCnt="0"/>
      <dgm:spPr/>
    </dgm:pt>
    <dgm:pt modelId="{36601496-8043-4F33-9116-90450BBF033F}" type="pres">
      <dgm:prSet presAssocID="{C9A4B824-4B27-451E-8CA3-5528B48D0ED7}" presName="Name17" presStyleLbl="parChTrans1D3" presStyleIdx="3" presStyleCnt="4"/>
      <dgm:spPr/>
      <dgm:t>
        <a:bodyPr/>
        <a:lstStyle/>
        <a:p>
          <a:endParaRPr lang="ru-RU"/>
        </a:p>
      </dgm:t>
    </dgm:pt>
    <dgm:pt modelId="{DF4A2FEF-A06F-41D3-B67B-CEB5D67CF040}" type="pres">
      <dgm:prSet presAssocID="{4EB0727C-8059-4273-89A0-9432BCB3458C}" presName="hierRoot3" presStyleCnt="0"/>
      <dgm:spPr/>
    </dgm:pt>
    <dgm:pt modelId="{EC990EA3-0A26-4EE4-A01D-1CDA379B7BF2}" type="pres">
      <dgm:prSet presAssocID="{4EB0727C-8059-4273-89A0-9432BCB3458C}" presName="composite3" presStyleCnt="0"/>
      <dgm:spPr/>
    </dgm:pt>
    <dgm:pt modelId="{6B76748C-2F47-4D64-99A5-538BFE1919B8}" type="pres">
      <dgm:prSet presAssocID="{4EB0727C-8059-4273-89A0-9432BCB3458C}" presName="background3" presStyleLbl="node3" presStyleIdx="3" presStyleCnt="4"/>
      <dgm:spPr/>
    </dgm:pt>
    <dgm:pt modelId="{783C4648-A2EF-4041-A4F5-FA5EC557548E}" type="pres">
      <dgm:prSet presAssocID="{4EB0727C-8059-4273-89A0-9432BCB3458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3A9F5E-9894-4F4D-8B86-A1424F2D3E84}" type="pres">
      <dgm:prSet presAssocID="{4EB0727C-8059-4273-89A0-9432BCB3458C}" presName="hierChild4" presStyleCnt="0"/>
      <dgm:spPr/>
    </dgm:pt>
  </dgm:ptLst>
  <dgm:cxnLst>
    <dgm:cxn modelId="{D252A34C-72C1-47EA-901A-ED09F71F53C6}" type="presOf" srcId="{4EB0727C-8059-4273-89A0-9432BCB3458C}" destId="{783C4648-A2EF-4041-A4F5-FA5EC557548E}" srcOrd="0" destOrd="0" presId="urn:microsoft.com/office/officeart/2005/8/layout/hierarchy1"/>
    <dgm:cxn modelId="{29BE67DB-8A7D-4F14-9223-7CB9EEEBD771}" type="presOf" srcId="{95025D00-8EFC-41A6-BF9C-25B9A8DCD7D7}" destId="{797C79D4-C0D8-4828-976C-729179311D5F}" srcOrd="0" destOrd="0" presId="urn:microsoft.com/office/officeart/2005/8/layout/hierarchy1"/>
    <dgm:cxn modelId="{6F14BA9B-7F92-4DA9-8AB1-20908360D2C9}" type="presOf" srcId="{366E6107-F9B9-462B-B513-878ABE4E81A4}" destId="{04B934A8-1484-4909-9FA2-0D748719A878}" srcOrd="0" destOrd="0" presId="urn:microsoft.com/office/officeart/2005/8/layout/hierarchy1"/>
    <dgm:cxn modelId="{F2902BA7-1F0F-4F2D-AD2A-20A158726FA3}" srcId="{5D052004-5A17-49CD-B168-201170A2D286}" destId="{F82B3580-7215-4167-A879-6D489C6572A6}" srcOrd="0" destOrd="0" parTransId="{A6071B20-BFF5-47B9-AC93-46E51A89120A}" sibTransId="{23B4CE06-2DCD-4B66-93D5-74A0318FFB3B}"/>
    <dgm:cxn modelId="{32D5D5FF-2C10-4759-BCCC-422243F4920E}" type="presOf" srcId="{F6AF6E46-FB63-4679-8A23-FC78C12D5B29}" destId="{75B2A02E-7ACE-44B8-885F-0C824D5E7A66}" srcOrd="0" destOrd="0" presId="urn:microsoft.com/office/officeart/2005/8/layout/hierarchy1"/>
    <dgm:cxn modelId="{5D36ED62-8A94-4990-B013-BE5AD6D92631}" srcId="{F6AF6E46-FB63-4679-8A23-FC78C12D5B29}" destId="{A96A8E4F-3685-49F6-9A7F-5966A9DA1E13}" srcOrd="0" destOrd="0" parTransId="{6861C054-D503-4F5C-8DEC-53C8F34559D3}" sibTransId="{CFD26840-37DB-4E5D-B09F-9FAE5B6CBA9C}"/>
    <dgm:cxn modelId="{1E719C1E-C330-4B26-8AE9-1A972B673A20}" srcId="{5D052004-5A17-49CD-B168-201170A2D286}" destId="{753B1DFC-E2C4-4650-860D-9DFDBE6AFD3B}" srcOrd="1" destOrd="0" parTransId="{95025D00-8EFC-41A6-BF9C-25B9A8DCD7D7}" sibTransId="{A3476F6B-D47A-492C-AE87-7A29B7313C25}"/>
    <dgm:cxn modelId="{10E9AAD2-132D-4E3A-8479-5CF83B846228}" type="presOf" srcId="{C9A4B824-4B27-451E-8CA3-5528B48D0ED7}" destId="{36601496-8043-4F33-9116-90450BBF033F}" srcOrd="0" destOrd="0" presId="urn:microsoft.com/office/officeart/2005/8/layout/hierarchy1"/>
    <dgm:cxn modelId="{57EC2BBB-2431-4DE2-BBB5-1EA2A548CA30}" srcId="{366E6107-F9B9-462B-B513-878ABE4E81A4}" destId="{F6AF6E46-FB63-4679-8A23-FC78C12D5B29}" srcOrd="1" destOrd="0" parTransId="{F7A95009-9A84-41F4-A0AA-315EDB56F939}" sibTransId="{5E54F440-A428-447A-8A6D-CD4AD4FBC1EE}"/>
    <dgm:cxn modelId="{0D41D4BC-467C-4DCA-9BFE-F14F9B0E4978}" type="presOf" srcId="{753B1DFC-E2C4-4650-860D-9DFDBE6AFD3B}" destId="{5E9408E7-91C7-44F1-8BCE-572EC794E316}" srcOrd="0" destOrd="0" presId="urn:microsoft.com/office/officeart/2005/8/layout/hierarchy1"/>
    <dgm:cxn modelId="{267019F4-F00B-40E2-9207-28A9A8F6212F}" type="presOf" srcId="{2E6502C3-D873-4591-AE34-C03BBE79407B}" destId="{40C84AA0-8E67-4D5C-9BF5-06BD53CBA210}" srcOrd="0" destOrd="0" presId="urn:microsoft.com/office/officeart/2005/8/layout/hierarchy1"/>
    <dgm:cxn modelId="{3EADF7F3-61BB-4AD1-BE2D-F03171B5A9C2}" type="presOf" srcId="{F82B3580-7215-4167-A879-6D489C6572A6}" destId="{DC0A33FA-596E-4715-BDE8-0C9ACBCB791D}" srcOrd="0" destOrd="0" presId="urn:microsoft.com/office/officeart/2005/8/layout/hierarchy1"/>
    <dgm:cxn modelId="{3318D33D-8A1E-4698-B0DE-EC0C367A3195}" type="presOf" srcId="{5D052004-5A17-49CD-B168-201170A2D286}" destId="{407C53B0-F3CA-4033-8CA2-84A55DF5E232}" srcOrd="0" destOrd="0" presId="urn:microsoft.com/office/officeart/2005/8/layout/hierarchy1"/>
    <dgm:cxn modelId="{9239B3A6-5729-422E-9D75-69620FE510FD}" type="presOf" srcId="{6861C054-D503-4F5C-8DEC-53C8F34559D3}" destId="{59E04DCF-D044-45DE-A051-DB45E48372FF}" srcOrd="0" destOrd="0" presId="urn:microsoft.com/office/officeart/2005/8/layout/hierarchy1"/>
    <dgm:cxn modelId="{5EAF0050-7B67-4FD4-9E1C-BC4C6F72F79F}" type="presOf" srcId="{A96A8E4F-3685-49F6-9A7F-5966A9DA1E13}" destId="{F6714148-00EE-4C4B-9F82-B372477F85D9}" srcOrd="0" destOrd="0" presId="urn:microsoft.com/office/officeart/2005/8/layout/hierarchy1"/>
    <dgm:cxn modelId="{AC1AC3BB-C67C-4D66-AFC5-BEE45CF6726A}" type="presOf" srcId="{F7A95009-9A84-41F4-A0AA-315EDB56F939}" destId="{09AFB2E5-7ED2-4F71-A76A-A0DDAC54D1B3}" srcOrd="0" destOrd="0" presId="urn:microsoft.com/office/officeart/2005/8/layout/hierarchy1"/>
    <dgm:cxn modelId="{11F368AB-462F-4736-B2E5-C4412CADB438}" srcId="{366E6107-F9B9-462B-B513-878ABE4E81A4}" destId="{5D052004-5A17-49CD-B168-201170A2D286}" srcOrd="0" destOrd="0" parTransId="{F1CD268D-51D9-40E7-A2D6-83B75869A800}" sibTransId="{400849DC-F87A-4040-A581-22925259BFD3}"/>
    <dgm:cxn modelId="{B51BB712-2899-4580-B001-EF3FC22C0BD1}" type="presOf" srcId="{F1CD268D-51D9-40E7-A2D6-83B75869A800}" destId="{60D24BBD-1182-42E9-8E42-1496BEA1FFEB}" srcOrd="0" destOrd="0" presId="urn:microsoft.com/office/officeart/2005/8/layout/hierarchy1"/>
    <dgm:cxn modelId="{66D15E91-AB03-4924-B23F-6CDA7AA9A8C8}" srcId="{2E6502C3-D873-4591-AE34-C03BBE79407B}" destId="{366E6107-F9B9-462B-B513-878ABE4E81A4}" srcOrd="0" destOrd="0" parTransId="{955969A5-2564-4264-AE53-842987C7BDDD}" sibTransId="{0A00757C-1EBA-4E68-B2B9-AD908B442CF6}"/>
    <dgm:cxn modelId="{70200BE1-BC60-4A3B-8A5E-D71C4A47D7C2}" srcId="{F6AF6E46-FB63-4679-8A23-FC78C12D5B29}" destId="{4EB0727C-8059-4273-89A0-9432BCB3458C}" srcOrd="1" destOrd="0" parTransId="{C9A4B824-4B27-451E-8CA3-5528B48D0ED7}" sibTransId="{C49F95B8-58AF-4B67-A69B-858101122A02}"/>
    <dgm:cxn modelId="{2E63AB5A-89CF-41F9-9774-4F305C32A26C}" type="presOf" srcId="{A6071B20-BFF5-47B9-AC93-46E51A89120A}" destId="{8C6E4402-E1C8-4193-A2F4-59F1D271AA41}" srcOrd="0" destOrd="0" presId="urn:microsoft.com/office/officeart/2005/8/layout/hierarchy1"/>
    <dgm:cxn modelId="{B8184F99-0FAA-4254-A222-0FC0ED2E19B4}" type="presParOf" srcId="{40C84AA0-8E67-4D5C-9BF5-06BD53CBA210}" destId="{E17205A7-2C1B-40BA-8580-3FB318787D4C}" srcOrd="0" destOrd="0" presId="urn:microsoft.com/office/officeart/2005/8/layout/hierarchy1"/>
    <dgm:cxn modelId="{F8F70E63-9110-4960-8AE4-E83A9B793F15}" type="presParOf" srcId="{E17205A7-2C1B-40BA-8580-3FB318787D4C}" destId="{169CDBF1-2C56-4100-99B4-851AC4AAF55E}" srcOrd="0" destOrd="0" presId="urn:microsoft.com/office/officeart/2005/8/layout/hierarchy1"/>
    <dgm:cxn modelId="{141B9627-2E38-49F0-B09D-19C28B7B0A91}" type="presParOf" srcId="{169CDBF1-2C56-4100-99B4-851AC4AAF55E}" destId="{9DA0B3E5-F965-4CFE-B9C1-4ED51D0F5D4B}" srcOrd="0" destOrd="0" presId="urn:microsoft.com/office/officeart/2005/8/layout/hierarchy1"/>
    <dgm:cxn modelId="{2DC07011-EF1C-4849-ADF5-8B627D5CF99C}" type="presParOf" srcId="{169CDBF1-2C56-4100-99B4-851AC4AAF55E}" destId="{04B934A8-1484-4909-9FA2-0D748719A878}" srcOrd="1" destOrd="0" presId="urn:microsoft.com/office/officeart/2005/8/layout/hierarchy1"/>
    <dgm:cxn modelId="{B4499FCE-57DB-40BB-B6E4-6CFCADA49941}" type="presParOf" srcId="{E17205A7-2C1B-40BA-8580-3FB318787D4C}" destId="{7C5EBD8D-2F93-4259-A1DE-74ED371CA7F7}" srcOrd="1" destOrd="0" presId="urn:microsoft.com/office/officeart/2005/8/layout/hierarchy1"/>
    <dgm:cxn modelId="{63ECB8BF-3C6B-460E-B874-25571801C2D3}" type="presParOf" srcId="{7C5EBD8D-2F93-4259-A1DE-74ED371CA7F7}" destId="{60D24BBD-1182-42E9-8E42-1496BEA1FFEB}" srcOrd="0" destOrd="0" presId="urn:microsoft.com/office/officeart/2005/8/layout/hierarchy1"/>
    <dgm:cxn modelId="{41596FAF-46D4-44F1-A070-FD50B4BB4061}" type="presParOf" srcId="{7C5EBD8D-2F93-4259-A1DE-74ED371CA7F7}" destId="{A438C25B-F75B-406D-AF49-F26CE4A7A930}" srcOrd="1" destOrd="0" presId="urn:microsoft.com/office/officeart/2005/8/layout/hierarchy1"/>
    <dgm:cxn modelId="{B45A635D-DD9C-4722-AF9D-C43CB2188C9F}" type="presParOf" srcId="{A438C25B-F75B-406D-AF49-F26CE4A7A930}" destId="{6EE437E1-F87E-4765-96E6-5C93FDC675C5}" srcOrd="0" destOrd="0" presId="urn:microsoft.com/office/officeart/2005/8/layout/hierarchy1"/>
    <dgm:cxn modelId="{159A3C34-CC22-446E-B768-76F4A0132092}" type="presParOf" srcId="{6EE437E1-F87E-4765-96E6-5C93FDC675C5}" destId="{AC69A1B1-2FDE-4A1A-BCFD-22F0D6A3CBC8}" srcOrd="0" destOrd="0" presId="urn:microsoft.com/office/officeart/2005/8/layout/hierarchy1"/>
    <dgm:cxn modelId="{FA36C7FE-7F82-45EF-8D18-F3A8A4F08874}" type="presParOf" srcId="{6EE437E1-F87E-4765-96E6-5C93FDC675C5}" destId="{407C53B0-F3CA-4033-8CA2-84A55DF5E232}" srcOrd="1" destOrd="0" presId="urn:microsoft.com/office/officeart/2005/8/layout/hierarchy1"/>
    <dgm:cxn modelId="{31EBE3FA-B174-4243-85FF-AD0989959F5C}" type="presParOf" srcId="{A438C25B-F75B-406D-AF49-F26CE4A7A930}" destId="{2D7420BD-0BBF-454B-A06B-44AC1A45EDF8}" srcOrd="1" destOrd="0" presId="urn:microsoft.com/office/officeart/2005/8/layout/hierarchy1"/>
    <dgm:cxn modelId="{1D53205B-A0C1-448F-8A34-A5979F19C478}" type="presParOf" srcId="{2D7420BD-0BBF-454B-A06B-44AC1A45EDF8}" destId="{8C6E4402-E1C8-4193-A2F4-59F1D271AA41}" srcOrd="0" destOrd="0" presId="urn:microsoft.com/office/officeart/2005/8/layout/hierarchy1"/>
    <dgm:cxn modelId="{15D048EB-2FFB-46B3-A5D2-7550E0832EAA}" type="presParOf" srcId="{2D7420BD-0BBF-454B-A06B-44AC1A45EDF8}" destId="{7B9DDBEB-EAD3-4BA8-B4D8-DE20B8A14FCC}" srcOrd="1" destOrd="0" presId="urn:microsoft.com/office/officeart/2005/8/layout/hierarchy1"/>
    <dgm:cxn modelId="{920FE648-01B5-4708-9389-156D7235C882}" type="presParOf" srcId="{7B9DDBEB-EAD3-4BA8-B4D8-DE20B8A14FCC}" destId="{69420A93-8620-4EC5-846F-DC432DA68A9E}" srcOrd="0" destOrd="0" presId="urn:microsoft.com/office/officeart/2005/8/layout/hierarchy1"/>
    <dgm:cxn modelId="{4EB892B1-1F50-4B85-9B4F-A3EDA23412FD}" type="presParOf" srcId="{69420A93-8620-4EC5-846F-DC432DA68A9E}" destId="{98F67DF6-8EE1-4F13-A690-A108810BBCEF}" srcOrd="0" destOrd="0" presId="urn:microsoft.com/office/officeart/2005/8/layout/hierarchy1"/>
    <dgm:cxn modelId="{43D8D88A-8434-4416-9634-B259E611F8AA}" type="presParOf" srcId="{69420A93-8620-4EC5-846F-DC432DA68A9E}" destId="{DC0A33FA-596E-4715-BDE8-0C9ACBCB791D}" srcOrd="1" destOrd="0" presId="urn:microsoft.com/office/officeart/2005/8/layout/hierarchy1"/>
    <dgm:cxn modelId="{A6FB5B50-189C-4254-818B-8540F9EBE11C}" type="presParOf" srcId="{7B9DDBEB-EAD3-4BA8-B4D8-DE20B8A14FCC}" destId="{ABCAEF76-3DE0-4E9F-99D8-B336456B6E29}" srcOrd="1" destOrd="0" presId="urn:microsoft.com/office/officeart/2005/8/layout/hierarchy1"/>
    <dgm:cxn modelId="{73D3A22C-7578-400F-9B33-3F7FA31CEEB4}" type="presParOf" srcId="{2D7420BD-0BBF-454B-A06B-44AC1A45EDF8}" destId="{797C79D4-C0D8-4828-976C-729179311D5F}" srcOrd="2" destOrd="0" presId="urn:microsoft.com/office/officeart/2005/8/layout/hierarchy1"/>
    <dgm:cxn modelId="{BB5DAB64-E2E2-4263-BE68-2AABB19D201A}" type="presParOf" srcId="{2D7420BD-0BBF-454B-A06B-44AC1A45EDF8}" destId="{5E3C9B1E-BC53-41AB-9FCA-A226C078CDD5}" srcOrd="3" destOrd="0" presId="urn:microsoft.com/office/officeart/2005/8/layout/hierarchy1"/>
    <dgm:cxn modelId="{6F045216-4B91-4F67-B5E3-5674B0A98D73}" type="presParOf" srcId="{5E3C9B1E-BC53-41AB-9FCA-A226C078CDD5}" destId="{9B4E89EE-DABA-4180-AA20-BF24137167E7}" srcOrd="0" destOrd="0" presId="urn:microsoft.com/office/officeart/2005/8/layout/hierarchy1"/>
    <dgm:cxn modelId="{8DF5C696-9C53-4040-B95E-D66A3118063C}" type="presParOf" srcId="{9B4E89EE-DABA-4180-AA20-BF24137167E7}" destId="{5F0EB2BC-0F92-43A9-B2ED-90CCEFDA4036}" srcOrd="0" destOrd="0" presId="urn:microsoft.com/office/officeart/2005/8/layout/hierarchy1"/>
    <dgm:cxn modelId="{357C3654-F473-4D01-ABD7-0C9610176EF6}" type="presParOf" srcId="{9B4E89EE-DABA-4180-AA20-BF24137167E7}" destId="{5E9408E7-91C7-44F1-8BCE-572EC794E316}" srcOrd="1" destOrd="0" presId="urn:microsoft.com/office/officeart/2005/8/layout/hierarchy1"/>
    <dgm:cxn modelId="{F7608561-42DB-4075-93D1-CCE860822389}" type="presParOf" srcId="{5E3C9B1E-BC53-41AB-9FCA-A226C078CDD5}" destId="{3CC314AE-0A54-4E11-8064-05159FBA53D7}" srcOrd="1" destOrd="0" presId="urn:microsoft.com/office/officeart/2005/8/layout/hierarchy1"/>
    <dgm:cxn modelId="{01B93493-E9C0-4CCD-B8B3-631F22D358F1}" type="presParOf" srcId="{7C5EBD8D-2F93-4259-A1DE-74ED371CA7F7}" destId="{09AFB2E5-7ED2-4F71-A76A-A0DDAC54D1B3}" srcOrd="2" destOrd="0" presId="urn:microsoft.com/office/officeart/2005/8/layout/hierarchy1"/>
    <dgm:cxn modelId="{C77EE9BD-1968-4979-A8E6-B346B2569E6F}" type="presParOf" srcId="{7C5EBD8D-2F93-4259-A1DE-74ED371CA7F7}" destId="{CB5FFA34-9919-40F7-9FBE-A16ADD74736D}" srcOrd="3" destOrd="0" presId="urn:microsoft.com/office/officeart/2005/8/layout/hierarchy1"/>
    <dgm:cxn modelId="{596F2DA0-965C-4D9F-8862-7F0EE0F29BB0}" type="presParOf" srcId="{CB5FFA34-9919-40F7-9FBE-A16ADD74736D}" destId="{F525C0FA-698E-43F2-B4A9-164DAF570871}" srcOrd="0" destOrd="0" presId="urn:microsoft.com/office/officeart/2005/8/layout/hierarchy1"/>
    <dgm:cxn modelId="{88CA0473-B4A0-42B3-9D40-FCEA8A4DD430}" type="presParOf" srcId="{F525C0FA-698E-43F2-B4A9-164DAF570871}" destId="{736D7F6F-0DFD-4BAC-AD2D-F4C11BDB6C15}" srcOrd="0" destOrd="0" presId="urn:microsoft.com/office/officeart/2005/8/layout/hierarchy1"/>
    <dgm:cxn modelId="{1142B112-476C-4AB6-9761-941E6433F9C9}" type="presParOf" srcId="{F525C0FA-698E-43F2-B4A9-164DAF570871}" destId="{75B2A02E-7ACE-44B8-885F-0C824D5E7A66}" srcOrd="1" destOrd="0" presId="urn:microsoft.com/office/officeart/2005/8/layout/hierarchy1"/>
    <dgm:cxn modelId="{24A8A9D9-9A2B-4F1E-A036-52AEE75C862C}" type="presParOf" srcId="{CB5FFA34-9919-40F7-9FBE-A16ADD74736D}" destId="{1890D2C5-3161-434D-9512-AD5D34D9D3C6}" srcOrd="1" destOrd="0" presId="urn:microsoft.com/office/officeart/2005/8/layout/hierarchy1"/>
    <dgm:cxn modelId="{CEB3E6EC-8B32-409B-86EA-FB8DBA8F979E}" type="presParOf" srcId="{1890D2C5-3161-434D-9512-AD5D34D9D3C6}" destId="{59E04DCF-D044-45DE-A051-DB45E48372FF}" srcOrd="0" destOrd="0" presId="urn:microsoft.com/office/officeart/2005/8/layout/hierarchy1"/>
    <dgm:cxn modelId="{CBE0389C-E58B-41BB-88DD-173324FE1449}" type="presParOf" srcId="{1890D2C5-3161-434D-9512-AD5D34D9D3C6}" destId="{F08456BC-0E43-41ED-9B47-258B643A270A}" srcOrd="1" destOrd="0" presId="urn:microsoft.com/office/officeart/2005/8/layout/hierarchy1"/>
    <dgm:cxn modelId="{AC12EFD1-F1DD-42D7-AE79-D46D73FECC7E}" type="presParOf" srcId="{F08456BC-0E43-41ED-9B47-258B643A270A}" destId="{74323913-66B6-40BB-9446-702440381A12}" srcOrd="0" destOrd="0" presId="urn:microsoft.com/office/officeart/2005/8/layout/hierarchy1"/>
    <dgm:cxn modelId="{5CA2D6BE-550C-4F19-8783-143A82618B3B}" type="presParOf" srcId="{74323913-66B6-40BB-9446-702440381A12}" destId="{28314013-6DEF-4017-BE44-61899A1FF42F}" srcOrd="0" destOrd="0" presId="urn:microsoft.com/office/officeart/2005/8/layout/hierarchy1"/>
    <dgm:cxn modelId="{CED7E3E7-8A83-486E-A238-13B90B34A81E}" type="presParOf" srcId="{74323913-66B6-40BB-9446-702440381A12}" destId="{F6714148-00EE-4C4B-9F82-B372477F85D9}" srcOrd="1" destOrd="0" presId="urn:microsoft.com/office/officeart/2005/8/layout/hierarchy1"/>
    <dgm:cxn modelId="{381D8841-9528-4A29-90D0-DB202DE8485E}" type="presParOf" srcId="{F08456BC-0E43-41ED-9B47-258B643A270A}" destId="{3A571917-E7ED-4775-8A36-FB5009EC626A}" srcOrd="1" destOrd="0" presId="urn:microsoft.com/office/officeart/2005/8/layout/hierarchy1"/>
    <dgm:cxn modelId="{E6347FD9-4C90-4AD9-B666-4C55AF4BEB56}" type="presParOf" srcId="{1890D2C5-3161-434D-9512-AD5D34D9D3C6}" destId="{36601496-8043-4F33-9116-90450BBF033F}" srcOrd="2" destOrd="0" presId="urn:microsoft.com/office/officeart/2005/8/layout/hierarchy1"/>
    <dgm:cxn modelId="{A17CE0C7-77CA-41C2-8F01-16E0E902D76F}" type="presParOf" srcId="{1890D2C5-3161-434D-9512-AD5D34D9D3C6}" destId="{DF4A2FEF-A06F-41D3-B67B-CEB5D67CF040}" srcOrd="3" destOrd="0" presId="urn:microsoft.com/office/officeart/2005/8/layout/hierarchy1"/>
    <dgm:cxn modelId="{CD912E02-9346-4CB6-9770-8EE77A3D0827}" type="presParOf" srcId="{DF4A2FEF-A06F-41D3-B67B-CEB5D67CF040}" destId="{EC990EA3-0A26-4EE4-A01D-1CDA379B7BF2}" srcOrd="0" destOrd="0" presId="urn:microsoft.com/office/officeart/2005/8/layout/hierarchy1"/>
    <dgm:cxn modelId="{D93A3308-BF07-4564-BDD8-42C0C5C562D5}" type="presParOf" srcId="{EC990EA3-0A26-4EE4-A01D-1CDA379B7BF2}" destId="{6B76748C-2F47-4D64-99A5-538BFE1919B8}" srcOrd="0" destOrd="0" presId="urn:microsoft.com/office/officeart/2005/8/layout/hierarchy1"/>
    <dgm:cxn modelId="{8A72E463-C597-4EDA-9EAF-F6885A68BCED}" type="presParOf" srcId="{EC990EA3-0A26-4EE4-A01D-1CDA379B7BF2}" destId="{783C4648-A2EF-4041-A4F5-FA5EC557548E}" srcOrd="1" destOrd="0" presId="urn:microsoft.com/office/officeart/2005/8/layout/hierarchy1"/>
    <dgm:cxn modelId="{087A06CC-497F-4A89-95EE-43C2BCAF3581}" type="presParOf" srcId="{DF4A2FEF-A06F-41D3-B67B-CEB5D67CF040}" destId="{523A9F5E-9894-4F4D-8B86-A1424F2D3E84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580-1CD5-41A8-B5B7-1E086466A3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D03-CB78-437D-8B94-FC1A137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580-1CD5-41A8-B5B7-1E086466A3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D03-CB78-437D-8B94-FC1A137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580-1CD5-41A8-B5B7-1E086466A3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D03-CB78-437D-8B94-FC1A137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580-1CD5-41A8-B5B7-1E086466A3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D03-CB78-437D-8B94-FC1A137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580-1CD5-41A8-B5B7-1E086466A3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D03-CB78-437D-8B94-FC1A137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580-1CD5-41A8-B5B7-1E086466A3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D03-CB78-437D-8B94-FC1A137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580-1CD5-41A8-B5B7-1E086466A3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D03-CB78-437D-8B94-FC1A137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580-1CD5-41A8-B5B7-1E086466A3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D03-CB78-437D-8B94-FC1A137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580-1CD5-41A8-B5B7-1E086466A3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D03-CB78-437D-8B94-FC1A137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580-1CD5-41A8-B5B7-1E086466A3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D03-CB78-437D-8B94-FC1A137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5580-1CD5-41A8-B5B7-1E086466A3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D03-CB78-437D-8B94-FC1A137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5580-1CD5-41A8-B5B7-1E086466A33F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4D03-CB78-437D-8B94-FC1A13738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q=639046320&amp;p=6&amp;ag=ih&amp;rpt2=simage&amp;qs=stype=image&amp;text=%C1%D0%C5%CC%D8%D3%C9%CE%D9&amp;isize=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q=509065792&amp;p=2&amp;ag=ih&amp;rpt2=simage&amp;qs=text=%D3%D9%D2&amp;isize=&amp;ogo=5&amp;rpt=image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hyperlink" Target="http://images.yandex.ru/yandpage?q=2009409472&amp;p=1&amp;ag=ih&amp;rpt2=simage&amp;qs=text=%D1%CA%C3%C1&amp;stype=image" TargetMode="Externa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://images.yandex.ru/yandpage?q=1295375552&amp;p=1&amp;ag=ih&amp;rpt2=simage&amp;qs=text=%D0%C5%DE%C5%CE%D8&amp;isize=&amp;ogo=5&amp;rpt=im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q=767352112&amp;p=11&amp;ag=ih&amp;rpt2=simage&amp;qs=text=%DA%C5%CD%CC%D1%CE%C9%CB%C1&amp;isize=&amp;ogo=5&amp;rpt=image" TargetMode="External"/><Relationship Id="rId7" Type="http://schemas.openxmlformats.org/officeDocument/2006/relationships/image" Target="../media/image5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5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hyperlink" Target="http://images.yandex.ru/yandpage?q=1707977552&amp;p=0&amp;ag=ih&amp;rpt2=simage&amp;qs=text=%D0%CF%CD%C9%C4%CF%D2%D9&amp;isize=&amp;ogo=5&amp;rpt=image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hyperlink" Target="http://images.yandex.ru/yandpage?q=381537264&amp;p=158&amp;ag=ih&amp;rpt2=simage&amp;qs=text=%D7%C9%D4%C1%CD%C9%CE%D9&amp;isize=&amp;ogo=5&amp;rpt=image" TargetMode="External"/><Relationship Id="rId3" Type="http://schemas.openxmlformats.org/officeDocument/2006/relationships/hyperlink" Target="http://images.yandex.ru/yandpage?q=381537264&amp;p=134&amp;ag=ih&amp;rpt2=simage&amp;qs=text=%D7%C9%D4%C1%CD%C9%CE%D9&amp;isize=&amp;ogo=5&amp;rpt=image" TargetMode="External"/><Relationship Id="rId7" Type="http://schemas.openxmlformats.org/officeDocument/2006/relationships/image" Target="../media/image70.jpeg"/><Relationship Id="rId12" Type="http://schemas.openxmlformats.org/officeDocument/2006/relationships/image" Target="../media/image74.jpeg"/><Relationship Id="rId17" Type="http://schemas.openxmlformats.org/officeDocument/2006/relationships/image" Target="../media/image78.jpeg"/><Relationship Id="rId2" Type="http://schemas.openxmlformats.org/officeDocument/2006/relationships/image" Target="../media/image67.png"/><Relationship Id="rId16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page?q=381537264&amp;p=74&amp;ag=ih&amp;rpt2=simage&amp;qs=text=%D7%C9%D4%C1%CD%C9%CE%D9&amp;isize=&amp;ogo=5&amp;rpt=image" TargetMode="External"/><Relationship Id="rId11" Type="http://schemas.openxmlformats.org/officeDocument/2006/relationships/image" Target="../media/image73.jpeg"/><Relationship Id="rId5" Type="http://schemas.openxmlformats.org/officeDocument/2006/relationships/image" Target="../media/image69.jpeg"/><Relationship Id="rId15" Type="http://schemas.openxmlformats.org/officeDocument/2006/relationships/image" Target="../media/image76.jpeg"/><Relationship Id="rId10" Type="http://schemas.openxmlformats.org/officeDocument/2006/relationships/image" Target="../media/image72.jpeg"/><Relationship Id="rId4" Type="http://schemas.openxmlformats.org/officeDocument/2006/relationships/image" Target="../media/image68.jpeg"/><Relationship Id="rId9" Type="http://schemas.openxmlformats.org/officeDocument/2006/relationships/hyperlink" Target="http://images.yandex.ru/yandpage?q=1350274240&amp;p=5&amp;ag=ih&amp;rpt2=simage&amp;qs=text=%D0%CF%CC%C9%D7%C9%D4%C1%CD%C9%CE%D9&amp;isize=&amp;ogo=5&amp;rpt=image" TargetMode="External"/><Relationship Id="rId1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Витамины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3500438"/>
            <a:ext cx="3286148" cy="11430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химии МКОУ СОШ №24 р.п. Юрты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Староверова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Конкурс ДЕКАБРЬ\витамин с 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78443"/>
            <a:ext cx="3418309" cy="3079557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Конкурс ДЕКАБРЬ\аскорбин. к-та 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09909"/>
            <a:ext cx="2743203" cy="2348091"/>
          </a:xfrm>
          <a:prstGeom prst="rect">
            <a:avLst/>
          </a:prstGeom>
          <a:noFill/>
        </p:spPr>
      </p:pic>
      <p:pic>
        <p:nvPicPr>
          <p:cNvPr id="6" name="Picture 7" descr="08-vitam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357166"/>
            <a:ext cx="2643205" cy="20378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7" name="Picture 6" descr="vitamine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85728"/>
            <a:ext cx="2644775" cy="266382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503238" y="530225"/>
          <a:ext cx="8283604" cy="5613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Классификация витаминов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642918"/>
            <a:ext cx="55007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 ВИТАМИНОВ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 каких продуктах содержится витамин?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2.Как сказывается на организме отсутствие витаминов?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Заполните таблицу.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(Обсуждение результатов)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4" y="3784662"/>
          <a:ext cx="5357851" cy="2358981"/>
        </p:xfrm>
        <a:graphic>
          <a:graphicData uri="http://schemas.openxmlformats.org/drawingml/2006/table">
            <a:tbl>
              <a:tblPr/>
              <a:tblGrid>
                <a:gridCol w="1293551"/>
                <a:gridCol w="2032150"/>
                <a:gridCol w="2032150"/>
              </a:tblGrid>
              <a:tr h="1077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Витамин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 каких продуктах содержится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Влияние на организм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 А 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ретинол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2928926" y="4000504"/>
            <a:ext cx="2928958" cy="2500330"/>
          </a:xfrm>
          <a:prstGeom prst="octagon">
            <a:avLst>
              <a:gd name="adj" fmla="val 39715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молоке,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рыбе, яйцах,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масле, моркови,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петрушке,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абрикосах.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A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18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181100" cy="223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57356" y="1428736"/>
            <a:ext cx="5000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Необходим для 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нормального роста и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развития эпителиальной ткани.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Входит в зрительный пигмент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родопсин. При недостатке –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заболевание Куриная слепота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(нарушение сумеречного зрения).</a:t>
            </a:r>
            <a:endParaRPr lang="ru-RU" sz="24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vit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428868"/>
            <a:ext cx="1500198" cy="2080503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1" name="Picture 14" descr="vitamine_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000504"/>
            <a:ext cx="2054225" cy="2087563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12" name="Picture 19" descr="K4359i"/>
          <p:cNvPicPr>
            <a:picLocks noChangeAspect="1" noChangeArrowheads="1"/>
          </p:cNvPicPr>
          <p:nvPr/>
        </p:nvPicPr>
        <p:blipFill>
          <a:blip r:embed="rId5">
            <a:lum bright="-6000" contrast="24000"/>
          </a:blip>
          <a:srcRect/>
          <a:stretch>
            <a:fillRect/>
          </a:stretch>
        </p:blipFill>
        <p:spPr bwMode="auto">
          <a:xfrm>
            <a:off x="6929454" y="2071678"/>
            <a:ext cx="1771650" cy="1706562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13" name="Содержимое 4" descr="фото яйца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714884"/>
            <a:ext cx="2469107" cy="185183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В1 (тиамин)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 dirty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6000" b="1" baseline="-2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17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123950" cy="21256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1142984"/>
            <a:ext cx="47149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Участвует в обмене веществ,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регулирует циркуляцию крови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и кроветворение, работу гладкой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мускулатуры, активизирует работу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мозга. При недостатке - заболевание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Бери-бери (поражение нервной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системы, отставание в росте,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слабость и паралич конечностей).</a:t>
            </a:r>
          </a:p>
          <a:p>
            <a:pPr algn="ctr"/>
            <a:endParaRPr lang="ru-RU" b="1" dirty="0">
              <a:solidFill>
                <a:srgbClr val="CC3399"/>
              </a:solidFill>
            </a:endParaRPr>
          </a:p>
        </p:txBody>
      </p:sp>
      <p:pic>
        <p:nvPicPr>
          <p:cNvPr id="6" name="Picture 19" descr="i?id=1698973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214554"/>
            <a:ext cx="1652134" cy="1571636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" name="Picture 20" descr="В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429132"/>
            <a:ext cx="2271056" cy="1695443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8" name="Picture 14" descr="b1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286256"/>
            <a:ext cx="2376488" cy="2016125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643174" y="4143380"/>
            <a:ext cx="3143272" cy="2357453"/>
          </a:xfrm>
          <a:prstGeom prst="octagon">
            <a:avLst>
              <a:gd name="adj" fmla="val 36505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орехах,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апельсинах,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хлебе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грубого помола,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мясе птицы,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зелени.</a:t>
            </a:r>
          </a:p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endParaRPr lang="ru-RU" sz="20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В2 (рибофлавин)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11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5850" cy="20542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071546"/>
            <a:ext cx="5143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Регулирует обмен веществ,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участвует в кроветворении,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снижает усталость глаз, облегчает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поглощение кислорода клетками.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При недостатке - слабость,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снижение аппетита, воспаление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слизистых оболочек, нарушение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функций зрения</a:t>
            </a:r>
            <a:endParaRPr lang="ru-RU" sz="24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3" descr="b2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3116"/>
            <a:ext cx="1871662" cy="1522412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8" name="Picture 15" descr="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05263"/>
            <a:ext cx="2200275" cy="24479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9" name="Picture 12" descr="b2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071942"/>
            <a:ext cx="1692275" cy="230346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916238" y="4000504"/>
            <a:ext cx="3441712" cy="2524121"/>
          </a:xfrm>
          <a:prstGeom prst="octagon">
            <a:avLst>
              <a:gd name="adj" fmla="val 37371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мясе,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молочных продуктах,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зеленых овощах,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зерновых и бобовых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культурах.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В5 (пантотеновая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к-та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 dirty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6000" b="1" baseline="-2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142984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Регулирует 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работу надпочечников,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усвоение витаминов,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синтез антител,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жировой обмен</a:t>
            </a:r>
            <a:endParaRPr lang="ru-RU" sz="24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162050" cy="2197100"/>
          </a:xfrm>
          <a:prstGeom prst="rect">
            <a:avLst/>
          </a:prstGeom>
          <a:noFill/>
        </p:spPr>
      </p:pic>
      <p:pic>
        <p:nvPicPr>
          <p:cNvPr id="6" name="Picture 12" descr="b5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857364"/>
            <a:ext cx="1817538" cy="2041214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7" name="Picture 15" descr="p4365i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 bwMode="auto">
          <a:xfrm>
            <a:off x="285720" y="4571155"/>
            <a:ext cx="2451130" cy="1831239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857488" y="4071943"/>
            <a:ext cx="2857520" cy="2452682"/>
          </a:xfrm>
          <a:prstGeom prst="octagon">
            <a:avLst>
              <a:gd name="adj" fmla="val 28676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горохе,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дрожжах, фундуке,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листовых овощах,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цыплятах, крупах,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икре</a:t>
            </a:r>
          </a:p>
        </p:txBody>
      </p:sp>
      <p:pic>
        <p:nvPicPr>
          <p:cNvPr id="9" name="Picture 14" descr="dross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6256"/>
            <a:ext cx="2871891" cy="2071701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Содержимое 5" descr="фото икра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28933"/>
            <a:ext cx="2357422" cy="157863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В 6 (пиридоксин)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 dirty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6000" b="1" baseline="-2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11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162050" cy="2197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214422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Участие в обмене аминокислот,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жиров, работе нервной системы,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снижает уровень холестерина.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При недостатке - анемия,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дерматит, судороги,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расстройство пищеварения</a:t>
            </a:r>
            <a:endParaRPr lang="ru-RU" sz="24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ovo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000240"/>
            <a:ext cx="1584325" cy="2160587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8" name="Picture 13" descr="b6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437063"/>
            <a:ext cx="1636713" cy="2232025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" name="Picture 16" descr="Pp4371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572008"/>
            <a:ext cx="2447925" cy="1827212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428860" y="4214819"/>
            <a:ext cx="3214710" cy="2214578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сое, бананах,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морепродуктах,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картофеле,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моркови,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бобовых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В9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фолиевая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к-та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11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047750" cy="1981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1142984"/>
            <a:ext cx="3786214" cy="192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Участвует в синтезе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нуклеиновых кислот,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аминокислот,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регулирует работу 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органов кроветворения</a:t>
            </a:r>
            <a:endParaRPr lang="ru-RU" sz="24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1" descr="apric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5660" y="2000241"/>
            <a:ext cx="2580002" cy="1714511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8" name="Picture 23" descr="________________________2-116-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3933825"/>
            <a:ext cx="1820863" cy="26638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Picture 26" descr="F4372i"/>
          <p:cNvPicPr>
            <a:picLocks noChangeAspect="1" noChangeArrowheads="1"/>
          </p:cNvPicPr>
          <p:nvPr/>
        </p:nvPicPr>
        <p:blipFill>
          <a:blip r:embed="rId5">
            <a:lum bright="-24000" contrast="54000"/>
          </a:blip>
          <a:srcRect/>
          <a:stretch>
            <a:fillRect/>
          </a:stretch>
        </p:blipFill>
        <p:spPr bwMode="auto">
          <a:xfrm>
            <a:off x="5643570" y="4357694"/>
            <a:ext cx="3024187" cy="209232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285984" y="3786191"/>
            <a:ext cx="3143272" cy="2643206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мясе, корнеплодах,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финиках, абрикосах,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грибах, тыкве,</a:t>
            </a:r>
            <a:endParaRPr lang="en-US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отрубях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В 12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ru-RU" sz="6000" b="1" baseline="-25000" dirty="0">
                <a:solidFill>
                  <a:srgbClr val="FF0000"/>
                </a:solidFill>
                <a:latin typeface="Arial Black" pitchFamily="34" charset="0"/>
              </a:rPr>
              <a:t>12</a:t>
            </a:r>
          </a:p>
        </p:txBody>
      </p:sp>
      <p:pic>
        <p:nvPicPr>
          <p:cNvPr id="4" name="Picture 8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162050" cy="2197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285860"/>
            <a:ext cx="4357718" cy="2286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Усиливает иммунитет,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участвует в кроветворении,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нормализует кровяное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давление. При недостатке-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злокачественная анемия и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дегенеративные изменения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нервной ткани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i?id=2095785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916113"/>
            <a:ext cx="1873250" cy="1470025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" name="Picture 17" descr="i?id=4988608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4221163"/>
            <a:ext cx="1979613" cy="1944687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20" descr="scheme_05s1044i"/>
          <p:cNvPicPr>
            <a:picLocks noChangeAspect="1" noChangeArrowheads="1"/>
          </p:cNvPicPr>
          <p:nvPr/>
        </p:nvPicPr>
        <p:blipFill>
          <a:blip r:embed="rId7">
            <a:lum bright="-18000" contrast="36000"/>
          </a:blip>
          <a:srcRect/>
          <a:stretch>
            <a:fillRect/>
          </a:stretch>
        </p:blipFill>
        <p:spPr bwMode="auto">
          <a:xfrm>
            <a:off x="6215074" y="3714752"/>
            <a:ext cx="2490340" cy="277253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500298" y="3857629"/>
            <a:ext cx="3000396" cy="2571768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сое, субпродуктах,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сыре, устрицах,</a:t>
            </a:r>
            <a:endParaRPr lang="en-US" sz="2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дрожжах,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яйцах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 В 13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ru-RU" sz="6000" b="1" baseline="-25000" dirty="0">
                <a:solidFill>
                  <a:srgbClr val="FF0000"/>
                </a:solidFill>
                <a:latin typeface="Arial Black" pitchFamily="34" charset="0"/>
              </a:rPr>
              <a:t>13</a:t>
            </a:r>
          </a:p>
        </p:txBody>
      </p:sp>
      <p:pic>
        <p:nvPicPr>
          <p:cNvPr id="4" name="Picture 8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047750" cy="198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500174"/>
            <a:ext cx="5143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Стимулирует обмен белков,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нормализует работу печени, 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улучшает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репродуктивное здоровье</a:t>
            </a:r>
            <a:endParaRPr lang="ru-RU" sz="24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mol_pr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071678"/>
            <a:ext cx="2311349" cy="1862147"/>
          </a:xfrm>
          <a:prstGeom prst="rect">
            <a:avLst/>
          </a:prstGeom>
          <a:noFill/>
          <a:ln w="12700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7" name="Picture 17" descr="i?id=3961345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429132"/>
            <a:ext cx="1793875" cy="1873250"/>
          </a:xfrm>
          <a:prstGeom prst="rect">
            <a:avLst/>
          </a:prstGeom>
          <a:noFill/>
          <a:ln w="12700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857488" y="4000505"/>
            <a:ext cx="3143271" cy="2357454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молоке и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молочных продуктах,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печени,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дрожжах</a:t>
            </a:r>
          </a:p>
        </p:txBody>
      </p:sp>
      <p:pic>
        <p:nvPicPr>
          <p:cNvPr id="9" name="Содержимое 7" descr="дрожжи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429000"/>
            <a:ext cx="2500330" cy="178595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Цели урока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500174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14488"/>
            <a:ext cx="61436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Познакомиться с историей открытия витаминов;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Рассмотреть понятие- витамины, их классификацию;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Изучить виды витаминов и их влияние на организм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Выполнить лабораторную работу по определению витаминов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75D1EF7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6429387" y="1571612"/>
            <a:ext cx="2455857" cy="1818441"/>
          </a:xfrm>
          <a:prstGeom prst="rect">
            <a:avLst/>
          </a:prstGeom>
          <a:noFill/>
          <a:ln w="12700">
            <a:solidFill>
              <a:srgbClr val="9933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С (аскорбиновая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к-та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C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16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4450"/>
            <a:ext cx="1066800" cy="2016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285860"/>
            <a:ext cx="4357718" cy="2286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Помогает организму бороться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 инфекциями, лучше видеть,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стимулирует обновление клеток.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При недостатке - цинга (набухают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и кровоточат десны, выпадают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зубы. Слабость, вялость,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утомляемость, головокружение).</a:t>
            </a:r>
            <a:endParaRPr lang="ru-RU" sz="20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LIM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1655762" cy="14541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7" name="Picture 17" descr="Po4375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14818"/>
            <a:ext cx="1771650" cy="197167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8" name="Picture 15" descr="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143380"/>
            <a:ext cx="2590800" cy="2220913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214678" y="4071943"/>
            <a:ext cx="3214709" cy="2357454"/>
          </a:xfrm>
          <a:prstGeom prst="octagon">
            <a:avLst>
              <a:gd name="adj" fmla="val 23162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цитрусовых,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сладком перце,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ягодах,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моркови </a:t>
            </a:r>
          </a:p>
        </p:txBody>
      </p:sp>
      <p:pic>
        <p:nvPicPr>
          <p:cNvPr id="10" name="Содержимое 6" descr="фото облепиха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2000240"/>
            <a:ext cx="2714644" cy="2035983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(кальциферол)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D</a:t>
            </a:r>
          </a:p>
        </p:txBody>
      </p:sp>
      <p:pic>
        <p:nvPicPr>
          <p:cNvPr id="4" name="Picture 15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8888" cy="2060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214422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Отвечает за обмен фосфора и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кальция, правильный рост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костей. При недостатке - рахит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(деформация костей, нарушения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нервной системы, слабость,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раздражительность)</a:t>
            </a:r>
            <a:endParaRPr lang="ru-RU" sz="20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214554"/>
            <a:ext cx="1514475" cy="1489075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627313" y="3500438"/>
            <a:ext cx="2881312" cy="2735262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Вырабатывается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коже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под действием УФО,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богаты</a:t>
            </a:r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яичный желток,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сливочное масло,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рыбий жир, икра</a:t>
            </a:r>
          </a:p>
        </p:txBody>
      </p:sp>
      <p:pic>
        <p:nvPicPr>
          <p:cNvPr id="8" name="Содержимое 5" descr="фото желток яйц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97680"/>
            <a:ext cx="2143140" cy="1674328"/>
          </a:xfrm>
          <a:prstGeom prst="rect">
            <a:avLst/>
          </a:prstGeom>
        </p:spPr>
      </p:pic>
      <p:pic>
        <p:nvPicPr>
          <p:cNvPr id="10" name="Содержимое 4" descr="фото рыбий жир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3929066"/>
            <a:ext cx="3135861" cy="2351896"/>
          </a:xfrm>
          <a:prstGeom prst="rect">
            <a:avLst/>
          </a:prstGeom>
        </p:spPr>
      </p:pic>
      <p:pic>
        <p:nvPicPr>
          <p:cNvPr id="11" name="Содержимое 5" descr="фото икра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57760"/>
            <a:ext cx="2560302" cy="171448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Е (токоферол)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E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15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047750" cy="198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285860"/>
            <a:ext cx="4429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Помогает организму 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стимулирует обновление клеток, 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поддерживает нервную систему, 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отвечает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за репродуктивное здоровье</a:t>
            </a:r>
            <a:endParaRPr lang="ru-RU" sz="20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653192"/>
            <a:ext cx="1643074" cy="1867259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928794" y="3571876"/>
            <a:ext cx="2928958" cy="2357454"/>
          </a:xfrm>
          <a:prstGeom prst="octagon">
            <a:avLst>
              <a:gd name="adj" fmla="val 38051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молоке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зародышах пшеницы,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растительном масле,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листьях салата,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мясе, печени,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масле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17" descr="scheme_05s0911i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 l="-2098" t="18631" b="17654"/>
          <a:stretch>
            <a:fillRect/>
          </a:stretch>
        </p:blipFill>
        <p:spPr bwMode="auto">
          <a:xfrm>
            <a:off x="4929190" y="4572008"/>
            <a:ext cx="3959225" cy="188277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9" name="Содержимое 4" descr="фото печень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1" y="2643182"/>
            <a:ext cx="2071701" cy="1393521"/>
          </a:xfrm>
          <a:prstGeom prst="rect">
            <a:avLst/>
          </a:prstGeom>
        </p:spPr>
      </p:pic>
      <p:pic>
        <p:nvPicPr>
          <p:cNvPr id="10" name="Содержимое 4" descr="iмясо 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2071678"/>
            <a:ext cx="2945360" cy="220902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Н (биотин)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H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285860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Влияет на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сон и аппетит, 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состояние кожи и волос,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уровень холестерина в крови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123950" cy="2125663"/>
          </a:xfrm>
          <a:prstGeom prst="rect">
            <a:avLst/>
          </a:prstGeom>
          <a:noFill/>
        </p:spPr>
      </p:pic>
      <p:pic>
        <p:nvPicPr>
          <p:cNvPr id="6" name="Picture 13" descr="i?id=5698516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214554"/>
            <a:ext cx="2212477" cy="1857388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7" name="Picture 18" descr="Pb4378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357694"/>
            <a:ext cx="2592388" cy="1935163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643174" y="4071943"/>
            <a:ext cx="3000395" cy="2214578"/>
          </a:xfrm>
          <a:prstGeom prst="octagon">
            <a:avLst>
              <a:gd name="adj" fmla="val 3103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капусте,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грибах, бобовых,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землянике,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кукурузе,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мясе</a:t>
            </a:r>
          </a:p>
        </p:txBody>
      </p:sp>
      <p:pic>
        <p:nvPicPr>
          <p:cNvPr id="9" name="Содержимое 4" descr="фото кукуруза 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857496"/>
            <a:ext cx="2276470" cy="1816332"/>
          </a:xfrm>
          <a:prstGeom prst="rect">
            <a:avLst/>
          </a:prstGeom>
        </p:spPr>
      </p:pic>
      <p:pic>
        <p:nvPicPr>
          <p:cNvPr id="10" name="Содержимое 5" descr="мясо 2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4786322"/>
            <a:ext cx="2285984" cy="171448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К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K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15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276350" cy="2413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1071547"/>
            <a:ext cx="2928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свертываемость крови,</a:t>
            </a:r>
          </a:p>
          <a:p>
            <a:pPr algn="ctr"/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предупреждает </a:t>
            </a:r>
            <a:r>
              <a:rPr lang="ru-RU" sz="2400" b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остеопороз</a:t>
            </a:r>
            <a:endParaRPr lang="ru-RU" sz="24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scheme_05s0993i"/>
          <p:cNvPicPr>
            <a:picLocks noChangeAspect="1" noChangeArrowheads="1"/>
          </p:cNvPicPr>
          <p:nvPr/>
        </p:nvPicPr>
        <p:blipFill>
          <a:blip r:embed="rId3">
            <a:lum bright="-24000" contrast="42000"/>
          </a:blip>
          <a:srcRect t="19543" b="18356"/>
          <a:stretch>
            <a:fillRect/>
          </a:stretch>
        </p:blipFill>
        <p:spPr bwMode="auto">
          <a:xfrm>
            <a:off x="4866243" y="2214553"/>
            <a:ext cx="3277657" cy="1517188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7" name="Picture 12" descr="k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429132"/>
            <a:ext cx="2016125" cy="2160588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8" name="Picture 11" descr="k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71744"/>
            <a:ext cx="1551885" cy="1714511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000364" y="4214819"/>
            <a:ext cx="3357585" cy="2214578"/>
          </a:xfrm>
          <a:prstGeom prst="octagon">
            <a:avLst>
              <a:gd name="adj" fmla="val 292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 зелени,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зеленых помидорах,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хлебе грубого помола,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капусте,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шпинате, </a:t>
            </a:r>
          </a:p>
        </p:txBody>
      </p:sp>
      <p:pic>
        <p:nvPicPr>
          <p:cNvPr id="10" name="Содержимое 5" descr="фото капуста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4357694"/>
            <a:ext cx="2500330" cy="1875247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 РР (никотиновая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к-та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999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PP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8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123950" cy="21256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285860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Участвует в синтезе нуклеиновых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кислот, аминокислот, регулирует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работу органов кроветворения.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При недостатке - пеллагра 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(поражение кожи, дерматит, диарея,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бессонница, депрессия)</a:t>
            </a:r>
            <a:endParaRPr lang="ru-RU" sz="20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7" descr="Pn4367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71678"/>
            <a:ext cx="1728787" cy="1290638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8" name="Picture 14" descr="i?id=5934547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786322"/>
            <a:ext cx="2288733" cy="178595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071802" y="4000504"/>
            <a:ext cx="3071834" cy="2500329"/>
          </a:xfrm>
          <a:prstGeom prst="octagon">
            <a:avLst>
              <a:gd name="adj" fmla="val 32787"/>
            </a:avLst>
          </a:prstGeom>
          <a:solidFill>
            <a:srgbClr val="FFCC99">
              <a:alpha val="41000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свинине, рыбе,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арахисе, помидорах,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петрушке,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шиповнике,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мяте</a:t>
            </a:r>
          </a:p>
          <a:p>
            <a:pPr algn="ctr"/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10" name="Picture 16" descr="arachis_hypoga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3571876"/>
            <a:ext cx="1892300" cy="2808287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11" name="Содержимое 4" descr="iмясо 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19" y="2857496"/>
            <a:ext cx="2190765" cy="164307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Промышленный выпуск витаминов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0" descr="vit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1419225" cy="17145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" name="Picture 15" descr="i?id=1634684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557338"/>
            <a:ext cx="666750" cy="952500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5" name="Picture 21" descr="multi_vitamin_uvlogh_lich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700213"/>
            <a:ext cx="1990725" cy="1223962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" name="Picture 13" descr="i?id=2513281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1484313"/>
            <a:ext cx="600075" cy="942975"/>
          </a:xfrm>
          <a:prstGeom prst="rect">
            <a:avLst/>
          </a:prstGeom>
          <a:noFill/>
        </p:spPr>
      </p:pic>
      <p:pic>
        <p:nvPicPr>
          <p:cNvPr id="7" name="Picture 8" descr="vitamine_01"/>
          <p:cNvPicPr>
            <a:picLocks noChangeAspect="1" noChangeArrowheads="1"/>
          </p:cNvPicPr>
          <p:nvPr/>
        </p:nvPicPr>
        <p:blipFill>
          <a:blip r:embed="rId8"/>
          <a:srcRect r="15355"/>
          <a:stretch>
            <a:fillRect/>
          </a:stretch>
        </p:blipFill>
        <p:spPr bwMode="auto">
          <a:xfrm>
            <a:off x="6929454" y="1571612"/>
            <a:ext cx="1036637" cy="152400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8" name="Picture 25" descr="i?id=33618965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206" y="3643314"/>
            <a:ext cx="1562100" cy="1655763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" name="Picture 23" descr="vit 10"/>
          <p:cNvPicPr>
            <a:picLocks noChangeAspect="1" noChangeArrowheads="1"/>
          </p:cNvPicPr>
          <p:nvPr/>
        </p:nvPicPr>
        <p:blipFill>
          <a:blip r:embed="rId11"/>
          <a:srcRect l="6047" t="25917" r="6349" b="20085"/>
          <a:stretch>
            <a:fillRect/>
          </a:stretch>
        </p:blipFill>
        <p:spPr bwMode="auto">
          <a:xfrm>
            <a:off x="469900" y="4722813"/>
            <a:ext cx="2085975" cy="1800225"/>
          </a:xfrm>
          <a:prstGeom prst="rect">
            <a:avLst/>
          </a:prstGeom>
          <a:noFill/>
          <a:ln w="127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10" name="Picture 9" descr="vit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6050" y="3214686"/>
            <a:ext cx="1341438" cy="2189162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1" name="Picture 17" descr="i?id=30408046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29124" y="3214686"/>
            <a:ext cx="703263" cy="1800225"/>
          </a:xfrm>
          <a:prstGeom prst="rect">
            <a:avLst/>
          </a:prstGeom>
          <a:noFill/>
          <a:ln w="127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12" name="Рисунок 11" descr="QTGGTCAOVVV7DCA24034PCAQU84Y3CAK9R35PCAXR6HO7CATFUIGACAQNSJAZCAK87QE1CARCSW6HCAC0TEIJCAVP7XDYCAHZ4T8GCA2H2FQGCAIECL8BCA82B3UHCA4Z80FMCARD1E3ECA7ZV2FGCAXUZ9TK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29256" y="3286124"/>
            <a:ext cx="15716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7" descr="1AKL4CA3QSMFECAWKO9ZGCA1GA0RECAI9TYDWCABD3J2FCAQY46Q1CAXZOFLECAS19C0ICAU05HQ2CAOS57D6CA9F2EDLCASJTWEECAQWQEBTCAJ6YVWHCABQ36LKCAHHQHX2CADESZC8CA0VOXO8CA6MVW87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14810" y="5357826"/>
            <a:ext cx="1262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2" descr="T350ACA3YOO5BCAGTG3HFCAZ861HRCA8EF9ZJCA1MZ7M5CADONX32CALG6PQWCAGR2IFKCA18GT9ICALACXZGCAKEY51ZCAREOV4DCATZ1DTBCA6ZXKA6CAVB5YXMCABIA798CAPQUR0DCAIGKE7TCAO1G6U9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86512" y="5429264"/>
            <a:ext cx="1285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Витамины для красоты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357298"/>
            <a:ext cx="5897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D437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ВОЛОСАМ НЕОБХОДИМЫ</a:t>
            </a:r>
            <a:r>
              <a:rPr lang="ru-RU" sz="2000" b="1" dirty="0" smtClean="0">
                <a:solidFill>
                  <a:srgbClr val="D4370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А, В</a:t>
            </a:r>
            <a:r>
              <a:rPr lang="ru-RU" sz="2000" b="1" baseline="-25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В</a:t>
            </a:r>
            <a:r>
              <a:rPr lang="ru-RU" sz="2000" b="1" baseline="-25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,Н</a:t>
            </a:r>
            <a:endParaRPr lang="ru-RU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3116"/>
            <a:ext cx="5214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D437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ГЛАЗАМ НЕОБХОДИМЫ: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 и В   </a:t>
            </a:r>
            <a:endParaRPr lang="ru-RU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1" y="2928934"/>
            <a:ext cx="5429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D437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ЗУБАМ НЕОБХОДИМЫ: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Е и </a:t>
            </a:r>
            <a:r>
              <a:rPr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9" y="3786190"/>
            <a:ext cx="5000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D437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НОГТЯМ НЕОБХОДИМЫ: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А, </a:t>
            </a:r>
            <a:r>
              <a:rPr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ru-RU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С</a:t>
            </a:r>
            <a:endParaRPr lang="ru-RU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572008"/>
            <a:ext cx="485778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D437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 КОЖУ И ВЕСЬ ОРГАНИЗМ ДЕЙСТВУЮТ: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А, В, В</a:t>
            </a:r>
            <a:r>
              <a:rPr lang="ru-RU" b="1" baseline="-25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ru-RU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Е</a:t>
            </a:r>
            <a:endParaRPr lang="ru-RU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1" descr="8DBF2C2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4859338" y="2708275"/>
            <a:ext cx="1943100" cy="1809750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9" name="Picture 9" descr="A14B9329"/>
          <p:cNvPicPr>
            <a:picLocks noChangeAspect="1" noChangeArrowheads="1"/>
          </p:cNvPicPr>
          <p:nvPr/>
        </p:nvPicPr>
        <p:blipFill>
          <a:blip r:embed="rId3">
            <a:lum bright="-12000" contrast="6000"/>
          </a:blip>
          <a:srcRect/>
          <a:stretch>
            <a:fillRect/>
          </a:stretch>
        </p:blipFill>
        <p:spPr bwMode="auto">
          <a:xfrm>
            <a:off x="6786578" y="642918"/>
            <a:ext cx="2037001" cy="1885961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10" name="Picture 10" descr="E9BF0394"/>
          <p:cNvPicPr>
            <a:picLocks noChangeAspect="1" noChangeArrowheads="1"/>
          </p:cNvPicPr>
          <p:nvPr/>
        </p:nvPicPr>
        <p:blipFill>
          <a:blip r:embed="rId4">
            <a:lum bright="-18000" contrast="18000"/>
          </a:blip>
          <a:srcRect/>
          <a:stretch>
            <a:fillRect/>
          </a:stretch>
        </p:blipFill>
        <p:spPr bwMode="auto">
          <a:xfrm>
            <a:off x="6891041" y="4292600"/>
            <a:ext cx="1924347" cy="2208234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Лабораторный опыт: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«Обнаружение витаминов». Соблюдайте правила техники безопасности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3857628"/>
          <a:ext cx="5929354" cy="2143141"/>
        </p:xfrm>
        <a:graphic>
          <a:graphicData uri="http://schemas.openxmlformats.org/drawingml/2006/table">
            <a:tbl>
              <a:tblPr/>
              <a:tblGrid>
                <a:gridCol w="2376076"/>
                <a:gridCol w="3553278"/>
              </a:tblGrid>
              <a:tr h="991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Что делали?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Что наблюдали?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1785926"/>
            <a:ext cx="6072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 Обнаружение витамина “С” в яблочном соке.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Обнаружение  витамина “А”.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Определение витамина С йодометрическим методом </a:t>
            </a:r>
          </a:p>
          <a:p>
            <a:pPr marL="457200" indent="-45720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appl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714488"/>
            <a:ext cx="1771650" cy="19716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92971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о витаминах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Откуда эскимосы получают необходимые витамины: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рыбы, из рыбьего жира, из мяса белых медведей, из мяса тюленей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шпинате витамины лучше всего сохраняются, если его употреблять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 свежем виде, в замороженном, в консервированном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 какое время года содержание витаминов в молоке увеличивается в 2 раза?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Если вы станете соблюдать вегетарианский режим, то один из четырёх витаминов будет отсутствовать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витамин А, витамин Д, витамин В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витамин В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Действие солнечных лучей позволяет организму выработать один витамин. Какой?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 Д, витамин А, витамин Е, витамин В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Зимой необходимо чем-то компенсировать отсутствие солнечных лучей. Чем?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Овощами, яичным желтком, лимонами, фруктами.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В каком из продуктов питания наибольшее разнообразие витаминов и притом в самом большом количестве?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хлебе, в молоке, в свежей капусте, в печени.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витамин содержится в большом количестве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шоколаде,  в грибах,  в яйцах,  в арахисе?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Что нужно потреблять, чтобы покрыть ежедневную потребность организма в витамине С?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1,5 кг помидоров, 1,5 кг телятины, 1 кг апельсинов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 Витамин, при отсутствии которого возникает куриная слепота: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 С, В, 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Облепиха – это кладовая витамина: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 В, Е, 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Рациональное питание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Углеводы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Минеральные соли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Правильные ответы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Все четыре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 сыром виде. Заморозка также хорошо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сохраняет витаминами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консервированный шпинат богат витаминами.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Летом. Молоко – очень важный продукт питания, оно содержит кальций, витамины.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Витамин В 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который содержится в мясе.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Витамин Д, который предохраняет от рахита.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Яичным желтком.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В печени. Ста граммов печени достаточно, чтобы покрыть ежедневную потребность взрослого человека в семи видах витаминов: А,С, витаминах группы 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Витамин Н, или биотин. Он хорошо воздействует на состояние кожи и волос.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Любой из этих продуктов.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витамина 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Витамина 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643182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17192" cy="616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Витамины 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ruit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375" y="1795901"/>
            <a:ext cx="3792997" cy="37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9124" y="1500174"/>
            <a:ext cx="428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низкомолекулярные органические соединения различной химической природы, необходимые для осуществления важнейших процессов, протекающих в живом организме.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42910" y="285728"/>
            <a:ext cx="2946082" cy="1349592"/>
            <a:chOff x="0" y="0"/>
            <a:chExt cx="2946082" cy="134959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2946082" cy="13495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65882" y="65882"/>
              <a:ext cx="2814318" cy="1217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авитаминоз</a:t>
              </a:r>
              <a:endParaRPr lang="ru-RU" sz="2400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14348" y="1714488"/>
            <a:ext cx="2946082" cy="1349592"/>
            <a:chOff x="0" y="1419116"/>
            <a:chExt cx="2946082" cy="134959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419116"/>
              <a:ext cx="2946082" cy="13495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65882" y="1484998"/>
              <a:ext cx="2814318" cy="1217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гиповитаминоз</a:t>
              </a:r>
              <a:endParaRPr lang="ru-RU" sz="24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14348" y="3071810"/>
            <a:ext cx="2946082" cy="1349592"/>
            <a:chOff x="0" y="2836188"/>
            <a:chExt cx="2946082" cy="134959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836188"/>
              <a:ext cx="2946082" cy="13495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65882" y="2902070"/>
              <a:ext cx="2814318" cy="1217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гипервитаминоз</a:t>
              </a:r>
              <a:endParaRPr lang="ru-RU" sz="24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28992" y="428604"/>
            <a:ext cx="5451793" cy="1079673"/>
            <a:chOff x="2946083" y="152461"/>
            <a:chExt cx="5451793" cy="1079673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5400000">
              <a:off x="5239300" y="-1926442"/>
              <a:ext cx="1079673" cy="5237479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2946083" y="165394"/>
              <a:ext cx="5184774" cy="974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100" kern="1200" dirty="0" smtClean="0"/>
                <a:t>Отсутствие</a:t>
              </a:r>
              <a:r>
                <a:rPr lang="ru-RU" sz="3100" kern="1200" baseline="0" dirty="0" smtClean="0"/>
                <a:t> витаминов</a:t>
              </a:r>
              <a:endParaRPr lang="ru-RU" sz="31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14744" y="1857364"/>
            <a:ext cx="5214974" cy="1079673"/>
            <a:chOff x="2946082" y="1554076"/>
            <a:chExt cx="5237479" cy="1079673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5024985" y="-524827"/>
              <a:ext cx="1079673" cy="5237479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946083" y="1606780"/>
              <a:ext cx="5184774" cy="974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100" kern="1200" dirty="0" smtClean="0"/>
                <a:t>Недостаток витаминов</a:t>
              </a:r>
              <a:endParaRPr lang="ru-RU" sz="31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714744" y="3286124"/>
            <a:ext cx="5094603" cy="1079673"/>
            <a:chOff x="2946082" y="2971147"/>
            <a:chExt cx="5237479" cy="1079673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5024985" y="892244"/>
              <a:ext cx="1079673" cy="5237479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2946083" y="3023852"/>
              <a:ext cx="5184774" cy="974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100" kern="1200" dirty="0" smtClean="0"/>
                <a:t>Избыток витаминов</a:t>
              </a:r>
              <a:endParaRPr lang="ru-RU" sz="3100" kern="1200" dirty="0"/>
            </a:p>
          </p:txBody>
        </p:sp>
      </p:grpSp>
      <p:pic>
        <p:nvPicPr>
          <p:cNvPr id="21" name="Picture 8" descr="C:\Documents and Settings\Артём\Мои документы\Мои рисунки\Организатор клипов (Microsoft)\j040421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572000"/>
            <a:ext cx="13303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 descr="C:\Documents and Settings\Артём\Мои документы\Мои рисунки\Организатор клипов (Microsoft)\j041149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4643438"/>
            <a:ext cx="14319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C:\Documents and Settings\Артём\Мои документы\Мои рисунки\Организатор клипов (Microsoft)\j041149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572008"/>
            <a:ext cx="1844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5" y="642918"/>
            <a:ext cx="5485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rgbClr val="8533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витаминной недостаточности</a:t>
            </a:r>
            <a:endParaRPr lang="ru-RU" sz="2400" dirty="0">
              <a:solidFill>
                <a:srgbClr val="8533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6" descr="no3"/>
          <p:cNvPicPr>
            <a:picLocks noChangeAspect="1" noChangeArrowheads="1" noCrop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7164388" y="333375"/>
            <a:ext cx="1208087" cy="1800225"/>
          </a:xfrm>
          <a:prstGeom prst="rect">
            <a:avLst/>
          </a:prstGeom>
          <a:noFill/>
        </p:spPr>
      </p:pic>
      <p:sp>
        <p:nvSpPr>
          <p:cNvPr id="4" name="Text Box 4" descr="30%"/>
          <p:cNvSpPr txBox="1">
            <a:spLocks noChangeArrowheads="1"/>
          </p:cNvSpPr>
          <p:nvPr/>
        </p:nvSpPr>
        <p:spPr bwMode="auto">
          <a:xfrm>
            <a:off x="357158" y="1928802"/>
            <a:ext cx="2376487" cy="798512"/>
          </a:xfrm>
          <a:prstGeom prst="rect">
            <a:avLst/>
          </a:prstGeom>
          <a:pattFill prst="pct30">
            <a:fgClr>
              <a:srgbClr val="009900"/>
            </a:fgClr>
            <a:bgClr>
              <a:srgbClr val="FFFF66"/>
            </a:bgClr>
          </a:pattFill>
          <a:ln w="19050">
            <a:solidFill>
              <a:srgbClr val="3F15E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3F15E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АВИТАМИНОЗ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rgbClr val="3F15E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5" descr="40%"/>
          <p:cNvSpPr txBox="1">
            <a:spLocks noChangeArrowheads="1"/>
          </p:cNvSpPr>
          <p:nvPr/>
        </p:nvSpPr>
        <p:spPr bwMode="auto">
          <a:xfrm>
            <a:off x="5214943" y="1857364"/>
            <a:ext cx="2714644" cy="785818"/>
          </a:xfrm>
          <a:prstGeom prst="rect">
            <a:avLst/>
          </a:prstGeom>
          <a:pattFill prst="pct40">
            <a:fgClr>
              <a:srgbClr val="009900"/>
            </a:fgClr>
            <a:bgClr>
              <a:srgbClr val="FFFF66"/>
            </a:bgClr>
          </a:pattFill>
          <a:ln w="19050">
            <a:solidFill>
              <a:srgbClr val="3F15E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3F15E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ГИПОВИТАМИНОЗ</a:t>
            </a: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3F15E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497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8533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Отсутствие в организме какого-либо витамина</a:t>
            </a:r>
            <a:endParaRPr lang="ru-RU" sz="2400" b="1" dirty="0">
              <a:solidFill>
                <a:srgbClr val="8533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 bwMode="auto">
          <a:xfrm>
            <a:off x="179388" y="4149725"/>
            <a:ext cx="1162050" cy="2160588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9" name="Picture 17" descr="E2ADD0B1"/>
          <p:cNvPicPr>
            <a:picLocks noChangeAspect="1" noChangeArrowheads="1"/>
          </p:cNvPicPr>
          <p:nvPr/>
        </p:nvPicPr>
        <p:blipFill>
          <a:blip r:embed="rId4">
            <a:lum bright="-12000" contrast="42000"/>
          </a:blip>
          <a:srcRect/>
          <a:stretch>
            <a:fillRect/>
          </a:stretch>
        </p:blipFill>
        <p:spPr bwMode="auto">
          <a:xfrm>
            <a:off x="1547813" y="4221163"/>
            <a:ext cx="2376487" cy="1619250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10" name="Picture 15" descr="FD43323F"/>
          <p:cNvPicPr>
            <a:picLocks noChangeAspect="1" noChangeArrowheads="1"/>
          </p:cNvPicPr>
          <p:nvPr/>
        </p:nvPicPr>
        <p:blipFill>
          <a:blip r:embed="rId5">
            <a:lum bright="-6000" contrast="18000"/>
          </a:blip>
          <a:srcRect/>
          <a:stretch>
            <a:fillRect/>
          </a:stretch>
        </p:blipFill>
        <p:spPr bwMode="auto">
          <a:xfrm>
            <a:off x="3563938" y="2060575"/>
            <a:ext cx="1139825" cy="158432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11" name="Picture 14" descr="783AF9B6"/>
          <p:cNvPicPr>
            <a:picLocks noChangeAspect="1" noChangeArrowheads="1"/>
          </p:cNvPicPr>
          <p:nvPr/>
        </p:nvPicPr>
        <p:blipFill>
          <a:blip r:embed="rId6">
            <a:lum bright="-6000" contrast="18000"/>
          </a:blip>
          <a:srcRect/>
          <a:stretch>
            <a:fillRect/>
          </a:stretch>
        </p:blipFill>
        <p:spPr bwMode="auto">
          <a:xfrm>
            <a:off x="4500563" y="4357694"/>
            <a:ext cx="1291831" cy="1303331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357818" y="2857496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8533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Частичная недостаточность витамина</a:t>
            </a:r>
            <a:endParaRPr lang="ru-RU" sz="2400" b="1" dirty="0">
              <a:solidFill>
                <a:srgbClr val="8533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592933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3F15E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Цинга, рахит, куриная слепота, пеллагра, бери-бери</a:t>
            </a:r>
            <a:endParaRPr lang="ru-RU" b="1" dirty="0">
              <a:solidFill>
                <a:srgbClr val="3F15E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4143380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F15E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Быстрая утомляемость, пониженная работоспособность, повышенная раздражимость, снижение сопротивляемости к инфекциям</a:t>
            </a:r>
            <a:endParaRPr lang="ru-RU" dirty="0"/>
          </a:p>
        </p:txBody>
      </p:sp>
      <p:cxnSp>
        <p:nvCxnSpPr>
          <p:cNvPr id="16" name="AutoShape 6"/>
          <p:cNvCxnSpPr>
            <a:cxnSpLocks noChangeShapeType="1"/>
          </p:cNvCxnSpPr>
          <p:nvPr/>
        </p:nvCxnSpPr>
        <p:spPr bwMode="auto">
          <a:xfrm rot="10800000" flipV="1">
            <a:off x="1357290" y="1142984"/>
            <a:ext cx="2714644" cy="571504"/>
          </a:xfrm>
          <a:prstGeom prst="straightConnector1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</p:spPr>
      </p:cxnSp>
      <p:cxnSp>
        <p:nvCxnSpPr>
          <p:cNvPr id="19" name="AutoShape 6"/>
          <p:cNvCxnSpPr>
            <a:cxnSpLocks noChangeShapeType="1"/>
          </p:cNvCxnSpPr>
          <p:nvPr/>
        </p:nvCxnSpPr>
        <p:spPr bwMode="auto">
          <a:xfrm>
            <a:off x="4357686" y="1071546"/>
            <a:ext cx="2286016" cy="642942"/>
          </a:xfrm>
          <a:prstGeom prst="straightConnector1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1254</Words>
  <Application>Microsoft Office PowerPoint</Application>
  <PresentationFormat>Экран (4:3)</PresentationFormat>
  <Paragraphs>287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Витамины    </vt:lpstr>
      <vt:lpstr>Цели урока</vt:lpstr>
      <vt:lpstr>Рациональное питание</vt:lpstr>
      <vt:lpstr>Слайд 4</vt:lpstr>
      <vt:lpstr>Слайд 5</vt:lpstr>
      <vt:lpstr>Слайд 6</vt:lpstr>
      <vt:lpstr> Витамины   </vt:lpstr>
      <vt:lpstr>Слайд 8</vt:lpstr>
      <vt:lpstr>Слайд 9</vt:lpstr>
      <vt:lpstr>Классификация витаминов</vt:lpstr>
      <vt:lpstr>Слайд 11</vt:lpstr>
      <vt:lpstr>Витамин  А  (ретинол)</vt:lpstr>
      <vt:lpstr>Витамин В1 (тиамин)</vt:lpstr>
      <vt:lpstr>Витамин В2 (рибофлавин)</vt:lpstr>
      <vt:lpstr>Витамин В5 (пантотеновая к-та)</vt:lpstr>
      <vt:lpstr>Витамин В 6 (пиридоксин)</vt:lpstr>
      <vt:lpstr>Витамин В9 (фолиевая к-та)</vt:lpstr>
      <vt:lpstr>Витамин В 12 </vt:lpstr>
      <vt:lpstr>Витамин  В 13</vt:lpstr>
      <vt:lpstr>Витамин С (аскорбиновая к-та)</vt:lpstr>
      <vt:lpstr>Витамин D (кальциферол)</vt:lpstr>
      <vt:lpstr>Витамин Е (токоферол)</vt:lpstr>
      <vt:lpstr>Витамин Н (биотин)</vt:lpstr>
      <vt:lpstr>Витамин К </vt:lpstr>
      <vt:lpstr>Витамин РР (никотиновая к-та)</vt:lpstr>
      <vt:lpstr>Промышленный выпуск витаминов</vt:lpstr>
      <vt:lpstr>Витамины для красоты</vt:lpstr>
      <vt:lpstr>   Лабораторный опыт:  «Обнаружение витаминов». Соблюдайте правила техники безопасности   </vt:lpstr>
      <vt:lpstr>Слайд 29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    </dc:title>
  <dc:creator>User</dc:creator>
  <cp:lastModifiedBy>User</cp:lastModifiedBy>
  <cp:revision>25</cp:revision>
  <dcterms:created xsi:type="dcterms:W3CDTF">2013-12-08T12:37:56Z</dcterms:created>
  <dcterms:modified xsi:type="dcterms:W3CDTF">2013-12-19T14:37:27Z</dcterms:modified>
</cp:coreProperties>
</file>