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9" r:id="rId3"/>
    <p:sldId id="258" r:id="rId4"/>
    <p:sldId id="257" r:id="rId5"/>
    <p:sldId id="274" r:id="rId6"/>
    <p:sldId id="263" r:id="rId7"/>
    <p:sldId id="267" r:id="rId8"/>
    <p:sldId id="275" r:id="rId9"/>
    <p:sldId id="264" r:id="rId10"/>
    <p:sldId id="265" r:id="rId11"/>
    <p:sldId id="276" r:id="rId12"/>
    <p:sldId id="269" r:id="rId13"/>
    <p:sldId id="266" r:id="rId14"/>
    <p:sldId id="273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17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9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7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5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2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5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9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2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2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0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9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1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01816D-1A18-4CEB-890D-079ECF1415F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0B7689-E70F-46C9-97D7-FBE9F002DFD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50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18640" y="758952"/>
            <a:ext cx="9337040" cy="2106168"/>
          </a:xfrm>
        </p:spPr>
        <p:txBody>
          <a:bodyPr/>
          <a:lstStyle/>
          <a:p>
            <a:pPr algn="ctr"/>
            <a:r>
              <a:rPr lang="ru-RU" dirty="0" smtClean="0"/>
              <a:t>Форзац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Конструкции форзаца</a:t>
            </a:r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835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86" y="-142043"/>
            <a:ext cx="3773009" cy="1775535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Составной прошивной форзац с </a:t>
            </a:r>
            <a:r>
              <a:rPr lang="ru-RU" sz="3200" dirty="0" err="1" smtClean="0"/>
              <a:t>фальчиком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819" b="23940"/>
          <a:stretch/>
        </p:blipFill>
        <p:spPr>
          <a:xfrm>
            <a:off x="5255581" y="594360"/>
            <a:ext cx="5782322" cy="426056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186" y="1713390"/>
            <a:ext cx="3808520" cy="4563123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Он </a:t>
            </a:r>
            <a:r>
              <a:rPr lang="ru-RU" sz="2000" dirty="0"/>
              <a:t>состоит из двух бумажных сторонок, соединенных тканевым </a:t>
            </a:r>
            <a:r>
              <a:rPr lang="ru-RU" sz="2000" dirty="0" err="1"/>
              <a:t>фальчиком</a:t>
            </a:r>
            <a:r>
              <a:rPr lang="ru-RU" sz="2000" dirty="0"/>
              <a:t>. </a:t>
            </a:r>
            <a:r>
              <a:rPr lang="ru-RU" sz="2000" dirty="0" smtClean="0"/>
              <a:t>Размеры деталей форзаца: </a:t>
            </a:r>
            <a:r>
              <a:rPr lang="ru-RU" sz="2000" dirty="0"/>
              <a:t>высота обеих сторонок равна высоте необрезанного блока, ширина одной из них </a:t>
            </a:r>
            <a:r>
              <a:rPr lang="ru-RU" sz="2000" dirty="0" smtClean="0"/>
              <a:t>больше на 5-6мм., </a:t>
            </a:r>
            <a:r>
              <a:rPr lang="ru-RU" sz="2000" dirty="0"/>
              <a:t>а ширина другой меньше ширины </a:t>
            </a:r>
            <a:r>
              <a:rPr lang="ru-RU" sz="2000" dirty="0" smtClean="0"/>
              <a:t>блока на 5-6мм.</a:t>
            </a:r>
          </a:p>
          <a:p>
            <a:r>
              <a:rPr lang="ru-RU" sz="2000" dirty="0"/>
              <a:t>Тканевый </a:t>
            </a:r>
            <a:r>
              <a:rPr lang="ru-RU" sz="2000" dirty="0" err="1"/>
              <a:t>фальчик</a:t>
            </a:r>
            <a:r>
              <a:rPr lang="ru-RU" sz="2000" dirty="0"/>
              <a:t> </a:t>
            </a:r>
            <a:r>
              <a:rPr lang="ru-RU" sz="2000" dirty="0" smtClean="0"/>
              <a:t>имеет </a:t>
            </a:r>
            <a:r>
              <a:rPr lang="ru-RU" sz="2000" dirty="0"/>
              <a:t>следующие размеры: высота заготовки равна высоте необрезанного блока, а ширина — 15—20 мм в зависимости от формата издания.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4649" y="4854927"/>
            <a:ext cx="7957351" cy="142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2400" dirty="0" smtClean="0"/>
              <a:t>- первая или последняя тетрадь блока; </a:t>
            </a:r>
            <a:r>
              <a:rPr lang="ru-RU" sz="2800" dirty="0" smtClean="0"/>
              <a:t>2</a:t>
            </a:r>
            <a:r>
              <a:rPr lang="ru-RU" sz="2400" dirty="0" smtClean="0"/>
              <a:t>- вторая или предпоследняя тетрадь блока; </a:t>
            </a:r>
            <a:r>
              <a:rPr lang="ru-RU" sz="2800" dirty="0" smtClean="0"/>
              <a:t>3</a:t>
            </a:r>
            <a:r>
              <a:rPr lang="ru-RU" sz="2400" dirty="0" smtClean="0"/>
              <a:t>- широкая сторонка форзаца; </a:t>
            </a:r>
            <a:r>
              <a:rPr lang="ru-RU" sz="2800" dirty="0" smtClean="0"/>
              <a:t>4</a:t>
            </a:r>
            <a:r>
              <a:rPr lang="ru-RU" sz="2400" dirty="0" smtClean="0"/>
              <a:t>- узкая сторонка форзаца; </a:t>
            </a:r>
            <a:r>
              <a:rPr lang="ru-RU" sz="2800" dirty="0" smtClean="0"/>
              <a:t>5</a:t>
            </a:r>
            <a:r>
              <a:rPr lang="ru-RU" sz="2400" dirty="0" smtClean="0"/>
              <a:t>- </a:t>
            </a:r>
            <a:r>
              <a:rPr lang="ru-RU" sz="2400" dirty="0" err="1" smtClean="0"/>
              <a:t>фальчик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36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0400" y="612844"/>
            <a:ext cx="1083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 собирается. </a:t>
            </a:r>
          </a:p>
          <a:p>
            <a:r>
              <a:rPr lang="ru-RU" sz="2400" dirty="0" smtClean="0"/>
              <a:t>Вначале </a:t>
            </a:r>
            <a:r>
              <a:rPr lang="ru-RU" sz="2400" dirty="0"/>
              <a:t>на широкий лист кладут узкий так, чтобы его кромка находилась на расстоянии 5 мм от кромки нижнего листа.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таком же расстоянии от кромки верхнего листа кладут полоску вспомогательной бумаги и промазывают обе кромки клеем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Затем снимают вспомогательную полоску бумаги и раздвигают листы так, чтобы расстояние между промазанными кромками листов увеличилось на 10— 12 мм. Сверху листов, промазанных клеем, накладывают тканевый </a:t>
            </a:r>
            <a:r>
              <a:rPr lang="ru-RU" sz="2400" dirty="0" err="1"/>
              <a:t>фальчик</a:t>
            </a:r>
            <a:r>
              <a:rPr lang="ru-RU" sz="2400" dirty="0"/>
              <a:t> лицевой стороной вниз, приглаживают его рукой и притирают потом косточкой через бумагу, после чего отгибают корешковую часть форзаца на 5 — 6мм. на сторону широкого листа. </a:t>
            </a:r>
          </a:p>
        </p:txBody>
      </p:sp>
    </p:spTree>
    <p:extLst>
      <p:ext uri="{BB962C8B-B14F-4D97-AF65-F5344CB8AC3E}">
        <p14:creationId xmlns:p14="http://schemas.microsoft.com/office/powerpoint/2010/main" val="34392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299" y="286604"/>
            <a:ext cx="10161381" cy="10539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Составной прошивной форзац значительно прочнее </a:t>
            </a:r>
            <a:r>
              <a:rPr lang="ru-RU" sz="3200" dirty="0" err="1" smtClean="0"/>
              <a:t>цельнобумажного</a:t>
            </a:r>
            <a:r>
              <a:rPr lang="ru-RU" sz="3200" dirty="0" smtClean="0"/>
              <a:t> прошивного форзаца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Преимущества прошивного форзаца с </a:t>
            </a:r>
            <a:r>
              <a:rPr lang="ru-RU" dirty="0"/>
              <a:t>тканевым </a:t>
            </a:r>
            <a:r>
              <a:rPr lang="ru-RU" dirty="0" err="1"/>
              <a:t>фальчиком</a:t>
            </a:r>
            <a:r>
              <a:rPr lang="ru-RU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582333"/>
            <a:ext cx="4937760" cy="3729689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состоит </a:t>
            </a:r>
            <a:r>
              <a:rPr lang="ru-RU" sz="2400" dirty="0"/>
              <a:t>в том, что он не тянет первый лист книги и не уменьшает корешкового </a:t>
            </a:r>
            <a:r>
              <a:rPr lang="ru-RU" sz="2400" dirty="0" smtClean="0"/>
              <a:t>поля </a:t>
            </a:r>
            <a:r>
              <a:rPr lang="ru-RU" sz="2400" dirty="0"/>
              <a:t>титульного листа издания. Кроме того, прошивной форзац с тканевым </a:t>
            </a:r>
            <a:r>
              <a:rPr lang="ru-RU" sz="2400" dirty="0" err="1"/>
              <a:t>фальчиком</a:t>
            </a:r>
            <a:r>
              <a:rPr lang="ru-RU" sz="2400" dirty="0"/>
              <a:t> обеспечивает значительно большую прочность скрепления блока с переплетом, чем все предыдущие виды форзацев, и поэтому применяется для </a:t>
            </a:r>
            <a:r>
              <a:rPr lang="ru-RU" sz="2400" dirty="0" err="1"/>
              <a:t>многообъемных</a:t>
            </a:r>
            <a:r>
              <a:rPr lang="ru-RU" sz="2400" dirty="0"/>
              <a:t> изданий.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недостатки </a:t>
            </a:r>
            <a:r>
              <a:rPr lang="ru-RU" dirty="0"/>
              <a:t>составного прошивного форзаца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сложность и трудоемкость ручного изготовления и прикрепления его к тетрадям.</a:t>
            </a:r>
          </a:p>
        </p:txBody>
      </p:sp>
    </p:spTree>
    <p:extLst>
      <p:ext uri="{BB962C8B-B14F-4D97-AF65-F5344CB8AC3E}">
        <p14:creationId xmlns:p14="http://schemas.microsoft.com/office/powerpoint/2010/main" val="28894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01601"/>
            <a:ext cx="3505200" cy="1066799"/>
          </a:xfrm>
        </p:spPr>
        <p:txBody>
          <a:bodyPr>
            <a:normAutofit/>
          </a:bodyPr>
          <a:lstStyle/>
          <a:p>
            <a:r>
              <a:rPr lang="ru-RU" dirty="0"/>
              <a:t>Пришивной форзац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120" y="1066800"/>
            <a:ext cx="3879443" cy="527185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Пришивается </a:t>
            </a:r>
            <a:r>
              <a:rPr lang="ru-RU" sz="2400" dirty="0"/>
              <a:t>к блоку как самостоятельная тетрадь. Обе сторонки пришивного форзаца дополнительно выклеивают бумажными заготовками. Размеры сфальцованного но тканевому </a:t>
            </a:r>
            <a:r>
              <a:rPr lang="ru-RU" sz="2400" dirty="0" err="1"/>
              <a:t>фальчику</a:t>
            </a:r>
            <a:r>
              <a:rPr lang="ru-RU" sz="2400" dirty="0"/>
              <a:t> форзаца должны соответствовать но ширине и высоте формату необрезанного блока. </a:t>
            </a:r>
            <a:endParaRPr lang="ru-RU" sz="2400" dirty="0" smtClean="0"/>
          </a:p>
          <a:p>
            <a:r>
              <a:rPr lang="ru-RU" sz="2000" dirty="0" smtClean="0"/>
              <a:t>Эти </a:t>
            </a:r>
            <a:r>
              <a:rPr lang="ru-RU" sz="2000" dirty="0"/>
              <a:t>форзацы в настоящее время почти не применяются из-за сложности и трудоемкости изготовления и необходимости шитья блоков только вручную.</a:t>
            </a:r>
          </a:p>
          <a:p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-1100" b="9294"/>
          <a:stretch/>
        </p:blipFill>
        <p:spPr>
          <a:xfrm>
            <a:off x="4768358" y="544675"/>
            <a:ext cx="6568426" cy="4151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640" y="4962617"/>
            <a:ext cx="76656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2400" dirty="0" smtClean="0"/>
              <a:t>- сторонки форзаца; </a:t>
            </a:r>
            <a:r>
              <a:rPr lang="ru-RU" sz="2800" dirty="0" smtClean="0"/>
              <a:t>2</a:t>
            </a:r>
            <a:r>
              <a:rPr lang="ru-RU" sz="2400" dirty="0" smtClean="0"/>
              <a:t>- </a:t>
            </a:r>
            <a:r>
              <a:rPr lang="ru-RU" sz="2400" dirty="0" err="1" smtClean="0"/>
              <a:t>выклейка</a:t>
            </a:r>
            <a:r>
              <a:rPr lang="ru-RU" sz="2400" dirty="0" smtClean="0"/>
              <a:t> форзаца; </a:t>
            </a:r>
            <a:r>
              <a:rPr lang="ru-RU" sz="2800" dirty="0" smtClean="0"/>
              <a:t>3</a:t>
            </a:r>
            <a:r>
              <a:rPr lang="ru-RU" sz="2400" dirty="0" smtClean="0"/>
              <a:t>- тканевой </a:t>
            </a:r>
            <a:r>
              <a:rPr lang="ru-RU" sz="2400" dirty="0" err="1" smtClean="0"/>
              <a:t>фальчик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36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233681"/>
            <a:ext cx="3535680" cy="660399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Выклейной</a:t>
            </a:r>
            <a:r>
              <a:rPr lang="ru-RU" sz="3200" dirty="0" smtClean="0"/>
              <a:t> форзац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1920" y="822961"/>
            <a:ext cx="4023360" cy="6035039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состоит </a:t>
            </a:r>
            <a:r>
              <a:rPr lang="ru-RU" sz="2400" dirty="0"/>
              <a:t>из четырех бумажных листов и тканевого </a:t>
            </a:r>
            <a:r>
              <a:rPr lang="ru-RU" sz="2400" dirty="0" err="1"/>
              <a:t>фальчика</a:t>
            </a:r>
            <a:r>
              <a:rPr lang="ru-RU" sz="2400" dirty="0" smtClean="0"/>
              <a:t>.</a:t>
            </a:r>
            <a:r>
              <a:rPr lang="ru-RU" sz="2400" dirty="0"/>
              <a:t> По высоте все листы </a:t>
            </a:r>
            <a:r>
              <a:rPr lang="ru-RU" sz="2400" dirty="0" smtClean="0"/>
              <a:t>равны </a:t>
            </a:r>
            <a:r>
              <a:rPr lang="ru-RU" sz="2400" dirty="0"/>
              <a:t>высоте блока, а по ширине лист, приклеиваемый к тетради, — на 5мм. </a:t>
            </a:r>
            <a:r>
              <a:rPr lang="ru-RU" sz="2400" dirty="0" smtClean="0"/>
              <a:t>Больше ширины </a:t>
            </a:r>
            <a:r>
              <a:rPr lang="ru-RU" sz="2400" dirty="0"/>
              <a:t>блока; лист, который будет приклеиваться к переплетной крышке, — равным формату блока, а листы, идущие на </a:t>
            </a:r>
            <a:r>
              <a:rPr lang="ru-RU" sz="2400" dirty="0" err="1"/>
              <a:t>выклейку</a:t>
            </a:r>
            <a:r>
              <a:rPr lang="ru-RU" sz="2400" dirty="0"/>
              <a:t> внутренней части форзаца, — на 5 мм уже его ширины. Ширина тканевого </a:t>
            </a:r>
            <a:r>
              <a:rPr lang="ru-RU" sz="2400" dirty="0" err="1"/>
              <a:t>фальчика</a:t>
            </a:r>
            <a:r>
              <a:rPr lang="ru-RU" sz="2400" dirty="0"/>
              <a:t> 18 — 20 мм., длина равна высоте блока. </a:t>
            </a:r>
            <a:r>
              <a:rPr lang="ru-RU" sz="2400" dirty="0" smtClean="0"/>
              <a:t>     </a:t>
            </a:r>
          </a:p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45280" y="4714240"/>
            <a:ext cx="7804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— тетрадь; 2 — широкая сторонка форзаца; 3 — узкая сторонка форзаца; 4 — тканевой </a:t>
            </a:r>
            <a:r>
              <a:rPr lang="ru-RU" sz="2800" dirty="0" err="1" smtClean="0"/>
              <a:t>фальчик</a:t>
            </a:r>
            <a:r>
              <a:rPr lang="ru-RU" sz="2800" dirty="0" smtClean="0"/>
              <a:t>; 5 - </a:t>
            </a:r>
            <a:r>
              <a:rPr lang="ru-RU" sz="2800" dirty="0" err="1" smtClean="0"/>
              <a:t>выклейка</a:t>
            </a:r>
            <a:endParaRPr lang="ru-RU" sz="2800" dirty="0"/>
          </a:p>
        </p:txBody>
      </p:sp>
      <p:pic>
        <p:nvPicPr>
          <p:cNvPr id="9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-2967" b="18801"/>
          <a:stretch/>
        </p:blipFill>
        <p:spPr>
          <a:xfrm>
            <a:off x="4998720" y="314597"/>
            <a:ext cx="6339840" cy="43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192" y="497150"/>
            <a:ext cx="11176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Выклейной</a:t>
            </a:r>
            <a:r>
              <a:rPr lang="ru-RU" sz="2400" dirty="0" smtClean="0"/>
              <a:t> форзац - наиболее подходящий форзац для всех высококачественных </a:t>
            </a:r>
            <a:r>
              <a:rPr lang="ru-RU" sz="2400" dirty="0"/>
              <a:t>работ </a:t>
            </a:r>
            <a:r>
              <a:rPr lang="ru-RU" sz="2400" dirty="0" smtClean="0"/>
              <a:t> и подарочных </a:t>
            </a:r>
            <a:r>
              <a:rPr lang="ru-RU" sz="2400" dirty="0"/>
              <a:t>изданий. </a:t>
            </a:r>
            <a:r>
              <a:rPr lang="ru-RU" sz="2400" dirty="0" smtClean="0"/>
              <a:t>Содержит 2 или более листа, склеенных вместе. Такая конструкция форзаца была создана в начале XIX века, когда для форзацев использовалась тонкая мраморная бумага, которую пробивала насквозь краска, наносимая в процессе </a:t>
            </a:r>
            <a:r>
              <a:rPr lang="ru-RU" sz="2400" dirty="0" err="1" smtClean="0"/>
              <a:t>декорирования.Поэтому</a:t>
            </a:r>
            <a:r>
              <a:rPr lang="ru-RU" sz="2400" dirty="0" smtClean="0"/>
              <a:t> ее оклеивали с изнанки белой бумагой. Такой форзац еще применяется для мраморной бумаги в настоящее время, а также и для обычной цветной бумаги. </a:t>
            </a:r>
            <a:endParaRPr lang="ru-RU" sz="2400" b="1" dirty="0" smtClean="0"/>
          </a:p>
          <a:p>
            <a:r>
              <a:rPr lang="ru-RU" sz="2400" b="1" dirty="0" smtClean="0"/>
              <a:t>Как изготавливается. </a:t>
            </a:r>
            <a:r>
              <a:rPr lang="ru-RU" sz="2400" dirty="0" smtClean="0"/>
              <a:t>Вначале </a:t>
            </a:r>
            <a:r>
              <a:rPr lang="ru-RU" sz="2400" dirty="0"/>
              <a:t>приклеивают к тетради широкий лист. Затем на него наклеивают </a:t>
            </a:r>
            <a:r>
              <a:rPr lang="ru-RU" sz="2400" dirty="0" err="1"/>
              <a:t>фальчик</a:t>
            </a:r>
            <a:r>
              <a:rPr lang="ru-RU" sz="2400" dirty="0"/>
              <a:t> с приклеенным к нему листом, равным формату книги. Потом внутреннюю часть выклеивают тонкой белой или декоративной бумагой.</a:t>
            </a:r>
          </a:p>
          <a:p>
            <a:endParaRPr lang="ru-RU" sz="2400" dirty="0" smtClean="0"/>
          </a:p>
          <a:p>
            <a:r>
              <a:rPr lang="ru-RU" sz="2400" dirty="0" smtClean="0"/>
              <a:t>Такие форзацы пришиваются к блоку как отдельная тетрадь и дополнительно приклеиваются к первой и последней тетрадям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96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Приклейка </a:t>
            </a:r>
            <a:r>
              <a:rPr lang="ru-RU" dirty="0" err="1" smtClean="0"/>
              <a:t>выклейного</a:t>
            </a:r>
            <a:r>
              <a:rPr lang="ru-RU" dirty="0" smtClean="0"/>
              <a:t> форзаца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323" y="2547891"/>
            <a:ext cx="5993789" cy="29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702" y="123376"/>
            <a:ext cx="4910138" cy="61818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94359"/>
            <a:ext cx="2946400" cy="929641"/>
          </a:xfrm>
        </p:spPr>
        <p:txBody>
          <a:bodyPr/>
          <a:lstStyle/>
          <a:p>
            <a:r>
              <a:rPr lang="ru-RU" dirty="0" smtClean="0"/>
              <a:t>Блок книги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757680"/>
            <a:ext cx="3200400" cy="45475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Состоит из тетрадей, скреплённых между собой. Форзац присоединяется к первой и последней тетрадям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13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9440" y="594359"/>
            <a:ext cx="3058160" cy="1579881"/>
          </a:xfrm>
        </p:spPr>
        <p:txBody>
          <a:bodyPr/>
          <a:lstStyle/>
          <a:p>
            <a:r>
              <a:rPr lang="ru-RU" dirty="0" smtClean="0"/>
              <a:t>Форзац-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499360"/>
            <a:ext cx="3200400" cy="38058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 сложенный </a:t>
            </a:r>
            <a:r>
              <a:rPr lang="ru-RU" sz="2800" dirty="0"/>
              <a:t>пополам лист бумаги, который помещается между переплётной крышкой и блоком книги. 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80" y="965200"/>
            <a:ext cx="6899700" cy="462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 конструкции форзацы делятся на </a:t>
            </a:r>
            <a:r>
              <a:rPr lang="ru-RU" sz="3600" dirty="0" err="1" smtClean="0"/>
              <a:t>цельнобумажные</a:t>
            </a:r>
            <a:r>
              <a:rPr lang="ru-RU" sz="3600" dirty="0" smtClean="0"/>
              <a:t> и составные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Цельнобумажные</a:t>
            </a:r>
            <a:r>
              <a:rPr lang="ru-RU" sz="2800" dirty="0"/>
              <a:t> </a:t>
            </a:r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— </a:t>
            </a:r>
            <a:r>
              <a:rPr lang="ru-RU" sz="2400" dirty="0"/>
              <a:t>наиболее </a:t>
            </a:r>
            <a:r>
              <a:rPr lang="ru-RU" sz="2400" dirty="0" smtClean="0"/>
              <a:t>простые форзацы, Они </a:t>
            </a:r>
            <a:r>
              <a:rPr lang="ru-RU" sz="2400" dirty="0"/>
              <a:t>представляют собой бумажную заготовку, </a:t>
            </a:r>
            <a:r>
              <a:rPr lang="ru-RU" sz="2400" dirty="0" smtClean="0"/>
              <a:t>сфальцованную вдвое. </a:t>
            </a:r>
          </a:p>
          <a:p>
            <a:r>
              <a:rPr lang="ru-RU" sz="2400" dirty="0" smtClean="0"/>
              <a:t>Это основной форзац при изготовлении книг на производстве, в типографии. </a:t>
            </a:r>
            <a:endParaRPr lang="ru-RU" sz="2400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Составные-</a:t>
            </a:r>
            <a:endParaRPr lang="ru-RU" sz="28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400800" y="2582334"/>
            <a:ext cx="4937760" cy="33782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форзац состоит </a:t>
            </a:r>
            <a:r>
              <a:rPr lang="ru-RU" sz="2400" dirty="0"/>
              <a:t>из двух </a:t>
            </a:r>
            <a:r>
              <a:rPr lang="ru-RU" sz="2400" dirty="0" smtClean="0"/>
              <a:t>или более частей </a:t>
            </a:r>
            <a:r>
              <a:rPr lang="ru-RU" sz="2400" dirty="0"/>
              <a:t>бумажного листа, которые соединены между собой тканевым </a:t>
            </a:r>
            <a:r>
              <a:rPr lang="ru-RU" sz="2400" dirty="0" err="1"/>
              <a:t>фальчиком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Составные </a:t>
            </a:r>
            <a:r>
              <a:rPr lang="ru-RU" sz="2400" dirty="0"/>
              <a:t>форзацы, из-за их высокой прочности, применяют в изданиях большого объема</a:t>
            </a:r>
            <a:r>
              <a:rPr lang="ru-RU" sz="2400" dirty="0" smtClean="0"/>
              <a:t>. Изготавливаются, в основном, вручную.</a:t>
            </a:r>
          </a:p>
          <a:p>
            <a:r>
              <a:rPr lang="ru-RU" dirty="0"/>
              <a:t>  </a:t>
            </a:r>
            <a:r>
              <a:rPr lang="ru-RU" sz="2400" dirty="0"/>
              <a:t>При изготовлении составных форзацев сушить их нужно </a:t>
            </a:r>
            <a:r>
              <a:rPr lang="ru-RU" sz="2400" u="sng" dirty="0"/>
              <a:t>обязательно</a:t>
            </a:r>
            <a:r>
              <a:rPr lang="ru-RU" sz="2400" dirty="0"/>
              <a:t> под грузом и прикреплять к тетрадям только после полного высыхания.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8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59" y="294640"/>
            <a:ext cx="3984801" cy="148336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Простой </a:t>
            </a:r>
            <a:r>
              <a:rPr lang="ru-RU" dirty="0" err="1"/>
              <a:t>приклейной</a:t>
            </a:r>
            <a:r>
              <a:rPr lang="ru-RU" dirty="0"/>
              <a:t> </a:t>
            </a:r>
            <a:r>
              <a:rPr lang="ru-RU" dirty="0" smtClean="0"/>
              <a:t>форзац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59" y="1381760"/>
            <a:ext cx="4135121" cy="5577840"/>
          </a:xfrm>
        </p:spPr>
        <p:txBody>
          <a:bodyPr>
            <a:noAutofit/>
          </a:bodyPr>
          <a:lstStyle/>
          <a:p>
            <a:r>
              <a:rPr lang="ru-RU" sz="2400" dirty="0"/>
              <a:t>представляет собой лист бумаги, сфальцованный в один сгиб, формат которого (до фальцовки) по ширине равен двойной ширине издания, а по высоте равен высоте издания до обрезки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Такой </a:t>
            </a:r>
            <a:r>
              <a:rPr lang="ru-RU" sz="2400" dirty="0"/>
              <a:t>форзац промазывают клеем по полоске шириной не более 5 мм и прикрепляют к корешковому полю тетради. </a:t>
            </a:r>
            <a:r>
              <a:rPr lang="ru-RU" sz="2400" dirty="0" smtClean="0"/>
              <a:t>Форзац </a:t>
            </a:r>
            <a:r>
              <a:rPr lang="ru-RU" sz="2400" dirty="0"/>
              <a:t>должен приклеиваться с </a:t>
            </a:r>
            <a:r>
              <a:rPr lang="ru-RU" sz="2400" dirty="0" smtClean="0"/>
              <a:t>отступом 2мм. от </a:t>
            </a:r>
            <a:r>
              <a:rPr lang="ru-RU" sz="2400" dirty="0"/>
              <a:t>корешкового фальца тетради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066" r="-2107" b="29822"/>
          <a:stretch/>
        </p:blipFill>
        <p:spPr>
          <a:xfrm>
            <a:off x="4096561" y="1036320"/>
            <a:ext cx="8170451" cy="3525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440" y="4876800"/>
            <a:ext cx="709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2400" dirty="0" smtClean="0"/>
              <a:t>- тетрадь; </a:t>
            </a:r>
            <a:r>
              <a:rPr lang="ru-RU" sz="2800" dirty="0" smtClean="0"/>
              <a:t>2</a:t>
            </a:r>
            <a:r>
              <a:rPr lang="ru-RU" sz="2400" dirty="0" smtClean="0"/>
              <a:t>- форзац; </a:t>
            </a:r>
            <a:r>
              <a:rPr lang="ru-RU" sz="2800" dirty="0" smtClean="0"/>
              <a:t>3</a:t>
            </a:r>
            <a:r>
              <a:rPr lang="ru-RU" sz="2400" dirty="0" smtClean="0"/>
              <a:t>- клеевой слой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1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2720" y="355600"/>
            <a:ext cx="11572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Простой </a:t>
            </a:r>
            <a:r>
              <a:rPr lang="ru-RU" sz="2400" dirty="0" err="1" smtClean="0"/>
              <a:t>приклейной</a:t>
            </a:r>
            <a:r>
              <a:rPr lang="ru-RU" sz="2400" dirty="0" smtClean="0"/>
              <a:t> форзац наиболее распространен на производстве из-за простоты конструкции. Процесс его изготовления полностью механизирован.</a:t>
            </a:r>
          </a:p>
          <a:p>
            <a:endParaRPr lang="ru-RU" sz="2400" dirty="0"/>
          </a:p>
          <a:p>
            <a:r>
              <a:rPr lang="ru-RU" sz="2400" dirty="0" smtClean="0"/>
              <a:t>Простой </a:t>
            </a:r>
            <a:r>
              <a:rPr lang="ru-RU" sz="2400" dirty="0" err="1" smtClean="0"/>
              <a:t>приклейной</a:t>
            </a:r>
            <a:r>
              <a:rPr lang="ru-RU" sz="2400" dirty="0" smtClean="0"/>
              <a:t> форзац применяется для блоков объемом не более 320 страниц; при большем объеме этот форзац не обеспечивает достаточной прочности скрепления блока с переплетом.</a:t>
            </a:r>
          </a:p>
          <a:p>
            <a:endParaRPr lang="ru-RU" sz="2400" dirty="0"/>
          </a:p>
          <a:p>
            <a:r>
              <a:rPr lang="ru-RU" sz="2400" u="sng" dirty="0" smtClean="0"/>
              <a:t>Основным недостатком </a:t>
            </a:r>
            <a:r>
              <a:rPr lang="ru-RU" sz="2400" dirty="0" smtClean="0"/>
              <a:t>простого </a:t>
            </a:r>
            <a:r>
              <a:rPr lang="ru-RU" sz="2400" dirty="0" err="1" smtClean="0"/>
              <a:t>приклейного</a:t>
            </a:r>
            <a:r>
              <a:rPr lang="ru-RU" sz="2400" dirty="0" smtClean="0"/>
              <a:t> форзаца является уменьшение корешкового поля титульного листа, что нарушает правильное соотношение полей, кроме того, </a:t>
            </a:r>
            <a:r>
              <a:rPr lang="ru-RU" sz="2400" dirty="0" err="1" smtClean="0"/>
              <a:t>приклейной</a:t>
            </a:r>
            <a:r>
              <a:rPr lang="ru-RU" sz="2400" dirty="0" smtClean="0"/>
              <a:t> форзац при открывании книги тянет за собой первые листы, что мешает свободному раскрыванию страниц.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25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17" y="261278"/>
            <a:ext cx="3799643" cy="1239048"/>
          </a:xfrm>
        </p:spPr>
        <p:txBody>
          <a:bodyPr>
            <a:normAutofit/>
          </a:bodyPr>
          <a:lstStyle/>
          <a:p>
            <a:r>
              <a:rPr lang="ru-RU" dirty="0"/>
              <a:t>Прошивной форзац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6605" b="24004"/>
          <a:stretch/>
        </p:blipFill>
        <p:spPr>
          <a:xfrm>
            <a:off x="5386268" y="261278"/>
            <a:ext cx="6145826" cy="433735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9798" y="1500325"/>
            <a:ext cx="3719744" cy="5184559"/>
          </a:xfrm>
        </p:spPr>
        <p:txBody>
          <a:bodyPr>
            <a:normAutofit/>
          </a:bodyPr>
          <a:lstStyle/>
          <a:p>
            <a:r>
              <a:rPr lang="ru-RU" sz="2400" dirty="0"/>
              <a:t>представляет собой бумажную заготовку, сфальцованную в один сгиб, с отогнутым фальцем в корешке. Отогнутый фальц форзаца после шитья приклеивают к корешковому полю второй тетради. Ширина бумажной заготовки должна быть больше двойной ширины издания на 10—12мм, а по высоте равны высоте издания.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05165" y="4980373"/>
            <a:ext cx="71554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2400" dirty="0" smtClean="0"/>
              <a:t>- первая или последняя тетрадь блока; 2- вторая или предпоследняя тетрадь блока; 3- форзац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69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55600"/>
            <a:ext cx="1010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 изготавливается. </a:t>
            </a:r>
          </a:p>
          <a:p>
            <a:r>
              <a:rPr lang="ru-RU" sz="2400" dirty="0" smtClean="0"/>
              <a:t>На 5—6мм</a:t>
            </a:r>
            <a:r>
              <a:rPr lang="ru-RU" sz="2400" dirty="0"/>
              <a:t>. </a:t>
            </a:r>
            <a:r>
              <a:rPr lang="ru-RU" sz="2400" dirty="0" smtClean="0"/>
              <a:t>отгибают </a:t>
            </a:r>
            <a:r>
              <a:rPr lang="ru-RU" sz="2400" dirty="0"/>
              <a:t>корешковую часть </a:t>
            </a:r>
            <a:r>
              <a:rPr lang="ru-RU" sz="2400" dirty="0" smtClean="0"/>
              <a:t>форзаца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шитье блока </a:t>
            </a:r>
            <a:r>
              <a:rPr lang="ru-RU" sz="2400" dirty="0" smtClean="0"/>
              <a:t>отогнутую часть заводят </a:t>
            </a:r>
            <a:r>
              <a:rPr lang="ru-RU" sz="2400" dirty="0"/>
              <a:t>за корешок первой (последней) тетради и вместе с ней пришивают к </a:t>
            </a:r>
            <a:r>
              <a:rPr lang="ru-RU" sz="2400" dirty="0" smtClean="0"/>
              <a:t>марле.</a:t>
            </a:r>
          </a:p>
          <a:p>
            <a:r>
              <a:rPr lang="ru-RU" sz="2400" dirty="0" smtClean="0"/>
              <a:t>После </a:t>
            </a:r>
            <a:r>
              <a:rPr lang="ru-RU" sz="2400" dirty="0"/>
              <a:t>шитья приклеивают к корешковому полю второй (предпоследней) тетради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Для большей прочности отогнутую кромку форзаца оклеивают тканевым </a:t>
            </a:r>
            <a:r>
              <a:rPr lang="ru-RU" sz="2400" dirty="0" err="1"/>
              <a:t>фальчиком</a:t>
            </a:r>
            <a:r>
              <a:rPr lang="ru-RU" sz="2400" dirty="0"/>
              <a:t>. </a:t>
            </a:r>
            <a:r>
              <a:rPr lang="ru-RU" sz="2400" dirty="0" err="1" smtClean="0"/>
              <a:t>Фальчик</a:t>
            </a:r>
            <a:r>
              <a:rPr lang="ru-RU" sz="2400" dirty="0" smtClean="0"/>
              <a:t> промазывают </a:t>
            </a:r>
            <a:r>
              <a:rPr lang="ru-RU" sz="2400" dirty="0"/>
              <a:t>клеем и накладывают на форзац так, чтобы один его край точно совпадал с линией сгиба. При накладывании форзаца на тетрадь тканевый </a:t>
            </a:r>
            <a:r>
              <a:rPr lang="ru-RU" sz="2400" dirty="0" err="1"/>
              <a:t>фальчик</a:t>
            </a:r>
            <a:r>
              <a:rPr lang="ru-RU" sz="2400" dirty="0"/>
              <a:t> должен находиться со стороны, которой он будет прикрепляться к сторонкам крышки. </a:t>
            </a:r>
          </a:p>
        </p:txBody>
      </p:sp>
    </p:spTree>
    <p:extLst>
      <p:ext uri="{BB962C8B-B14F-4D97-AF65-F5344CB8AC3E}">
        <p14:creationId xmlns:p14="http://schemas.microsoft.com/office/powerpoint/2010/main" val="2942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984" y="106532"/>
            <a:ext cx="113911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Цельнобумажный</a:t>
            </a:r>
            <a:r>
              <a:rPr lang="ru-RU" sz="2800" dirty="0" smtClean="0"/>
              <a:t> прошивной форзац имеет ряд существенных </a:t>
            </a:r>
            <a:r>
              <a:rPr lang="ru-RU" sz="2800" u="sng" dirty="0" smtClean="0"/>
              <a:t>недостатков</a:t>
            </a:r>
            <a:r>
              <a:rPr lang="ru-RU" sz="28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 обеспечивает достаточной прочности скрепления блока с переплетной крышкой, так как в процессе шитья прокалывается по отогнутому фальцу;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изготовление форзаца не может быть полностью механизировано, так как отгибка фальца производится только вручную;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шитье блоков можно производить только на </a:t>
            </a:r>
            <a:r>
              <a:rPr lang="ru-RU" sz="2400" dirty="0" err="1" smtClean="0"/>
              <a:t>многоаппаратных</a:t>
            </a:r>
            <a:r>
              <a:rPr lang="ru-RU" sz="2400" dirty="0" smtClean="0"/>
              <a:t> проволокошвейных машинах или нитками вручную, поскольку отогнутый фальц должен подклеиваться ко второй тетради;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приклейка отогнутого фальца ко второй тетради блока — трудоемкая и малопроизводительная операция.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r>
              <a:rPr lang="ru-RU" sz="2400" dirty="0" smtClean="0"/>
              <a:t>Из-за существенных недостатков, значительно снижающих качество книжного издания, такой форзац не нашел применения на производстве и не предусматривается техническими условиями для книжной продукции.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72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3180</TotalTime>
  <Words>1108</Words>
  <Application>Microsoft Office PowerPoint</Application>
  <PresentationFormat>Широкоэкранный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Ретро</vt:lpstr>
      <vt:lpstr>Форзац</vt:lpstr>
      <vt:lpstr>Блок книги</vt:lpstr>
      <vt:lpstr>Форзац-</vt:lpstr>
      <vt:lpstr>По конструкции форзацы делятся на цельнобумажные и составные</vt:lpstr>
      <vt:lpstr>Простой приклейной форзац </vt:lpstr>
      <vt:lpstr>Презентация PowerPoint</vt:lpstr>
      <vt:lpstr>Прошивной форзац</vt:lpstr>
      <vt:lpstr>Презентация PowerPoint</vt:lpstr>
      <vt:lpstr>Презентация PowerPoint</vt:lpstr>
      <vt:lpstr>Составной прошивной форзац с фальчиком</vt:lpstr>
      <vt:lpstr>Презентация PowerPoint</vt:lpstr>
      <vt:lpstr>Составной прошивной форзац значительно прочнее цельнобумажного прошивного форзаца </vt:lpstr>
      <vt:lpstr>Пришивной форзац </vt:lpstr>
      <vt:lpstr>Выклейной форзац</vt:lpstr>
      <vt:lpstr>Презентация PowerPoint</vt:lpstr>
      <vt:lpstr>Приклейка выклейного форзаца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Форзац— сложенный пополам лист бумаги, который помещается между переплётной крышкой и блоком книги.</dc:title>
  <dc:creator>Асус</dc:creator>
  <cp:lastModifiedBy>Асус</cp:lastModifiedBy>
  <cp:revision>39</cp:revision>
  <dcterms:created xsi:type="dcterms:W3CDTF">2013-11-29T15:58:24Z</dcterms:created>
  <dcterms:modified xsi:type="dcterms:W3CDTF">2014-03-10T15:30:11Z</dcterms:modified>
</cp:coreProperties>
</file>