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76C0-46AD-4339-BDEA-0849F706E97E}" type="datetimeFigureOut">
              <a:rPr lang="ru-RU" smtClean="0"/>
              <a:pPr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515D-4061-4D93-AA46-FC15E612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ru.wikipedia.org/wiki/%D0%A4%D0%B0%D0%B9%D0%BB:Calcite.GIF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/>
          <a:lstStyle/>
          <a:p>
            <a:r>
              <a:rPr lang="ru-RU" dirty="0" smtClean="0"/>
              <a:t>Воспитание толерантности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10001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Классный </a:t>
            </a:r>
            <a:r>
              <a:rPr lang="ru-RU" dirty="0" smtClean="0"/>
              <a:t>час</a:t>
            </a:r>
          </a:p>
          <a:p>
            <a:r>
              <a:rPr lang="ru-RU" dirty="0" smtClean="0"/>
              <a:t>Полякова М.Н., учитель биологии г. </a:t>
            </a:r>
            <a:r>
              <a:rPr lang="ru-RU" smtClean="0"/>
              <a:t>Уссурийска</a:t>
            </a:r>
            <a:endParaRPr lang="ru-RU" dirty="0"/>
          </a:p>
        </p:txBody>
      </p:sp>
      <p:pic>
        <p:nvPicPr>
          <p:cNvPr id="4" name="Picture 2" descr="I:\клас час\30409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517232"/>
            <a:ext cx="731608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Толерантность – это: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Терпимость.</a:t>
            </a:r>
          </a:p>
          <a:p>
            <a:r>
              <a:rPr lang="ru-RU" dirty="0" smtClean="0"/>
              <a:t>Уважение права быть «иным».</a:t>
            </a:r>
          </a:p>
          <a:p>
            <a:r>
              <a:rPr lang="ru-RU" dirty="0" smtClean="0"/>
              <a:t>Непричинение вреда «другому».</a:t>
            </a:r>
          </a:p>
          <a:p>
            <a:r>
              <a:rPr lang="ru-RU" dirty="0" smtClean="0"/>
              <a:t>Признание многообразия сообщества.</a:t>
            </a:r>
          </a:p>
          <a:p>
            <a:r>
              <a:rPr lang="ru-RU" dirty="0" smtClean="0"/>
              <a:t>Взаимозависимость всех от каждого и каждого от всех.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Интолерантность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Нетерпимость.</a:t>
            </a:r>
          </a:p>
          <a:p>
            <a:r>
              <a:rPr lang="ru-RU" dirty="0" smtClean="0"/>
              <a:t>Унижение человеческого достоинства.</a:t>
            </a:r>
          </a:p>
          <a:p>
            <a:r>
              <a:rPr lang="ru-RU" dirty="0" smtClean="0"/>
              <a:t>Агрессивность.</a:t>
            </a:r>
          </a:p>
          <a:p>
            <a:r>
              <a:rPr lang="ru-RU" dirty="0" smtClean="0"/>
              <a:t>Нарушение прав человека.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Отсутствие толерантности.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У каждого свой нрав и к прочим нетерпенье.</a:t>
            </a:r>
          </a:p>
          <a:p>
            <a:pPr>
              <a:buNone/>
            </a:pPr>
            <a:r>
              <a:rPr lang="ru-RU" sz="2800" dirty="0" smtClean="0"/>
              <a:t>На плаху иль на пьедестал</a:t>
            </a:r>
          </a:p>
          <a:p>
            <a:pPr>
              <a:buNone/>
            </a:pPr>
            <a:r>
              <a:rPr lang="ru-RU" sz="2800" dirty="0" smtClean="0"/>
              <a:t>Разбрасывают всех без ложного стесненья.</a:t>
            </a:r>
          </a:p>
          <a:p>
            <a:pPr>
              <a:buNone/>
            </a:pPr>
            <a:r>
              <a:rPr lang="ru-RU" sz="2800" dirty="0" smtClean="0"/>
              <a:t>И хоть бы кто от этого устал!</a:t>
            </a:r>
          </a:p>
          <a:p>
            <a:pPr>
              <a:buNone/>
            </a:pPr>
            <a:r>
              <a:rPr lang="ru-RU" sz="2800" dirty="0" smtClean="0"/>
              <a:t>Сличают все с имеющимся знаньем точно.</a:t>
            </a:r>
          </a:p>
          <a:p>
            <a:pPr>
              <a:buNone/>
            </a:pPr>
            <a:r>
              <a:rPr lang="ru-RU" sz="2800" dirty="0" smtClean="0"/>
              <a:t>Особенно в сложностях не усомнясь,</a:t>
            </a:r>
          </a:p>
          <a:p>
            <a:pPr>
              <a:buNone/>
            </a:pPr>
            <a:r>
              <a:rPr lang="ru-RU" sz="2800" dirty="0" smtClean="0"/>
              <a:t>Выносят приговор «порочным»</a:t>
            </a:r>
          </a:p>
          <a:p>
            <a:pPr>
              <a:buNone/>
            </a:pPr>
            <a:r>
              <a:rPr lang="ru-RU" sz="2800" dirty="0" smtClean="0"/>
              <a:t>И тут же судят не таясь.</a:t>
            </a:r>
          </a:p>
          <a:p>
            <a:pPr>
              <a:buNone/>
            </a:pPr>
            <a:r>
              <a:rPr lang="ru-RU" sz="2800" dirty="0" smtClean="0"/>
              <a:t>Но как вдруг жалобны они бывают,</a:t>
            </a:r>
          </a:p>
          <a:p>
            <a:pPr>
              <a:buNone/>
            </a:pPr>
            <a:r>
              <a:rPr lang="ru-RU" sz="2800" dirty="0" smtClean="0"/>
              <a:t>Когда ошибка налицо</a:t>
            </a:r>
          </a:p>
          <a:p>
            <a:pPr>
              <a:buNone/>
            </a:pPr>
            <a:r>
              <a:rPr lang="ru-RU" sz="2800" dirty="0" smtClean="0"/>
              <a:t>К тем, кто от них уже страдает,</a:t>
            </a:r>
          </a:p>
          <a:p>
            <a:pPr>
              <a:buNone/>
            </a:pPr>
            <a:r>
              <a:rPr lang="ru-RU" sz="2800" dirty="0" smtClean="0"/>
              <a:t>Страдает, может быть, давно.</a:t>
            </a:r>
          </a:p>
          <a:p>
            <a:pPr>
              <a:buNone/>
            </a:pPr>
            <a:r>
              <a:rPr lang="ru-RU" sz="2800" dirty="0" smtClean="0"/>
              <a:t>Раскаявшийся раз, урока не запомнит.</a:t>
            </a:r>
          </a:p>
          <a:p>
            <a:pPr>
              <a:buNone/>
            </a:pPr>
            <a:r>
              <a:rPr lang="ru-RU" sz="2800" dirty="0" smtClean="0"/>
              <a:t>И к следующей судьбе он весь непримирим.</a:t>
            </a:r>
          </a:p>
          <a:p>
            <a:pPr>
              <a:buNone/>
            </a:pPr>
            <a:r>
              <a:rPr lang="ru-RU" sz="2800" dirty="0" smtClean="0"/>
              <a:t>Сомнение его, увы, не тронет</a:t>
            </a:r>
          </a:p>
          <a:p>
            <a:pPr>
              <a:buNone/>
            </a:pPr>
            <a:r>
              <a:rPr lang="ru-RU" sz="2800" dirty="0" smtClean="0"/>
              <a:t>И славы горький шлейф потянется за ним.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«Моя ассоциация»</a:t>
            </a:r>
            <a:br>
              <a:rPr lang="ru-RU" dirty="0" smtClean="0"/>
            </a:br>
            <a:r>
              <a:rPr lang="ru-RU" b="1" dirty="0" smtClean="0"/>
              <a:t>книга </a:t>
            </a:r>
            <a:br>
              <a:rPr lang="ru-RU" b="1" dirty="0" smtClean="0"/>
            </a:br>
            <a:r>
              <a:rPr lang="ru-RU" b="1" dirty="0" smtClean="0"/>
              <a:t>радуга</a:t>
            </a:r>
            <a:endParaRPr lang="ru-RU" b="1" dirty="0"/>
          </a:p>
        </p:txBody>
      </p:sp>
      <p:pic>
        <p:nvPicPr>
          <p:cNvPr id="3" name="Picture 20" descr="Рисунок1"/>
          <p:cNvPicPr>
            <a:picLocks noChangeAspect="1" noChangeArrowheads="1"/>
          </p:cNvPicPr>
          <p:nvPr/>
        </p:nvPicPr>
        <p:blipFill>
          <a:blip r:embed="rId2" cstate="print">
            <a:lum bright="-8000" contrast="30000"/>
          </a:blip>
          <a:srcRect/>
          <a:stretch>
            <a:fillRect/>
          </a:stretch>
        </p:blipFill>
        <p:spPr bwMode="auto">
          <a:xfrm>
            <a:off x="1547664" y="2492896"/>
            <a:ext cx="641145" cy="6120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5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8" y="1643050"/>
            <a:ext cx="47861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Полякова\Мои папки\презентации по биологи\Человек\Человек\Человек\здоровье\фото\DSC026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3500438"/>
            <a:ext cx="371742" cy="432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«Любовь»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Жила-была девушка по имени Любовь. Скучно было ей жить на свете без подружки. И обратилась она к 100-летнему старцу:</a:t>
            </a:r>
          </a:p>
          <a:p>
            <a:pPr>
              <a:buNone/>
            </a:pPr>
            <a:r>
              <a:rPr lang="ru-RU" dirty="0" smtClean="0"/>
              <a:t>-Помоги мне, дедушка, выбрать подругу, чтобы дружила я с ней до конца отпущенных мне Богом дней.</a:t>
            </a:r>
          </a:p>
          <a:p>
            <a:pPr>
              <a:buNone/>
            </a:pPr>
            <a:r>
              <a:rPr lang="ru-RU" dirty="0" smtClean="0"/>
              <a:t>Подумал старец и сказал:</a:t>
            </a:r>
          </a:p>
          <a:p>
            <a:pPr>
              <a:buNone/>
            </a:pPr>
            <a:r>
              <a:rPr lang="ru-RU" dirty="0" smtClean="0"/>
              <a:t>-Приходи ко мне завтра раненько утром, когда только запоют первые птицы и роса не обсохнет на траве.</a:t>
            </a:r>
          </a:p>
          <a:p>
            <a:pPr>
              <a:buNone/>
            </a:pPr>
            <a:r>
              <a:rPr lang="ru-RU" dirty="0" smtClean="0"/>
              <a:t>Утром, когда теплое солнышко только встало, пришла Любовь в условленное место…Пришла и увидела пять девушек, одна краше другой.</a:t>
            </a:r>
          </a:p>
          <a:p>
            <a:pPr>
              <a:buNone/>
            </a:pPr>
            <a:r>
              <a:rPr lang="ru-RU" dirty="0" smtClean="0"/>
              <a:t>-Вот выбирай,- сказал старец. – Одну зовут Радость, другую –Удача, третью – Красота, четвертую – Печаль, пятую – Доброта.</a:t>
            </a:r>
          </a:p>
          <a:p>
            <a:pPr>
              <a:buNone/>
            </a:pPr>
            <a:r>
              <a:rPr lang="ru-RU" dirty="0" smtClean="0"/>
              <a:t>-Они все прекрасны, - сказала Любовь, - не знаю, кого выбрать…</a:t>
            </a:r>
          </a:p>
          <a:p>
            <a:pPr>
              <a:buNone/>
            </a:pPr>
            <a:r>
              <a:rPr lang="ru-RU" dirty="0" smtClean="0"/>
              <a:t>Твоя правда, ответил старик, они все хороши. Ты в жизни встретишься с ними. Может и дружить будешь, но выбери одну из них. Она и будет подружкой на всю жизнь.</a:t>
            </a:r>
          </a:p>
          <a:p>
            <a:pPr>
              <a:buNone/>
            </a:pPr>
            <a:r>
              <a:rPr lang="ru-RU" dirty="0" smtClean="0"/>
              <a:t>Подошла Любовь к девушкам поближе, стала внимательно рассматривать.</a:t>
            </a:r>
          </a:p>
          <a:p>
            <a:pPr>
              <a:buNone/>
            </a:pPr>
            <a:r>
              <a:rPr lang="ru-RU" dirty="0" smtClean="0"/>
              <a:t>Задумалась Любовь.</a:t>
            </a:r>
          </a:p>
          <a:p>
            <a:pPr>
              <a:buNone/>
            </a:pPr>
            <a:r>
              <a:rPr lang="ru-RU" b="1" dirty="0" smtClean="0"/>
              <a:t>А кого бы выбрали вы?  </a:t>
            </a:r>
            <a:endParaRPr lang="ru-RU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Любовь подошла к девушке по имени Доброта и протянула ей руку.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Любовь выбрала доброту?</a:t>
            </a:r>
          </a:p>
          <a:p>
            <a:r>
              <a:rPr lang="ru-RU" dirty="0" smtClean="0"/>
              <a:t>А всех ли вы выслушали?</a:t>
            </a:r>
          </a:p>
          <a:p>
            <a:r>
              <a:rPr lang="ru-RU" dirty="0" smtClean="0"/>
              <a:t>Были ли вы толерантны по отношению к соседу?</a:t>
            </a:r>
          </a:p>
          <a:p>
            <a:r>
              <a:rPr lang="ru-RU" dirty="0" smtClean="0"/>
              <a:t>Как чувствовали себя?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- энергизатор «Молекулы»</a:t>
            </a:r>
            <a:endParaRPr lang="ru-RU" dirty="0"/>
          </a:p>
        </p:txBody>
      </p:sp>
      <p:pic>
        <p:nvPicPr>
          <p:cNvPr id="3" name="Рисунок 2" descr="http://upload.wikimedia.org/wikipedia/commons/thumb/e/e2/Calcite.GIF/220px-Calcite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928802"/>
            <a:ext cx="648000" cy="792000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Составление правил толерантного поведения.</a:t>
            </a:r>
            <a:br>
              <a:rPr lang="ru-RU" dirty="0" smtClean="0"/>
            </a:br>
            <a:r>
              <a:rPr lang="ru-RU" dirty="0" smtClean="0"/>
              <a:t>В школе;</a:t>
            </a:r>
            <a:br>
              <a:rPr lang="ru-RU" dirty="0" smtClean="0"/>
            </a:br>
            <a:r>
              <a:rPr lang="ru-RU" dirty="0" smtClean="0"/>
              <a:t>в обществе;</a:t>
            </a:r>
            <a:br>
              <a:rPr lang="ru-RU" dirty="0" smtClean="0"/>
            </a:br>
            <a:r>
              <a:rPr lang="ru-RU" dirty="0" smtClean="0"/>
              <a:t>в классе.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толерантного поведения в школе.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Уметь слушать учителя.</a:t>
            </a:r>
          </a:p>
          <a:p>
            <a:r>
              <a:rPr lang="ru-RU" dirty="0" smtClean="0"/>
              <a:t>Соблюдать порядок в кабинете, где проходят занятия, уважая тем самым труд своих товарищей.</a:t>
            </a:r>
          </a:p>
          <a:p>
            <a:r>
              <a:rPr lang="ru-RU" dirty="0" smtClean="0"/>
              <a:t>В столовой уступать место малышам, помогать донести поднос с едой.</a:t>
            </a:r>
          </a:p>
          <a:p>
            <a:r>
              <a:rPr lang="ru-RU" dirty="0" smtClean="0"/>
              <a:t>Не забывать говорить слова приветствия каждому проходящему в школе, помни, что школа – для ученика, ученик в ней – хозяин, и хозяин приветливый.</a:t>
            </a:r>
          </a:p>
          <a:p>
            <a:r>
              <a:rPr lang="ru-RU" dirty="0" smtClean="0"/>
              <a:t>Юноши должны вести себя по отношению к девушкам как истинные джентльмены.</a:t>
            </a:r>
          </a:p>
          <a:p>
            <a:r>
              <a:rPr lang="ru-RU" dirty="0" smtClean="0"/>
              <a:t>Не допускать нецензурной лексики.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поведения в коллективе.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Полное понимание и терпимость друг к другу.</a:t>
            </a:r>
          </a:p>
          <a:p>
            <a:r>
              <a:rPr lang="ru-RU" dirty="0" smtClean="0"/>
              <a:t>Взаимное уважение.</a:t>
            </a:r>
          </a:p>
          <a:p>
            <a:r>
              <a:rPr lang="ru-RU" dirty="0" smtClean="0"/>
              <a:t>Соблюдение «золотого правила нравственности»:относись к другим людям так, как хочешь, чтобы относились к тебе.</a:t>
            </a:r>
          </a:p>
          <a:p>
            <a:r>
              <a:rPr lang="ru-RU" dirty="0" smtClean="0"/>
              <a:t>Воспитание в себе интеллигентности.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Современное общество все чаще сталкивается с примерами экстремизма, агрессивности, расширением зон конфликта. Это в первую очередь, затрагивает молодежь, которой в силу возрастных особенностей свойственен максимализм, стремление к простым и быстрым решениям сложных социальных проблем.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толерантного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Быть всегда внимательным.</a:t>
            </a:r>
          </a:p>
          <a:p>
            <a:r>
              <a:rPr lang="ru-RU" dirty="0" smtClean="0"/>
              <a:t>Быть терпимым в споре и аргументировать свое мнение.</a:t>
            </a:r>
          </a:p>
          <a:p>
            <a:r>
              <a:rPr lang="ru-RU" dirty="0" smtClean="0"/>
              <a:t>Быть гуманным и милосердным.</a:t>
            </a:r>
          </a:p>
          <a:p>
            <a:r>
              <a:rPr lang="ru-RU" dirty="0" smtClean="0"/>
              <a:t>Не оскорблять собеседника.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Оцените, насколько приведенные в таблице 1-3 суждения верны по отношению к вам. При ответе используйте баллы от 0 до 3:</a:t>
            </a:r>
          </a:p>
          <a:p>
            <a:r>
              <a:rPr lang="ru-RU" dirty="0" smtClean="0"/>
              <a:t>0 – совсем неверно;</a:t>
            </a:r>
          </a:p>
          <a:p>
            <a:r>
              <a:rPr lang="ru-RU" dirty="0" smtClean="0"/>
              <a:t>1 – верно в некоторой степени;</a:t>
            </a:r>
          </a:p>
          <a:p>
            <a:r>
              <a:rPr lang="ru-RU" dirty="0" smtClean="0"/>
              <a:t>2 – верно в значительной степени;</a:t>
            </a:r>
          </a:p>
          <a:p>
            <a:r>
              <a:rPr lang="ru-RU" dirty="0" smtClean="0"/>
              <a:t>3 – верно в высшей степени.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357166"/>
          <a:ext cx="2736304" cy="217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215"/>
                <a:gridCol w="798089"/>
              </a:tblGrid>
              <a:tr h="28086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                              утверждение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Оценка в баллах</a:t>
                      </a:r>
                      <a:endParaRPr lang="ru-RU" sz="800" dirty="0"/>
                    </a:p>
                  </a:txBody>
                  <a:tcPr/>
                </a:tc>
              </a:tr>
              <a:tr h="33794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Медлительные люди обычно действуют</a:t>
                      </a:r>
                      <a:r>
                        <a:rPr lang="ru-RU" sz="800" baseline="0" dirty="0" smtClean="0"/>
                        <a:t> мне на нервы.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33794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раздражают суетливые, непоседливые люди.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28086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Шумные детские игры я переношу с трудом.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48814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Оригинальные, нестандартные, яркие личности чаще всего действуют на меня отрицательно.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33794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Безупречный во всех отношениях</a:t>
                      </a:r>
                      <a:r>
                        <a:rPr lang="ru-RU" sz="800" baseline="0" dirty="0" smtClean="0"/>
                        <a:t> человек насторожил бы меня.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6"/>
          <a:ext cx="2774682" cy="248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2"/>
                <a:gridCol w="699500"/>
              </a:tblGrid>
              <a:tr h="39205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                                    утверждение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Оценка в баллах</a:t>
                      </a:r>
                      <a:endParaRPr lang="ru-RU" sz="800" dirty="0"/>
                    </a:p>
                  </a:txBody>
                  <a:tcPr/>
                </a:tc>
              </a:tr>
              <a:tr h="39205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обычно выводит из равновесия несообразительный собеседник.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39205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раздражают любители поговорить.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39205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Меня затрудняет разговор с безразличным для меня попутчиком.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39205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Я бы тяготился разговорами случайного попутчика, который уступает</a:t>
                      </a:r>
                      <a:r>
                        <a:rPr lang="ru-RU" sz="800" baseline="0" dirty="0" smtClean="0"/>
                        <a:t> мне по уровню знаний и культуры.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39205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Мне трудно найти общий язык с человеком</a:t>
                      </a:r>
                      <a:r>
                        <a:rPr lang="ru-RU" sz="800" baseline="0" dirty="0" smtClean="0"/>
                        <a:t> иного интеллектуального уровня, чем у меня.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428606"/>
          <a:ext cx="2847260" cy="268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21"/>
                <a:gridCol w="999039"/>
              </a:tblGrid>
              <a:tr h="36805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                             Утверждения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Оценка в баллах</a:t>
                      </a:r>
                      <a:endParaRPr lang="ru-RU" sz="800" dirty="0"/>
                    </a:p>
                  </a:txBody>
                  <a:tcPr/>
                </a:tc>
              </a:tr>
              <a:tr h="36805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Современная молодежь вызывает неприятные чувства своим внешним видом.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36805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Так называемые «золотая молодежь» обычно производит неприятное впечатление либо бескультурьем,</a:t>
                      </a:r>
                      <a:r>
                        <a:rPr lang="ru-RU" sz="800" baseline="0" dirty="0" smtClean="0"/>
                        <a:t> либо рвачеством.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36805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Представители некоторых национальностей в моем окружении откровенно мне несимпатичны.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36805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Есть тип мужчин (женщин), который</a:t>
                      </a:r>
                      <a:r>
                        <a:rPr lang="ru-RU" sz="800" baseline="0" dirty="0" smtClean="0"/>
                        <a:t> я не выношу.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36805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Терпеть не могу людей с низким интеллектуальным или профессиональным уровнем.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показателей:</a:t>
            </a:r>
            <a:br>
              <a:rPr lang="ru-RU" dirty="0" smtClean="0"/>
            </a:br>
            <a:r>
              <a:rPr lang="ru-RU" dirty="0" smtClean="0"/>
              <a:t>3 – 5 баллов – низкий уровень;</a:t>
            </a:r>
            <a:br>
              <a:rPr lang="ru-RU" dirty="0" smtClean="0"/>
            </a:br>
            <a:r>
              <a:rPr lang="ru-RU" dirty="0" smtClean="0"/>
              <a:t>5 баллов – средний уровень;</a:t>
            </a:r>
            <a:br>
              <a:rPr lang="ru-RU" dirty="0" smtClean="0"/>
            </a:br>
            <a:r>
              <a:rPr lang="ru-RU" dirty="0" smtClean="0"/>
              <a:t>6-10 баллов – высокий уровень.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Задумайтесь над этими словами и сделайте свои выводы.</a:t>
            </a:r>
            <a:endParaRPr lang="ru-RU" dirty="0"/>
          </a:p>
        </p:txBody>
      </p:sp>
      <p:pic>
        <p:nvPicPr>
          <p:cNvPr id="4" name="Picture 7" descr="542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19" y="2714620"/>
            <a:ext cx="43752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070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2" y="3000372"/>
            <a:ext cx="389514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1.Вызывает ли у вас неприязнь и раздражение люди другой национальности или вероисповедания?</a:t>
            </a:r>
          </a:p>
          <a:p>
            <a:r>
              <a:rPr lang="ru-RU" dirty="0" smtClean="0"/>
              <a:t>2.Сможете ли вы выслушать до конца рассказ сильно заикающегося человека, не показав своего раздражения и не прерывая его?</a:t>
            </a:r>
          </a:p>
          <a:p>
            <a:r>
              <a:rPr lang="ru-RU" dirty="0" smtClean="0"/>
              <a:t>3.Сможете ли вы первым подойти к незнакомому человеку, который впервые в вашей компании и сам не решается начать знакомство?</a:t>
            </a:r>
          </a:p>
          <a:p>
            <a:r>
              <a:rPr lang="ru-RU" dirty="0" smtClean="0"/>
              <a:t>4.Насмехаетесь ли вы над своими друзьями и знакомыми, которые говорят о том, что соблюдают пост 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5.Интересуют ли вас обычаи и праздники других народов и </a:t>
            </a:r>
            <a:r>
              <a:rPr lang="ru-RU" dirty="0" err="1" smtClean="0"/>
              <a:t>конфессий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6.Раздражает ли вас, когда приходится объяснять одно и то же непонимающему товарищу?</a:t>
            </a:r>
          </a:p>
          <a:p>
            <a:r>
              <a:rPr lang="ru-RU" dirty="0" smtClean="0"/>
              <a:t>7.Будете ли вы плакать или расстраиваться весь день, если вас утром обрызгает машина?</a:t>
            </a:r>
          </a:p>
          <a:p>
            <a:r>
              <a:rPr lang="ru-RU" dirty="0" smtClean="0"/>
              <a:t>8.На вас накричал прохожий, с которым вы случайно столкнулись на улице или в коридоре, будете ли вы кричать на него в ответ?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9.В ваш коллектив попадает чернокожий парень, захотите ли вы с ним общаться?</a:t>
            </a:r>
          </a:p>
          <a:p>
            <a:r>
              <a:rPr lang="ru-RU" dirty="0" smtClean="0"/>
              <a:t>10.Старушка, живущая в вашем доме, попросила вас вымыть ей пол, попросите ли у нее денег за эту услугу?</a:t>
            </a:r>
          </a:p>
          <a:p>
            <a:r>
              <a:rPr lang="ru-RU" dirty="0" smtClean="0"/>
              <a:t>11.Доставляет ли вам дискомфорт общение с инвалидами?</a:t>
            </a:r>
          </a:p>
          <a:p>
            <a:r>
              <a:rPr lang="ru-RU" dirty="0" smtClean="0"/>
              <a:t>12.Могут ли ребята с нарушением речи, инвалиды быть настоящими друзьями?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последнее время говорить о толерантности стало модным. Понятие «толерантность» для обычного российского сознания непривычно. Нам ближе наше российское слово – «терпимость».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054221"/>
          </a:xfrm>
        </p:spPr>
        <p:txBody>
          <a:bodyPr/>
          <a:lstStyle/>
          <a:p>
            <a:r>
              <a:rPr lang="ru-RU" dirty="0" smtClean="0"/>
              <a:t>Толерантность (от лат. </a:t>
            </a:r>
            <a:r>
              <a:rPr lang="en-US" dirty="0" err="1" smtClean="0"/>
              <a:t>Tolerantia</a:t>
            </a:r>
            <a:r>
              <a:rPr lang="en-US" dirty="0" smtClean="0"/>
              <a:t> –</a:t>
            </a:r>
            <a:r>
              <a:rPr lang="ru-RU" dirty="0" smtClean="0"/>
              <a:t> «терпимость»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00079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Толерантность</a:t>
            </a:r>
            <a:r>
              <a:rPr lang="ru-RU" sz="5300" dirty="0" smtClean="0"/>
              <a:t> </a:t>
            </a:r>
            <a:r>
              <a:rPr lang="ru-RU" sz="2800" dirty="0" smtClean="0"/>
              <a:t>– </a:t>
            </a:r>
            <a:r>
              <a:rPr lang="ru-RU" sz="3100" dirty="0" smtClean="0"/>
              <a:t>отсутствие или ослабление реагирования на какой-либо неблагоприятный фактор в результате снижения чувствительности к его воздействию.</a:t>
            </a:r>
            <a:br>
              <a:rPr lang="ru-RU" sz="3100" dirty="0" smtClean="0"/>
            </a:br>
            <a:r>
              <a:rPr lang="ru-RU" sz="3100" dirty="0" smtClean="0"/>
              <a:t>Например: толерантность к тревоге проявляется в повышении порога эмоционального реагирования на угрожающую ситуацию, а внешне – в выдержке, самообладании, способности длительно выносить неблагоприятные воздействия без снижения адаптивных способностей.</a:t>
            </a:r>
            <a:endParaRPr lang="ru-RU" sz="3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В межличностном общении толерантность – терпение, принятие другого человека таким, какой он есть, со всеми его достоинствами и недостатками. 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теста.</a:t>
            </a:r>
            <a:endParaRPr lang="ru-RU" dirty="0"/>
          </a:p>
        </p:txBody>
      </p:sp>
      <p:pic>
        <p:nvPicPr>
          <p:cNvPr id="3" name="Picture 5" descr="cha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412776"/>
            <a:ext cx="831422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1121</Words>
  <Application>Microsoft Office PowerPoint</Application>
  <PresentationFormat>Экран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Воспитание толерантности</vt:lpstr>
      <vt:lpstr>Современное общество все чаще сталкивается с примерами экстремизма, агрессивности, расширением зон конфликта. Это в первую очередь, затрагивает молодежь, которой в силу возрастных особенностей свойственен максимализм, стремление к простым и быстрым решениям сложных социальных проблем. </vt:lpstr>
      <vt:lpstr>Тестирование .</vt:lpstr>
      <vt:lpstr>Тестирование </vt:lpstr>
      <vt:lpstr>Тестирование </vt:lpstr>
      <vt:lpstr>В последнее время говорить о толерантности стало модным. Понятие «толерантность» для обычного российского сознания непривычно. Нам ближе наше российское слово – «терпимость». </vt:lpstr>
      <vt:lpstr>Толерантность – отсутствие или ослабление реагирования на какой-либо неблагоприятный фактор в результате снижения чувствительности к его воздействию. Например: толерантность к тревоге проявляется в повышении порога эмоционального реагирования на угрожающую ситуацию, а внешне – в выдержке, самообладании, способности длительно выносить неблагоприятные воздействия без снижения адаптивных способностей.</vt:lpstr>
      <vt:lpstr>В межличностном общении толерантность – терпение, принятие другого человека таким, какой он есть, со всеми его достоинствами и недостатками.  </vt:lpstr>
      <vt:lpstr>Обсуждение теста.</vt:lpstr>
      <vt:lpstr>Толерантность – это:</vt:lpstr>
      <vt:lpstr>Интолерантность – это:</vt:lpstr>
      <vt:lpstr>Отсутствие толерантности.</vt:lpstr>
      <vt:lpstr>Упражнение «Моя ассоциация» книга  радуга</vt:lpstr>
      <vt:lpstr>Задание «Любовь»</vt:lpstr>
      <vt:lpstr>Любовь подошла к девушке по имени Доброта и протянула ей руку.</vt:lpstr>
      <vt:lpstr>Упражнение - энергизатор «Молекулы»</vt:lpstr>
      <vt:lpstr>Составление правил толерантного поведения. В школе; в обществе; в классе.</vt:lpstr>
      <vt:lpstr>Правила толерантного поведения в школе.</vt:lpstr>
      <vt:lpstr>Правила поведения в коллективе.</vt:lpstr>
      <vt:lpstr>Правила толерантного общения</vt:lpstr>
      <vt:lpstr>Тестирование.</vt:lpstr>
      <vt:lpstr>Слайд 22</vt:lpstr>
      <vt:lpstr>Слайд 23</vt:lpstr>
      <vt:lpstr>Слайд 24</vt:lpstr>
      <vt:lpstr>Оценка показателей: 3 – 5 баллов – низкий уровень; 5 баллов – средний уровень; 6-10 баллов – высокий уровень.</vt:lpstr>
      <vt:lpstr>Заключение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толерантности</dc:title>
  <dc:creator>Admin</dc:creator>
  <cp:lastModifiedBy>Admin</cp:lastModifiedBy>
  <cp:revision>18</cp:revision>
  <dcterms:created xsi:type="dcterms:W3CDTF">2011-11-16T14:09:41Z</dcterms:created>
  <dcterms:modified xsi:type="dcterms:W3CDTF">2014-08-03T09:00:18Z</dcterms:modified>
</cp:coreProperties>
</file>