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8"/>
  </p:notesMasterIdLst>
  <p:sldIdLst>
    <p:sldId id="356" r:id="rId3"/>
    <p:sldId id="357" r:id="rId4"/>
    <p:sldId id="361" r:id="rId5"/>
    <p:sldId id="362" r:id="rId6"/>
    <p:sldId id="358" r:id="rId7"/>
    <p:sldId id="359" r:id="rId8"/>
    <p:sldId id="363" r:id="rId9"/>
    <p:sldId id="364" r:id="rId10"/>
    <p:sldId id="360" r:id="rId11"/>
    <p:sldId id="365" r:id="rId12"/>
    <p:sldId id="366" r:id="rId13"/>
    <p:sldId id="355" r:id="rId14"/>
    <p:sldId id="339" r:id="rId15"/>
    <p:sldId id="321" r:id="rId16"/>
    <p:sldId id="322" r:id="rId17"/>
    <p:sldId id="323" r:id="rId18"/>
    <p:sldId id="324" r:id="rId19"/>
    <p:sldId id="325" r:id="rId20"/>
    <p:sldId id="340" r:id="rId21"/>
    <p:sldId id="341" r:id="rId22"/>
    <p:sldId id="342" r:id="rId23"/>
    <p:sldId id="343" r:id="rId24"/>
    <p:sldId id="344" r:id="rId25"/>
    <p:sldId id="326" r:id="rId26"/>
    <p:sldId id="327" r:id="rId27"/>
    <p:sldId id="328" r:id="rId28"/>
    <p:sldId id="329" r:id="rId29"/>
    <p:sldId id="330" r:id="rId30"/>
    <p:sldId id="345" r:id="rId31"/>
    <p:sldId id="346" r:id="rId32"/>
    <p:sldId id="347" r:id="rId33"/>
    <p:sldId id="348" r:id="rId34"/>
    <p:sldId id="349" r:id="rId35"/>
    <p:sldId id="301" r:id="rId36"/>
    <p:sldId id="303" r:id="rId37"/>
    <p:sldId id="305" r:id="rId38"/>
    <p:sldId id="302" r:id="rId39"/>
    <p:sldId id="304" r:id="rId40"/>
    <p:sldId id="350" r:id="rId41"/>
    <p:sldId id="354" r:id="rId42"/>
    <p:sldId id="351" r:id="rId43"/>
    <p:sldId id="352" r:id="rId44"/>
    <p:sldId id="353" r:id="rId45"/>
    <p:sldId id="284" r:id="rId46"/>
    <p:sldId id="36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66"/>
    <a:srgbClr val="006600"/>
    <a:srgbClr val="FF0000"/>
    <a:srgbClr val="FF3300"/>
    <a:srgbClr val="FB5FE5"/>
    <a:srgbClr val="003300"/>
    <a:srgbClr val="000000"/>
    <a:srgbClr val="0099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89" autoAdjust="0"/>
    <p:restoredTop sz="94660"/>
  </p:normalViewPr>
  <p:slideViewPr>
    <p:cSldViewPr>
      <p:cViewPr>
        <p:scale>
          <a:sx n="75" d="100"/>
          <a:sy n="75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FE5B7-FA4A-4E56-95EC-47A2A3FD199B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B8B74-3567-413C-9783-6AAB227A4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01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B8B74-3567-413C-9783-6AAB227A4FD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B8B74-3567-413C-9783-6AAB227A4FD6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285861"/>
            <a:ext cx="7772400" cy="1214446"/>
          </a:xfrm>
        </p:spPr>
        <p:txBody>
          <a:bodyPr/>
          <a:lstStyle>
            <a:lvl1pPr>
              <a:defRPr>
                <a:solidFill>
                  <a:srgbClr val="D60093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57187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99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B63FBAE-18D3-4049-A0E2-04B05E2715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99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1600200"/>
            <a:ext cx="385289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5289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1535113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2174875"/>
            <a:ext cx="385447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85606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560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92961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282260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14356"/>
            <a:ext cx="4926040" cy="54118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2910" y="1500174"/>
            <a:ext cx="2822603" cy="4625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57231"/>
            <a:ext cx="5486400" cy="38703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99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79296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1600200"/>
            <a:ext cx="78581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ECB78-09D0-4BEF-BBCC-7C71EAC5E3AD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D6009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40.xml"/><Relationship Id="rId18" Type="http://schemas.openxmlformats.org/officeDocument/2006/relationships/slide" Target="slide15.xml"/><Relationship Id="rId26" Type="http://schemas.openxmlformats.org/officeDocument/2006/relationships/slide" Target="slide43.xml"/><Relationship Id="rId3" Type="http://schemas.openxmlformats.org/officeDocument/2006/relationships/slide" Target="slide38.xml"/><Relationship Id="rId21" Type="http://schemas.openxmlformats.org/officeDocument/2006/relationships/slide" Target="slide31.xml"/><Relationship Id="rId7" Type="http://schemas.openxmlformats.org/officeDocument/2006/relationships/slide" Target="slide18.xml"/><Relationship Id="rId12" Type="http://schemas.openxmlformats.org/officeDocument/2006/relationships/slide" Target="slide35.xml"/><Relationship Id="rId17" Type="http://schemas.openxmlformats.org/officeDocument/2006/relationships/slide" Target="slide23.xml"/><Relationship Id="rId25" Type="http://schemas.openxmlformats.org/officeDocument/2006/relationships/slide" Target="slide17.xml"/><Relationship Id="rId2" Type="http://schemas.openxmlformats.org/officeDocument/2006/relationships/notesSlide" Target="../notesSlides/notesSlide1.xml"/><Relationship Id="rId16" Type="http://schemas.openxmlformats.org/officeDocument/2006/relationships/slide" Target="slide25.xml"/><Relationship Id="rId20" Type="http://schemas.openxmlformats.org/officeDocument/2006/relationships/slide" Target="slide36.xml"/><Relationship Id="rId29" Type="http://schemas.openxmlformats.org/officeDocument/2006/relationships/slide" Target="slide2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9.xml"/><Relationship Id="rId11" Type="http://schemas.openxmlformats.org/officeDocument/2006/relationships/slide" Target="slide14.xml"/><Relationship Id="rId24" Type="http://schemas.openxmlformats.org/officeDocument/2006/relationships/slide" Target="slide16.xml"/><Relationship Id="rId32" Type="http://schemas.openxmlformats.org/officeDocument/2006/relationships/slide" Target="slide28.xml"/><Relationship Id="rId5" Type="http://schemas.openxmlformats.org/officeDocument/2006/relationships/slide" Target="slide34.xml"/><Relationship Id="rId15" Type="http://schemas.openxmlformats.org/officeDocument/2006/relationships/slide" Target="slide22.xml"/><Relationship Id="rId23" Type="http://schemas.openxmlformats.org/officeDocument/2006/relationships/slide" Target="slide26.xml"/><Relationship Id="rId28" Type="http://schemas.openxmlformats.org/officeDocument/2006/relationships/slide" Target="slide32.xml"/><Relationship Id="rId10" Type="http://schemas.openxmlformats.org/officeDocument/2006/relationships/slide" Target="slide19.xml"/><Relationship Id="rId19" Type="http://schemas.openxmlformats.org/officeDocument/2006/relationships/slide" Target="slide41.xml"/><Relationship Id="rId31" Type="http://schemas.openxmlformats.org/officeDocument/2006/relationships/slide" Target="slide33.xml"/><Relationship Id="rId4" Type="http://schemas.openxmlformats.org/officeDocument/2006/relationships/slide" Target="slide39.xml"/><Relationship Id="rId9" Type="http://schemas.openxmlformats.org/officeDocument/2006/relationships/slide" Target="slide20.xml"/><Relationship Id="rId14" Type="http://schemas.openxmlformats.org/officeDocument/2006/relationships/slide" Target="slide30.xml"/><Relationship Id="rId22" Type="http://schemas.openxmlformats.org/officeDocument/2006/relationships/slide" Target="slide21.xml"/><Relationship Id="rId27" Type="http://schemas.openxmlformats.org/officeDocument/2006/relationships/slide" Target="slide37.xml"/><Relationship Id="rId30" Type="http://schemas.openxmlformats.org/officeDocument/2006/relationships/slide" Target="slide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kno.ca/society/byvaet-li-dym-bez-ognya.html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http://www.craven.k12.nc.us/AWE/pics/353267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429000"/>
            <a:ext cx="2027312" cy="2397159"/>
          </a:xfrm>
          <a:prstGeom prst="rect">
            <a:avLst/>
          </a:prstGeom>
          <a:noFill/>
        </p:spPr>
      </p:pic>
      <p:pic>
        <p:nvPicPr>
          <p:cNvPr id="2055" name="Picture 7" descr="C:\Users\Мария\Desktop\chemical_reacti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01008"/>
            <a:ext cx="2232248" cy="2304256"/>
          </a:xfrm>
          <a:prstGeom prst="rect">
            <a:avLst/>
          </a:prstGeom>
          <a:noFill/>
        </p:spPr>
      </p:pic>
      <p:pic>
        <p:nvPicPr>
          <p:cNvPr id="2052" name="Picture 4" descr="Картинка 65 из 1575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836712"/>
            <a:ext cx="2376264" cy="2376264"/>
          </a:xfrm>
          <a:prstGeom prst="rect">
            <a:avLst/>
          </a:prstGeom>
          <a:noFill/>
        </p:spPr>
      </p:pic>
      <p:pic>
        <p:nvPicPr>
          <p:cNvPr id="2050" name="Picture 2" descr="Картинка 28 из 1575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908720"/>
            <a:ext cx="2369840" cy="2369840"/>
          </a:xfrm>
          <a:prstGeom prst="rect">
            <a:avLst/>
          </a:prstGeom>
          <a:noFill/>
        </p:spPr>
      </p:pic>
      <p:pic>
        <p:nvPicPr>
          <p:cNvPr id="2057" name="Picture 9" descr="Картинка 3 из 125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908721"/>
            <a:ext cx="2297832" cy="2305972"/>
          </a:xfrm>
          <a:prstGeom prst="rect">
            <a:avLst/>
          </a:prstGeom>
          <a:noFill/>
        </p:spPr>
      </p:pic>
      <p:pic>
        <p:nvPicPr>
          <p:cNvPr id="2059" name="Picture 11" descr="Картинка 28 из 125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501008"/>
            <a:ext cx="2304255" cy="230425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6864" cy="5112568"/>
          </a:xfrm>
          <a:solidFill>
            <a:schemeClr val="bg1">
              <a:alpha val="57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Посвящение</a:t>
            </a:r>
            <a:b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</a:b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в химики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916832"/>
            <a:ext cx="3641058" cy="182879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Букет </a:t>
            </a:r>
          </a:p>
          <a:p>
            <a:pPr algn="ctr">
              <a:buNone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 банке</a:t>
            </a:r>
          </a:p>
        </p:txBody>
      </p:sp>
      <p:pic>
        <p:nvPicPr>
          <p:cNvPr id="25602" name="Picture 2" descr="Картинка 2 из 70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052736"/>
            <a:ext cx="3854202" cy="4822036"/>
          </a:xfrm>
          <a:prstGeom prst="rect">
            <a:avLst/>
          </a:prstGeom>
          <a:noFill/>
        </p:spPr>
      </p:pic>
      <p:pic>
        <p:nvPicPr>
          <p:cNvPr id="5" name="Picture 10" descr="http://s40.radikal.ru/i088/0810/e2/3c3cd125ac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861048"/>
            <a:ext cx="1358462" cy="24673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692696"/>
            <a:ext cx="424847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Реклама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а 49 из 7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980728"/>
            <a:ext cx="4680520" cy="468052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9"/>
            <a:ext cx="4176464" cy="144016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Чешуйчатый дракон</a:t>
            </a:r>
          </a:p>
        </p:txBody>
      </p:sp>
      <p:pic>
        <p:nvPicPr>
          <p:cNvPr id="5" name="Picture 10" descr="http://s40.radikal.ru/i088/0810/e2/3c3cd125ac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861048"/>
            <a:ext cx="1358462" cy="24673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692696"/>
            <a:ext cx="424847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Реклама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39552" y="476672"/>
            <a:ext cx="8229600" cy="5721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Правила игры: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340768"/>
            <a:ext cx="80648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Clr>
                <a:schemeClr val="hlink"/>
              </a:buClr>
              <a:buSzPct val="120000"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Участники делятся на две команды. Каждая команда выбирает тему и цену вопроса. </a:t>
            </a:r>
          </a:p>
          <a:p>
            <a:pPr marL="342900" indent="-342900" algn="ctr">
              <a:spcBef>
                <a:spcPct val="50000"/>
              </a:spcBef>
              <a:buClr>
                <a:schemeClr val="hlink"/>
              </a:buClr>
              <a:buSzPct val="120000"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Если команда отвечает правильно, то ей присуждается столько баллов, сколько она выбрала, а если она отвечает неправильно, то баллы вычитаются. 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85" name="Group 141"/>
          <p:cNvGraphicFramePr>
            <a:graphicFrameLocks noGrp="1"/>
          </p:cNvGraphicFramePr>
          <p:nvPr>
            <p:ph/>
          </p:nvPr>
        </p:nvGraphicFramePr>
        <p:xfrm>
          <a:off x="0" y="0"/>
          <a:ext cx="9108504" cy="7101408"/>
        </p:xfrm>
        <a:graphic>
          <a:graphicData uri="http://schemas.openxmlformats.org/drawingml/2006/table">
            <a:tbl>
              <a:tblPr/>
              <a:tblGrid>
                <a:gridCol w="1940847"/>
                <a:gridCol w="1271428"/>
                <a:gridCol w="1551666"/>
                <a:gridCol w="1483187"/>
                <a:gridCol w="1483187"/>
                <a:gridCol w="1378189"/>
              </a:tblGrid>
              <a:tr h="11412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Человек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669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Неметаллы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273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Мисс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реакция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009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Металлы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405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Высший 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свет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213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Элементы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17999">
                          <a:schemeClr val="accent2">
                            <a:lumMod val="40000"/>
                            <a:lumOff val="60000"/>
                          </a:schemeClr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31846" name="WordArt 10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51720" y="6281738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3300">
                        <a:gamma/>
                        <a:shade val="46275"/>
                        <a:invGamma/>
                      </a:srgbClr>
                    </a:gs>
                    <a:gs pos="50000">
                      <a:srgbClr val="663300"/>
                    </a:gs>
                    <a:gs pos="100000">
                      <a:srgbClr val="6633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4" action="ppaction://hlinksldjump"/>
              </a:rPr>
              <a:t>№1</a:t>
            </a:r>
            <a:endParaRPr lang="ru-RU" sz="24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3300">
                      <a:gamma/>
                      <a:shade val="46275"/>
                      <a:invGamma/>
                    </a:srgbClr>
                  </a:gs>
                  <a:gs pos="50000">
                    <a:srgbClr val="663300"/>
                  </a:gs>
                  <a:gs pos="100000">
                    <a:srgbClr val="6633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47" name="WordArt 103"/>
          <p:cNvSpPr>
            <a:spLocks noChangeArrowheads="1" noChangeShapeType="1" noTextEdit="1"/>
          </p:cNvSpPr>
          <p:nvPr/>
        </p:nvSpPr>
        <p:spPr bwMode="auto">
          <a:xfrm>
            <a:off x="2051720" y="4869160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3300">
                        <a:gamma/>
                        <a:shade val="46275"/>
                        <a:invGamma/>
                      </a:srgbClr>
                    </a:gs>
                    <a:gs pos="50000">
                      <a:srgbClr val="663300"/>
                    </a:gs>
                    <a:gs pos="100000">
                      <a:srgbClr val="6633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5" action="ppaction://hlinksldjump"/>
              </a:rPr>
              <a:t>№1</a:t>
            </a:r>
            <a:endParaRPr lang="ru-RU" sz="24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3300">
                      <a:gamma/>
                      <a:shade val="46275"/>
                      <a:invGamma/>
                    </a:srgbClr>
                  </a:gs>
                  <a:gs pos="50000">
                    <a:srgbClr val="663300"/>
                  </a:gs>
                  <a:gs pos="100000">
                    <a:srgbClr val="6633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48" name="WordArt 104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23728" y="3717032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3300">
                        <a:gamma/>
                        <a:shade val="46275"/>
                        <a:invGamma/>
                      </a:srgbClr>
                    </a:gs>
                    <a:gs pos="50000">
                      <a:srgbClr val="663300"/>
                    </a:gs>
                    <a:gs pos="100000">
                      <a:srgbClr val="6633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6" action="ppaction://hlinksldjump"/>
              </a:rPr>
              <a:t>№1</a:t>
            </a:r>
            <a:endParaRPr lang="ru-RU" sz="24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3300">
                      <a:gamma/>
                      <a:shade val="46275"/>
                      <a:invGamma/>
                    </a:srgbClr>
                  </a:gs>
                  <a:gs pos="50000">
                    <a:srgbClr val="663300"/>
                  </a:gs>
                  <a:gs pos="100000">
                    <a:srgbClr val="6633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49" name="WordArt 105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23728" y="2564904"/>
            <a:ext cx="10795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3300">
                        <a:gamma/>
                        <a:shade val="46275"/>
                        <a:invGamma/>
                      </a:srgbClr>
                    </a:gs>
                    <a:gs pos="50000">
                      <a:srgbClr val="663300"/>
                    </a:gs>
                    <a:gs pos="100000">
                      <a:srgbClr val="6633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8" action="ppaction://hlinksldjump"/>
              </a:rPr>
              <a:t>№1</a:t>
            </a:r>
            <a:endParaRPr lang="ru-RU" sz="24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3300">
                      <a:gamma/>
                      <a:shade val="46275"/>
                      <a:invGamma/>
                    </a:srgbClr>
                  </a:gs>
                  <a:gs pos="50000">
                    <a:srgbClr val="663300"/>
                  </a:gs>
                  <a:gs pos="100000">
                    <a:srgbClr val="6633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0" name="WordArt 106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51720" y="1412776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3300">
                        <a:gamma/>
                        <a:shade val="46275"/>
                        <a:invGamma/>
                      </a:srgbClr>
                    </a:gs>
                    <a:gs pos="50000">
                      <a:srgbClr val="663300"/>
                    </a:gs>
                    <a:gs pos="100000">
                      <a:srgbClr val="6633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0" action="ppaction://hlinksldjump"/>
              </a:rPr>
              <a:t>№1</a:t>
            </a:r>
            <a:endParaRPr lang="ru-RU" sz="24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3300">
                      <a:gamma/>
                      <a:shade val="46275"/>
                      <a:invGamma/>
                    </a:srgbClr>
                  </a:gs>
                  <a:gs pos="50000">
                    <a:srgbClr val="663300"/>
                  </a:gs>
                  <a:gs pos="100000">
                    <a:srgbClr val="6633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1" name="WordArt 107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23728" y="260648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  <a:hlinkClick r:id="rId11" action="ppaction://hlinksldjump"/>
              </a:rPr>
              <a:t>№1</a:t>
            </a:r>
            <a:endParaRPr lang="ru-RU" sz="2400" b="1" kern="10" dirty="0">
              <a:ln w="9525">
                <a:round/>
                <a:headEnd/>
                <a:tailEnd/>
              </a:ln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1852" name="WordArt 108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91880" y="6281738"/>
            <a:ext cx="936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3" action="ppaction://hlinksldjump"/>
              </a:rPr>
              <a:t>№2</a:t>
            </a:r>
            <a:endParaRPr lang="ru-RU" sz="24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FF">
                      <a:gamma/>
                      <a:shade val="46275"/>
                      <a:invGamma/>
                    </a:srgbClr>
                  </a:gs>
                  <a:gs pos="50000">
                    <a:srgbClr val="0000FF"/>
                  </a:gs>
                  <a:gs pos="100000">
                    <a:srgbClr val="0000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3" name="WordArt 109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563888" y="4869160"/>
            <a:ext cx="936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2" action="ppaction://hlinksldjump"/>
              </a:rPr>
              <a:t>№2</a:t>
            </a:r>
            <a:endParaRPr lang="ru-RU" sz="24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FF">
                      <a:gamma/>
                      <a:shade val="46275"/>
                      <a:invGamma/>
                    </a:srgbClr>
                  </a:gs>
                  <a:gs pos="50000">
                    <a:srgbClr val="0000FF"/>
                  </a:gs>
                  <a:gs pos="100000">
                    <a:srgbClr val="0000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4" name="WordArt 110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563888" y="3717032"/>
            <a:ext cx="936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4" action="ppaction://hlinksldjump"/>
              </a:rPr>
              <a:t>№2</a:t>
            </a:r>
            <a:endParaRPr lang="ru-RU" sz="24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FF">
                      <a:gamma/>
                      <a:shade val="46275"/>
                      <a:invGamma/>
                    </a:srgbClr>
                  </a:gs>
                  <a:gs pos="50000">
                    <a:srgbClr val="0000FF"/>
                  </a:gs>
                  <a:gs pos="100000">
                    <a:srgbClr val="0000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5" name="WordArt 111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563888" y="2564904"/>
            <a:ext cx="9366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6" action="ppaction://hlinksldjump"/>
              </a:rPr>
              <a:t>№2</a:t>
            </a:r>
            <a:endParaRPr lang="ru-RU" sz="24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FF">
                      <a:gamma/>
                      <a:shade val="46275"/>
                      <a:invGamma/>
                    </a:srgbClr>
                  </a:gs>
                  <a:gs pos="50000">
                    <a:srgbClr val="0000FF"/>
                  </a:gs>
                  <a:gs pos="100000">
                    <a:srgbClr val="0000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6" name="WordArt 112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635896" y="1412776"/>
            <a:ext cx="936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9" action="ppaction://hlinksldjump"/>
              </a:rPr>
              <a:t>№2</a:t>
            </a:r>
            <a:endParaRPr lang="ru-RU" sz="24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FF">
                      <a:gamma/>
                      <a:shade val="46275"/>
                      <a:invGamma/>
                    </a:srgbClr>
                  </a:gs>
                  <a:gs pos="50000">
                    <a:srgbClr val="0000FF"/>
                  </a:gs>
                  <a:gs pos="100000">
                    <a:srgbClr val="0000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7" name="WordArt 113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635896" y="260648"/>
            <a:ext cx="936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8" action="ppaction://hlinksldjump"/>
              </a:rPr>
              <a:t>№2</a:t>
            </a:r>
            <a:endParaRPr lang="ru-RU" sz="24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FF">
                      <a:gamma/>
                      <a:shade val="46275"/>
                      <a:invGamma/>
                    </a:srgbClr>
                  </a:gs>
                  <a:gs pos="50000">
                    <a:srgbClr val="0000FF"/>
                  </a:gs>
                  <a:gs pos="100000">
                    <a:srgbClr val="0000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8" name="WordArt 11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004048" y="6281738"/>
            <a:ext cx="9906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50000">
                      <a:srgbClr val="006600"/>
                    </a:gs>
                    <a:gs pos="100000">
                      <a:srgbClr val="0066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9" action="ppaction://hlinksldjump"/>
              </a:rPr>
              <a:t>№3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>
                      <a:gamma/>
                      <a:shade val="46275"/>
                      <a:invGamma/>
                    </a:srgbClr>
                  </a:gs>
                  <a:gs pos="5000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59" name="WordArt 115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932040" y="4869160"/>
            <a:ext cx="9906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50000">
                      <a:srgbClr val="006600"/>
                    </a:gs>
                    <a:gs pos="100000">
                      <a:srgbClr val="0066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0" action="ppaction://hlinksldjump"/>
              </a:rPr>
              <a:t>№3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>
                      <a:gamma/>
                      <a:shade val="46275"/>
                      <a:invGamma/>
                    </a:srgbClr>
                  </a:gs>
                  <a:gs pos="5000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0" name="WordArt 1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004048" y="3717032"/>
            <a:ext cx="9906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50000">
                      <a:srgbClr val="006600"/>
                    </a:gs>
                    <a:gs pos="100000">
                      <a:srgbClr val="0066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1" action="ppaction://hlinksldjump"/>
              </a:rPr>
              <a:t>№3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>
                      <a:gamma/>
                      <a:shade val="46275"/>
                      <a:invGamma/>
                    </a:srgbClr>
                  </a:gs>
                  <a:gs pos="5000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1" name="WordArt 117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004048" y="2564904"/>
            <a:ext cx="9906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50000">
                      <a:srgbClr val="006600"/>
                    </a:gs>
                    <a:gs pos="100000">
                      <a:srgbClr val="0066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3" action="ppaction://hlinksldjump"/>
              </a:rPr>
              <a:t>№3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>
                      <a:gamma/>
                      <a:shade val="46275"/>
                      <a:invGamma/>
                    </a:srgbClr>
                  </a:gs>
                  <a:gs pos="5000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2" name="WordArt 118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004048" y="1412776"/>
            <a:ext cx="9906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50000">
                      <a:srgbClr val="006600"/>
                    </a:gs>
                    <a:gs pos="100000">
                      <a:srgbClr val="0066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2" action="ppaction://hlinksldjump"/>
              </a:rPr>
              <a:t>№3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>
                      <a:gamma/>
                      <a:shade val="46275"/>
                      <a:invGamma/>
                    </a:srgbClr>
                  </a:gs>
                  <a:gs pos="5000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3" name="WordArt 119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076056" y="260648"/>
            <a:ext cx="9906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50000">
                      <a:srgbClr val="006600"/>
                    </a:gs>
                    <a:gs pos="100000">
                      <a:srgbClr val="0066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4" action="ppaction://hlinksldjump"/>
              </a:rPr>
              <a:t>№3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>
                      <a:gamma/>
                      <a:shade val="46275"/>
                      <a:invGamma/>
                    </a:srgbClr>
                  </a:gs>
                  <a:gs pos="5000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4" name="WordArt 120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60232" y="260648"/>
            <a:ext cx="10429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0066">
                        <a:gamma/>
                        <a:shade val="46275"/>
                        <a:invGamma/>
                      </a:srgbClr>
                    </a:gs>
                    <a:gs pos="50000">
                      <a:srgbClr val="660066"/>
                    </a:gs>
                    <a:gs pos="100000">
                      <a:srgbClr val="6600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5" action="ppaction://hlinksldjump"/>
              </a:rPr>
              <a:t>№4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0066">
                      <a:gamma/>
                      <a:shade val="46275"/>
                      <a:invGamma/>
                    </a:srgbClr>
                  </a:gs>
                  <a:gs pos="50000">
                    <a:srgbClr val="660066"/>
                  </a:gs>
                  <a:gs pos="100000">
                    <a:srgbClr val="6600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5" name="WordArt 121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16216" y="6281738"/>
            <a:ext cx="10429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0066">
                        <a:gamma/>
                        <a:shade val="46275"/>
                        <a:invGamma/>
                      </a:srgbClr>
                    </a:gs>
                    <a:gs pos="50000">
                      <a:srgbClr val="660066"/>
                    </a:gs>
                    <a:gs pos="100000">
                      <a:srgbClr val="6600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6" action="ppaction://hlinksldjump"/>
              </a:rPr>
              <a:t>№4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0066">
                      <a:gamma/>
                      <a:shade val="46275"/>
                      <a:invGamma/>
                    </a:srgbClr>
                  </a:gs>
                  <a:gs pos="50000">
                    <a:srgbClr val="660066"/>
                  </a:gs>
                  <a:gs pos="100000">
                    <a:srgbClr val="6600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6" name="WordArt 122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44208" y="4869160"/>
            <a:ext cx="10429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0066">
                        <a:gamma/>
                        <a:shade val="46275"/>
                        <a:invGamma/>
                      </a:srgbClr>
                    </a:gs>
                    <a:gs pos="50000">
                      <a:srgbClr val="660066"/>
                    </a:gs>
                    <a:gs pos="100000">
                      <a:srgbClr val="6600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7" action="ppaction://hlinksldjump"/>
              </a:rPr>
              <a:t>№4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0066">
                      <a:gamma/>
                      <a:shade val="46275"/>
                      <a:invGamma/>
                    </a:srgbClr>
                  </a:gs>
                  <a:gs pos="50000">
                    <a:srgbClr val="660066"/>
                  </a:gs>
                  <a:gs pos="100000">
                    <a:srgbClr val="6600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7" name="WordArt 123">
            <a:hlinkClick r:id="rId2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44208" y="3717032"/>
            <a:ext cx="10429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0066">
                        <a:gamma/>
                        <a:shade val="46275"/>
                        <a:invGamma/>
                      </a:srgbClr>
                    </a:gs>
                    <a:gs pos="50000">
                      <a:srgbClr val="660066"/>
                    </a:gs>
                    <a:gs pos="100000">
                      <a:srgbClr val="6600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8" action="ppaction://hlinksldjump"/>
              </a:rPr>
              <a:t>№4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0066">
                      <a:gamma/>
                      <a:shade val="46275"/>
                      <a:invGamma/>
                    </a:srgbClr>
                  </a:gs>
                  <a:gs pos="50000">
                    <a:srgbClr val="660066"/>
                  </a:gs>
                  <a:gs pos="100000">
                    <a:srgbClr val="6600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8" name="WordArt 124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44208" y="2564904"/>
            <a:ext cx="10429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0066">
                        <a:gamma/>
                        <a:shade val="46275"/>
                        <a:invGamma/>
                      </a:srgbClr>
                    </a:gs>
                    <a:gs pos="50000">
                      <a:srgbClr val="660066"/>
                    </a:gs>
                    <a:gs pos="100000">
                      <a:srgbClr val="6600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29" action="ppaction://hlinksldjump"/>
              </a:rPr>
              <a:t>№4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0066">
                      <a:gamma/>
                      <a:shade val="46275"/>
                      <a:invGamma/>
                    </a:srgbClr>
                  </a:gs>
                  <a:gs pos="50000">
                    <a:srgbClr val="660066"/>
                  </a:gs>
                  <a:gs pos="100000">
                    <a:srgbClr val="6600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69" name="WordArt 125">
            <a:hlinkClick r:id="rId3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1412776"/>
            <a:ext cx="10429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8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0066">
                        <a:gamma/>
                        <a:shade val="46275"/>
                        <a:invGamma/>
                      </a:srgbClr>
                    </a:gs>
                    <a:gs pos="50000">
                      <a:srgbClr val="660066"/>
                    </a:gs>
                    <a:gs pos="100000">
                      <a:srgbClr val="660066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5" action="ppaction://hlinksldjump"/>
              </a:rPr>
              <a:t>№4</a:t>
            </a:r>
            <a:endParaRPr lang="ru-RU" sz="2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660066">
                      <a:gamma/>
                      <a:shade val="46275"/>
                      <a:invGamma/>
                    </a:srgbClr>
                  </a:gs>
                  <a:gs pos="50000">
                    <a:srgbClr val="660066"/>
                  </a:gs>
                  <a:gs pos="100000">
                    <a:srgbClr val="6600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70" name="WordArt 126"/>
          <p:cNvSpPr>
            <a:spLocks noChangeArrowheads="1" noChangeShapeType="1" noTextEdit="1"/>
          </p:cNvSpPr>
          <p:nvPr/>
        </p:nvSpPr>
        <p:spPr bwMode="auto">
          <a:xfrm>
            <a:off x="7956376" y="4941168"/>
            <a:ext cx="936104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3" action="ppaction://hlinksldjump"/>
              </a:rPr>
              <a:t>№5</a:t>
            </a:r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71" name="WordArt 127">
            <a:hlinkClick r:id="rId2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6376" y="6334125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№5</a:t>
            </a:r>
          </a:p>
        </p:txBody>
      </p:sp>
      <p:sp>
        <p:nvSpPr>
          <p:cNvPr id="31872" name="WordArt 128">
            <a:hlinkClick r:id="rId3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4368" y="3789040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31" action="ppaction://hlinksldjump"/>
              </a:rPr>
              <a:t>№5</a:t>
            </a:r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73" name="WordArt 129">
            <a:hlinkClick r:id="rId3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4368" y="2636912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32" action="ppaction://hlinksldjump"/>
              </a:rPr>
              <a:t>№5</a:t>
            </a:r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74" name="WordArt 130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4368" y="1412776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17" action="ppaction://hlinksldjump"/>
              </a:rPr>
              <a:t>№5</a:t>
            </a:r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75" name="WordArt 131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4368" y="260648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atin typeface="Times New Roman"/>
                <a:cs typeface="Times New Roman"/>
                <a:hlinkClick r:id="rId7" action="ppaction://hlinksldjump"/>
              </a:rPr>
              <a:t>№5</a:t>
            </a:r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sp>
        <p:nvSpPr>
          <p:cNvPr id="31887" name="AutoShape 143">
            <a:hlinkClick r:id="rId3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96200" y="6629400"/>
            <a:ext cx="1447800" cy="228600"/>
          </a:xfrm>
          <a:prstGeom prst="actionButtonForwardNext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1835696" y="908720"/>
            <a:ext cx="48164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Человек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83568" y="2060848"/>
            <a:ext cx="7315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Недостаток какого элементы в организме приводит к кариесу зубок?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995" name="WordArt 11"/>
          <p:cNvSpPr>
            <a:spLocks noChangeArrowheads="1" noChangeShapeType="1" noTextEdit="1"/>
          </p:cNvSpPr>
          <p:nvPr/>
        </p:nvSpPr>
        <p:spPr bwMode="auto">
          <a:xfrm>
            <a:off x="755576" y="112474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№1</a:t>
            </a:r>
          </a:p>
        </p:txBody>
      </p:sp>
      <p:sp>
        <p:nvSpPr>
          <p:cNvPr id="41997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4293096"/>
            <a:ext cx="1861407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Фтор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5" grpId="0"/>
      <p:bldP spid="41995" grpId="1"/>
      <p:bldP spid="41997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611560" y="1988840"/>
            <a:ext cx="78488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Какая кислота входит в состав желудочного сока и способствует пищеварению?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879" name="WordArt 15"/>
          <p:cNvSpPr>
            <a:spLocks noChangeArrowheads="1" noChangeShapeType="1" noTextEdit="1"/>
          </p:cNvSpPr>
          <p:nvPr/>
        </p:nvSpPr>
        <p:spPr bwMode="auto">
          <a:xfrm>
            <a:off x="1763688" y="764704"/>
            <a:ext cx="48164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Человек</a:t>
            </a:r>
          </a:p>
        </p:txBody>
      </p:sp>
      <p:sp>
        <p:nvSpPr>
          <p:cNvPr id="36881" name="WordArt 17"/>
          <p:cNvSpPr>
            <a:spLocks noChangeArrowheads="1" noChangeShapeType="1" noTextEdit="1"/>
          </p:cNvSpPr>
          <p:nvPr/>
        </p:nvSpPr>
        <p:spPr bwMode="auto">
          <a:xfrm>
            <a:off x="755576" y="980728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4163923"/>
            <a:ext cx="3208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Соляная кислота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2770" name="Picture 2" descr="http://im1-tub-ru.yandex.net/i?id=4e791f0f794bcce71bd4a5747fb3713c-30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17032"/>
            <a:ext cx="2047106" cy="1895469"/>
          </a:xfrm>
          <a:prstGeom prst="rect">
            <a:avLst/>
          </a:prstGeom>
          <a:noFill/>
        </p:spPr>
      </p:pic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3246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5" grpId="0"/>
      <p:bldP spid="36879" grpId="0"/>
      <p:bldP spid="36881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к нарисовать акварелью металл Сайт о рисова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645024"/>
            <a:ext cx="3039817" cy="2543780"/>
          </a:xfrm>
          <a:prstGeom prst="rect">
            <a:avLst/>
          </a:prstGeom>
          <a:noFill/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043608" y="4869160"/>
            <a:ext cx="27432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Мед</a:t>
            </a:r>
            <a:endParaRPr lang="ru-RU" sz="48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600200" y="2438400"/>
            <a:ext cx="632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683568" y="1916832"/>
            <a:ext cx="74888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популярное лекарство от простуды является основой акварельных красок?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900" name="WordArt 12"/>
          <p:cNvSpPr>
            <a:spLocks noChangeArrowheads="1" noChangeShapeType="1" noTextEdit="1"/>
          </p:cNvSpPr>
          <p:nvPr/>
        </p:nvSpPr>
        <p:spPr bwMode="auto">
          <a:xfrm>
            <a:off x="1835696" y="692696"/>
            <a:ext cx="48164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Человек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</p:txBody>
      </p:sp>
      <p:sp>
        <p:nvSpPr>
          <p:cNvPr id="37902" name="WordArt 14"/>
          <p:cNvSpPr>
            <a:spLocks noChangeArrowheads="1" noChangeShapeType="1" noTextEdit="1"/>
          </p:cNvSpPr>
          <p:nvPr/>
        </p:nvSpPr>
        <p:spPr bwMode="auto">
          <a:xfrm>
            <a:off x="827584" y="908720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№3</a:t>
            </a:r>
          </a:p>
        </p:txBody>
      </p:sp>
      <p:sp>
        <p:nvSpPr>
          <p:cNvPr id="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8" grpId="0"/>
      <p:bldP spid="37900" grpId="0"/>
      <p:bldP spid="37902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m2-tub-ru.yandex.net/i?id=1dc7b1787c3eed1ffdfc4a66135c2006-93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08920"/>
            <a:ext cx="1792999" cy="3240360"/>
          </a:xfrm>
          <a:prstGeom prst="rect">
            <a:avLst/>
          </a:prstGeom>
          <a:noFill/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79512" y="1916832"/>
            <a:ext cx="8763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Какой газ используют для получения газированной воды?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922" name="WordArt 10"/>
          <p:cNvSpPr>
            <a:spLocks noChangeArrowheads="1" noChangeShapeType="1" noTextEdit="1"/>
          </p:cNvSpPr>
          <p:nvPr/>
        </p:nvSpPr>
        <p:spPr bwMode="auto">
          <a:xfrm>
            <a:off x="1763688" y="620688"/>
            <a:ext cx="48164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Человек</a:t>
            </a:r>
          </a:p>
        </p:txBody>
      </p:sp>
      <p:sp>
        <p:nvSpPr>
          <p:cNvPr id="38924" name="WordArt 12"/>
          <p:cNvSpPr>
            <a:spLocks noChangeArrowheads="1" noChangeShapeType="1" noTextEdit="1"/>
          </p:cNvSpPr>
          <p:nvPr/>
        </p:nvSpPr>
        <p:spPr bwMode="auto">
          <a:xfrm>
            <a:off x="683568" y="836712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3573016"/>
            <a:ext cx="52451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углекислый газ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22" grpId="0"/>
      <p:bldP spid="38924" grpId="0"/>
      <p:bldP spid="11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67544" y="1988840"/>
            <a:ext cx="8305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Молочнокислые продукты полезны для здоровья. Какой процесс используют для получения кефира?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563888" y="4797152"/>
            <a:ext cx="2895600" cy="64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Брожение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71" name="WordArt 11"/>
          <p:cNvSpPr>
            <a:spLocks noChangeArrowheads="1" noChangeShapeType="1" noTextEdit="1"/>
          </p:cNvSpPr>
          <p:nvPr/>
        </p:nvSpPr>
        <p:spPr bwMode="auto">
          <a:xfrm>
            <a:off x="1691680" y="692696"/>
            <a:ext cx="48164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Человек</a:t>
            </a:r>
          </a:p>
        </p:txBody>
      </p:sp>
      <p:sp>
        <p:nvSpPr>
          <p:cNvPr id="40973" name="WordArt 13"/>
          <p:cNvSpPr>
            <a:spLocks noChangeArrowheads="1" noChangeShapeType="1" noTextEdit="1"/>
          </p:cNvSpPr>
          <p:nvPr/>
        </p:nvSpPr>
        <p:spPr bwMode="auto">
          <a:xfrm>
            <a:off x="755576" y="1052736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№5</a:t>
            </a:r>
          </a:p>
        </p:txBody>
      </p:sp>
      <p:sp>
        <p:nvSpPr>
          <p:cNvPr id="7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71" grpId="0"/>
      <p:bldP spid="40973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539552" y="1556792"/>
            <a:ext cx="7848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Ионы какого неметалла определяют общие химические свойства растворов кислот?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027" name="WordArt 19"/>
          <p:cNvSpPr>
            <a:spLocks noChangeArrowheads="1" noChangeShapeType="1" noTextEdit="1"/>
          </p:cNvSpPr>
          <p:nvPr/>
        </p:nvSpPr>
        <p:spPr bwMode="auto">
          <a:xfrm>
            <a:off x="1187624" y="76470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620688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Неметаллы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4077072"/>
            <a:ext cx="9989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6600" b="1" baseline="30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endParaRPr lang="ru-RU" sz="6600" b="1" baseline="30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2" grpId="0"/>
      <p:bldP spid="43027" grpId="0"/>
      <p:bldP spid="9" grpId="0"/>
      <p:bldP spid="10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а 55 из 3647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140968"/>
            <a:ext cx="3648405" cy="2736304"/>
          </a:xfrm>
          <a:prstGeom prst="rect">
            <a:avLst/>
          </a:prstGeom>
          <a:noFill/>
        </p:spPr>
      </p:pic>
      <p:pic>
        <p:nvPicPr>
          <p:cNvPr id="1032" name="Picture 8" descr="Картинка 69 из 60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212976"/>
            <a:ext cx="2315006" cy="2851820"/>
          </a:xfrm>
          <a:prstGeom prst="rect">
            <a:avLst/>
          </a:prstGeom>
          <a:noFill/>
        </p:spPr>
      </p:pic>
      <p:pic>
        <p:nvPicPr>
          <p:cNvPr id="1028" name="Picture 4" descr="http://www.yavne-asso.com/public/Bac2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852936"/>
            <a:ext cx="2286000" cy="3048001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8229600" cy="762000"/>
          </a:xfrm>
        </p:spPr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Приветствие команд</a:t>
            </a:r>
          </a:p>
        </p:txBody>
      </p:sp>
      <p:sp>
        <p:nvSpPr>
          <p:cNvPr id="8" name="Выноска-облако 7"/>
          <p:cNvSpPr/>
          <p:nvPr/>
        </p:nvSpPr>
        <p:spPr>
          <a:xfrm rot="21078119">
            <a:off x="1778153" y="1700151"/>
            <a:ext cx="2952328" cy="1368152"/>
          </a:xfrm>
          <a:prstGeom prst="cloudCallout">
            <a:avLst/>
          </a:prstGeom>
          <a:scene3d>
            <a:camera prst="orthographicFront">
              <a:rot lat="600000" lon="600000" rev="600000"/>
            </a:camera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Команда 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 rot="20561096">
            <a:off x="5868144" y="1628800"/>
            <a:ext cx="2952328" cy="1368152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Команда 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im2-tub-ru.yandex.net/i?id=2aecc74385de424f776d0b71bbab4b81-106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212976"/>
            <a:ext cx="2376264" cy="2344998"/>
          </a:xfrm>
          <a:prstGeom prst="rect">
            <a:avLst/>
          </a:prstGeom>
          <a:noFill/>
        </p:spPr>
      </p:pic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323528" y="1556792"/>
            <a:ext cx="8534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Какой неметалл получил своё название в связи с неприятным запахом его паров?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9164" name="WordArt 12"/>
          <p:cNvSpPr>
            <a:spLocks noChangeArrowheads="1" noChangeShapeType="1" noTextEdit="1"/>
          </p:cNvSpPr>
          <p:nvPr/>
        </p:nvSpPr>
        <p:spPr bwMode="auto">
          <a:xfrm>
            <a:off x="971600" y="76470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79712" y="620688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Неметаллы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5157192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Br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в пер. с греч. – зловонный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/>
      <p:bldP spid="49164" grpId="0"/>
      <p:bldP spid="10" grpId="0"/>
      <p:bldP spid="11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Wonder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140968"/>
            <a:ext cx="2206062" cy="2426669"/>
          </a:xfrm>
          <a:prstGeom prst="rect">
            <a:avLst/>
          </a:prstGeom>
          <a:noFill/>
        </p:spPr>
      </p:pic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395536" y="1628800"/>
            <a:ext cx="838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Какой неметалл алхимики называли «желчью бога Вулкана»?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0191" name="WordArt 15"/>
          <p:cNvSpPr>
            <a:spLocks noChangeArrowheads="1" noChangeShapeType="1" noTextEdit="1"/>
          </p:cNvSpPr>
          <p:nvPr/>
        </p:nvSpPr>
        <p:spPr bwMode="auto">
          <a:xfrm>
            <a:off x="899592" y="76470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620688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Неметаллы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5085184"/>
            <a:ext cx="18373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сера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1" grpId="0"/>
      <p:bldP spid="11" grpId="0"/>
      <p:bldP spid="12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755576" y="1628800"/>
            <a:ext cx="72728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Какой неметалл считают вторым по распространенности на Земле после кислорода?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051" name="WordArt 19"/>
          <p:cNvSpPr>
            <a:spLocks noChangeArrowheads="1" noChangeShapeType="1" noTextEdit="1"/>
          </p:cNvSpPr>
          <p:nvPr/>
        </p:nvSpPr>
        <p:spPr bwMode="auto">
          <a:xfrm>
            <a:off x="971600" y="836712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620688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Неметаллы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4005064"/>
            <a:ext cx="737702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4578" name="Picture 2" descr="http://im1-tub-ru.yandex.net/i?id=4ff194ba3960928b55b6498fe0f567d3-79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501008"/>
            <a:ext cx="2952328" cy="2214246"/>
          </a:xfrm>
          <a:prstGeom prst="rect">
            <a:avLst/>
          </a:prstGeom>
          <a:noFill/>
        </p:spPr>
      </p:pic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5" grpId="0"/>
      <p:bldP spid="44051" grpId="0"/>
      <p:bldP spid="9" grpId="0"/>
      <p:bldP spid="10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1043608" y="1556792"/>
            <a:ext cx="6705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Какой неметалл ценится дороже золота, и когда платят деньги за то, чтобы от него избавиться?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099" name="WordArt 19"/>
          <p:cNvSpPr>
            <a:spLocks noChangeArrowheads="1" noChangeShapeType="1" noTextEdit="1"/>
          </p:cNvSpPr>
          <p:nvPr/>
        </p:nvSpPr>
        <p:spPr bwMode="auto">
          <a:xfrm>
            <a:off x="1187624" y="836712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№5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692696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Неметаллы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861048"/>
            <a:ext cx="7812732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Углерод в виде алмаза.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Деньги платят трубочисту, чтобы избавиться от сажи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1" grpId="0"/>
      <p:bldP spid="46099" grpId="0"/>
      <p:bldP spid="7" grpId="0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5" name="WordArt 9"/>
          <p:cNvSpPr>
            <a:spLocks noChangeArrowheads="1" noChangeShapeType="1" noTextEdit="1"/>
          </p:cNvSpPr>
          <p:nvPr/>
        </p:nvSpPr>
        <p:spPr bwMode="auto">
          <a:xfrm>
            <a:off x="1691680" y="692696"/>
            <a:ext cx="4104456" cy="6774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Мисс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45068" name="WordArt 12"/>
          <p:cNvSpPr>
            <a:spLocks noChangeArrowheads="1" noChangeShapeType="1" noTextEdit="1"/>
          </p:cNvSpPr>
          <p:nvPr/>
        </p:nvSpPr>
        <p:spPr bwMode="auto">
          <a:xfrm>
            <a:off x="2621877" y="1545775"/>
            <a:ext cx="274739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реакция</a:t>
            </a:r>
            <a:endParaRPr lang="ru-RU" sz="36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827584" y="2420888"/>
            <a:ext cx="734481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Реакция, сопровождаемая светом и теплом …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075" name="WordArt 19"/>
          <p:cNvSpPr>
            <a:spLocks noChangeAspect="1" noChangeArrowheads="1" noChangeShapeType="1" noTextEdit="1"/>
          </p:cNvSpPr>
          <p:nvPr/>
        </p:nvSpPr>
        <p:spPr bwMode="auto">
          <a:xfrm>
            <a:off x="611560" y="764704"/>
            <a:ext cx="820737" cy="477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4129713"/>
            <a:ext cx="5064100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горение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/>
      <p:bldP spid="45068" grpId="0"/>
      <p:bldP spid="45069" grpId="0"/>
      <p:bldP spid="45075" grpId="0"/>
      <p:bldP spid="11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381000" y="2132856"/>
            <a:ext cx="8763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взаимодействии вещества с кислородом образуются …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211" name="WordArt 11"/>
          <p:cNvSpPr>
            <a:spLocks noChangeArrowheads="1" noChangeShapeType="1" noTextEdit="1"/>
          </p:cNvSpPr>
          <p:nvPr/>
        </p:nvSpPr>
        <p:spPr bwMode="auto">
          <a:xfrm>
            <a:off x="539552" y="76470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№2</a:t>
            </a:r>
          </a:p>
        </p:txBody>
      </p:sp>
      <p:sp>
        <p:nvSpPr>
          <p:cNvPr id="51214" name="WordArt 14"/>
          <p:cNvSpPr>
            <a:spLocks noChangeArrowheads="1" noChangeShapeType="1" noTextEdit="1"/>
          </p:cNvSpPr>
          <p:nvPr/>
        </p:nvSpPr>
        <p:spPr bwMode="auto">
          <a:xfrm>
            <a:off x="1619672" y="620688"/>
            <a:ext cx="4176464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Мисс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51215" name="WordArt 15"/>
          <p:cNvSpPr>
            <a:spLocks noChangeArrowheads="1" noChangeShapeType="1" noTextEdit="1"/>
          </p:cNvSpPr>
          <p:nvPr/>
        </p:nvSpPr>
        <p:spPr bwMode="auto">
          <a:xfrm>
            <a:off x="2195736" y="1412776"/>
            <a:ext cx="2819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реакция</a:t>
            </a:r>
            <a:endParaRPr lang="ru-RU" sz="36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4089668"/>
            <a:ext cx="5712048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оксиды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1211" grpId="0"/>
      <p:bldP spid="51214" grpId="0"/>
      <p:bldP spid="51215" grpId="0"/>
      <p:bldP spid="12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539552" y="2420888"/>
            <a:ext cx="814920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Определите тип химической реакции </a:t>
            </a:r>
          </a:p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+2KOH = K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+2H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126" name="WordArt 22"/>
          <p:cNvSpPr>
            <a:spLocks noChangeArrowheads="1" noChangeShapeType="1" noTextEdit="1"/>
          </p:cNvSpPr>
          <p:nvPr/>
        </p:nvSpPr>
        <p:spPr bwMode="auto">
          <a:xfrm>
            <a:off x="683568" y="76470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№3</a:t>
            </a:r>
          </a:p>
        </p:txBody>
      </p:sp>
      <p:sp>
        <p:nvSpPr>
          <p:cNvPr id="47127" name="WordArt 23"/>
          <p:cNvSpPr>
            <a:spLocks noChangeArrowheads="1" noChangeShapeType="1" noTextEdit="1"/>
          </p:cNvSpPr>
          <p:nvPr/>
        </p:nvSpPr>
        <p:spPr bwMode="auto">
          <a:xfrm>
            <a:off x="1907704" y="692696"/>
            <a:ext cx="4248472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Мисс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47128" name="WordArt 24"/>
          <p:cNvSpPr>
            <a:spLocks noChangeArrowheads="1" noChangeShapeType="1" noTextEdit="1"/>
          </p:cNvSpPr>
          <p:nvPr/>
        </p:nvSpPr>
        <p:spPr bwMode="auto">
          <a:xfrm>
            <a:off x="2699792" y="1556792"/>
            <a:ext cx="2819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реакция</a:t>
            </a:r>
            <a:endParaRPr lang="ru-RU" sz="36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4099392"/>
            <a:ext cx="7560840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реакция обмена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/>
      <p:bldP spid="47127" grpId="0" animBg="1"/>
      <p:bldP spid="47128" grpId="0" animBg="1"/>
      <p:bldP spid="13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683568" y="2348880"/>
            <a:ext cx="7162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Алюминий в реакции </a:t>
            </a:r>
          </a:p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3H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+ 2Al = Al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(SO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+ 3H</a:t>
            </a:r>
            <a:r>
              <a:rPr lang="ru-RU" sz="40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 является…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239" name="WordArt 15"/>
          <p:cNvSpPr>
            <a:spLocks noChangeArrowheads="1" noChangeShapeType="1" noTextEdit="1"/>
          </p:cNvSpPr>
          <p:nvPr/>
        </p:nvSpPr>
        <p:spPr bwMode="auto">
          <a:xfrm>
            <a:off x="683568" y="764704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</a:p>
        </p:txBody>
      </p:sp>
      <p:sp>
        <p:nvSpPr>
          <p:cNvPr id="52240" name="WordArt 16"/>
          <p:cNvSpPr>
            <a:spLocks noChangeArrowheads="1" noChangeShapeType="1" noTextEdit="1"/>
          </p:cNvSpPr>
          <p:nvPr/>
        </p:nvSpPr>
        <p:spPr bwMode="auto">
          <a:xfrm>
            <a:off x="1835696" y="764704"/>
            <a:ext cx="4104456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Мисс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52241" name="WordArt 17"/>
          <p:cNvSpPr>
            <a:spLocks noChangeArrowheads="1" noChangeShapeType="1" noTextEdit="1"/>
          </p:cNvSpPr>
          <p:nvPr/>
        </p:nvSpPr>
        <p:spPr bwMode="auto">
          <a:xfrm>
            <a:off x="2339752" y="1700808"/>
            <a:ext cx="2819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реакция</a:t>
            </a:r>
            <a:endParaRPr lang="ru-RU" sz="36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19672" y="4432568"/>
            <a:ext cx="6336704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восстановителем 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9" grpId="0"/>
      <p:bldP spid="52240" grpId="0"/>
      <p:bldP spid="52241" grpId="0"/>
      <p:bldP spid="16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81000" y="2060848"/>
            <a:ext cx="8763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Реакции,  протекающие между кислотами и основаниями с образованием воды и соли называются</a:t>
            </a:r>
            <a:r>
              <a:rPr lang="ru-RU" sz="4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264" name="WordArt 16"/>
          <p:cNvSpPr>
            <a:spLocks noChangeArrowheads="1" noChangeShapeType="1" noTextEdit="1"/>
          </p:cNvSpPr>
          <p:nvPr/>
        </p:nvSpPr>
        <p:spPr bwMode="auto">
          <a:xfrm>
            <a:off x="611560" y="836712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№5</a:t>
            </a:r>
          </a:p>
        </p:txBody>
      </p:sp>
      <p:sp>
        <p:nvSpPr>
          <p:cNvPr id="53265" name="WordArt 17"/>
          <p:cNvSpPr>
            <a:spLocks noChangeArrowheads="1" noChangeShapeType="1" noTextEdit="1"/>
          </p:cNvSpPr>
          <p:nvPr/>
        </p:nvSpPr>
        <p:spPr bwMode="auto">
          <a:xfrm>
            <a:off x="1691680" y="764704"/>
            <a:ext cx="4114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Мисс</a:t>
            </a:r>
            <a:endParaRPr lang="ru-RU" sz="36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53266" name="WordArt 18"/>
          <p:cNvSpPr>
            <a:spLocks noChangeArrowheads="1" noChangeShapeType="1" noTextEdit="1"/>
          </p:cNvSpPr>
          <p:nvPr/>
        </p:nvSpPr>
        <p:spPr bwMode="auto">
          <a:xfrm>
            <a:off x="2267744" y="1484784"/>
            <a:ext cx="2819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реакция</a:t>
            </a:r>
            <a:endParaRPr lang="ru-RU" sz="36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5656" y="4725144"/>
            <a:ext cx="66967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реакции нейтрализации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64" grpId="0"/>
      <p:bldP spid="53265" grpId="0"/>
      <p:bldP spid="53266" grpId="0"/>
      <p:bldP spid="15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5 из 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908720"/>
            <a:ext cx="2125257" cy="5112568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3568" y="2060848"/>
            <a:ext cx="5400600" cy="2808312"/>
          </a:xfrm>
        </p:spPr>
        <p:txBody>
          <a:bodyPr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Добавьте к названию цифры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две буквы впереди слова и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одну букву в конце слова, и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получите название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мягкого металла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1547664" y="4725144"/>
            <a:ext cx="468052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4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Три</a:t>
            </a:r>
            <a:r>
              <a:rPr kumimoji="0" lang="ru-RU" sz="5400" b="1" i="0" u="none" strike="noStrike" kern="1200" normalizeH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- натрий</a:t>
            </a:r>
            <a:endParaRPr kumimoji="0" lang="ru-RU" sz="54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836712"/>
            <a:ext cx="4104456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Металлы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908720"/>
            <a:ext cx="1115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№1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а 172 из 769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052736"/>
            <a:ext cx="4032448" cy="52272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4536504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ylfaen" pitchFamily="18" charset="0"/>
                <a:hlinkClick r:id="rId3"/>
              </a:rPr>
              <a:t>Бывает ли дым </a:t>
            </a:r>
            <a:br>
              <a:rPr lang="ru-RU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ylfaen" pitchFamily="18" charset="0"/>
                <a:hlinkClick r:id="rId3"/>
              </a:rPr>
            </a:br>
            <a:r>
              <a:rPr lang="ru-RU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ylfaen" pitchFamily="18" charset="0"/>
                <a:hlinkClick r:id="rId3"/>
              </a:rPr>
              <a:t>без огня?</a:t>
            </a:r>
            <a:endParaRPr lang="ru-RU" sz="4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Sylfae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836712"/>
            <a:ext cx="424847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Реклама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  <p:pic>
        <p:nvPicPr>
          <p:cNvPr id="8" name="Picture 10" descr="http://s40.radikal.ru/i088/0810/e2/3c3cd125ac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645024"/>
            <a:ext cx="1358462" cy="2467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Картинка 2 из 103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645024"/>
            <a:ext cx="2436091" cy="2448272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27584" y="1412776"/>
            <a:ext cx="7776864" cy="237626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К названию музыкальной ноты прибавьте впереди две буквы и в конце слова три буквы, и узнаете название самого блестящего металла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611560" y="4293096"/>
            <a:ext cx="496855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Ре - серебро</a:t>
            </a:r>
            <a:endParaRPr kumimoji="0" lang="ru-RU" sz="60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692696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Металлы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692696"/>
            <a:ext cx="1115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№2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6" grpId="0"/>
      <p:bldP spid="7" grpId="0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Картинка 29 из 26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780928"/>
            <a:ext cx="2538282" cy="3384376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7544" y="1412776"/>
            <a:ext cx="8280920" cy="38884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Металл, из которого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сконструирован </a:t>
            </a:r>
          </a:p>
          <a:p>
            <a:pPr algn="ctr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Памятник покорителям космоса в Москве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1619672" y="3933056"/>
            <a:ext cx="3384376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Титан</a:t>
            </a:r>
            <a:endParaRPr kumimoji="0" lang="ru-RU" sz="6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692696"/>
            <a:ext cx="3528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Металлы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764704"/>
            <a:ext cx="1115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№3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а 11 из 203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764704"/>
            <a:ext cx="3705225" cy="371475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11560" y="1988840"/>
            <a:ext cx="5472608" cy="252028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ts val="0"/>
              </a:spcBef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каких случаях</a:t>
            </a:r>
          </a:p>
          <a:p>
            <a:pPr>
              <a:spcBef>
                <a:spcPts val="0"/>
              </a:spcBef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золото бывает</a:t>
            </a:r>
          </a:p>
          <a:p>
            <a:pPr>
              <a:spcBef>
                <a:spcPts val="0"/>
              </a:spcBef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разноцветным?</a:t>
            </a:r>
          </a:p>
          <a:p>
            <a:pPr>
              <a:spcBef>
                <a:spcPts val="0"/>
              </a:spcBef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Бывает ли оно белом?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908720"/>
            <a:ext cx="3528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Металлы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653136"/>
            <a:ext cx="7416824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3600" b="1" dirty="0" smtClean="0">
                <a:ln/>
                <a:solidFill>
                  <a:srgbClr val="009900"/>
                </a:solidFill>
                <a:latin typeface="Times New Roman" pitchFamily="18" charset="0"/>
              </a:rPr>
              <a:t>В случае сплавления с медью, серебром или палладием</a:t>
            </a:r>
            <a:endParaRPr lang="ru-RU" sz="3600" b="1" u="sng" dirty="0" smtClean="0">
              <a:ln/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908720"/>
            <a:ext cx="1115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8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а 23 из 204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501008"/>
            <a:ext cx="3333750" cy="2752725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3568" y="1340768"/>
            <a:ext cx="8136904" cy="38884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времена похода А.Македонского в Индию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офицеры его армии страдали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желудочно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кишечными заболеваниями гораздо реже, чем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солдаты. Еда и питье у них были одинаковыми, 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вот металлическая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посуда разная. Из какого 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чудодейственного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металла была изготовлена 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офицерская посуда?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620688"/>
            <a:ext cx="396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Металлы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620688"/>
            <a:ext cx="1115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№5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7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44824"/>
            <a:ext cx="7926388" cy="14319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Какой великий русский химик был поэтом и физиком, географом и         </a:t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геологом?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91680" y="548680"/>
            <a:ext cx="518457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Высший свет</a:t>
            </a:r>
            <a:endParaRPr kumimoji="0" lang="ru-RU" sz="6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№1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4149080"/>
            <a:ext cx="4030092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6600"/>
                </a:solidFill>
                <a:ea typeface="+mj-ea"/>
                <a:cs typeface="+mj-cs"/>
              </a:rPr>
              <a:t>М. В. Ломоносов</a:t>
            </a:r>
            <a:endParaRPr lang="ru-RU" b="1" dirty="0">
              <a:ln/>
              <a:solidFill>
                <a:srgbClr val="006600"/>
              </a:solidFill>
            </a:endParaRPr>
          </a:p>
        </p:txBody>
      </p:sp>
      <p:pic>
        <p:nvPicPr>
          <p:cNvPr id="12290" name="Picture 2" descr="28 Февраля 2014 - Персональный сай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068960"/>
            <a:ext cx="2522296" cy="3024336"/>
          </a:xfrm>
          <a:prstGeom prst="rect">
            <a:avLst/>
          </a:prstGeom>
          <a:noFill/>
        </p:spPr>
      </p:pic>
      <p:sp>
        <p:nvSpPr>
          <p:cNvPr id="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7" grpId="0"/>
      <p:bldP spid="12" grpId="0"/>
      <p:bldP spid="13" grpId="0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085584" cy="1368425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Известно, что Менделеев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очень любил своих детей.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Сколько их было? </a:t>
            </a:r>
            <a:endParaRPr lang="ru-RU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№2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91680" y="548680"/>
            <a:ext cx="518457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Высший свет</a:t>
            </a:r>
            <a:endParaRPr kumimoji="0" lang="ru-RU" sz="6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Picture 2" descr="http://www.rustest.spb.ru/public/upload/media/Image/mendeleev/4/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92896"/>
            <a:ext cx="1371600" cy="2381250"/>
          </a:xfrm>
          <a:prstGeom prst="rect">
            <a:avLst/>
          </a:prstGeom>
          <a:noFill/>
        </p:spPr>
      </p:pic>
      <p:pic>
        <p:nvPicPr>
          <p:cNvPr id="11268" name="Picture 4" descr="http://www.rustest.spb.ru/public/upload/media/Image/mendeleev/4/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068960"/>
            <a:ext cx="1409700" cy="2590800"/>
          </a:xfrm>
          <a:prstGeom prst="rect">
            <a:avLst/>
          </a:prstGeom>
          <a:noFill/>
        </p:spPr>
      </p:pic>
      <p:pic>
        <p:nvPicPr>
          <p:cNvPr id="11270" name="Picture 6" descr="http://www.rustest.spb.ru/public/upload/media/Image/mendeleev/4/7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645024"/>
            <a:ext cx="1266825" cy="2476501"/>
          </a:xfrm>
          <a:prstGeom prst="rect">
            <a:avLst/>
          </a:prstGeom>
          <a:noFill/>
        </p:spPr>
      </p:pic>
      <p:pic>
        <p:nvPicPr>
          <p:cNvPr id="11272" name="Picture 8" descr="http://www.rustest.spb.ru/public/upload/media/Image/mendeleev/4/9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140968"/>
            <a:ext cx="1304925" cy="2590800"/>
          </a:xfrm>
          <a:prstGeom prst="rect">
            <a:avLst/>
          </a:prstGeom>
          <a:noFill/>
        </p:spPr>
      </p:pic>
      <p:pic>
        <p:nvPicPr>
          <p:cNvPr id="11274" name="Picture 10" descr="http://www.rustest.spb.ru/public/upload/media/Image/mendeleev/4/11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1772816"/>
            <a:ext cx="1333500" cy="2571751"/>
          </a:xfrm>
          <a:prstGeom prst="rect">
            <a:avLst/>
          </a:prstGeom>
          <a:noFill/>
        </p:spPr>
      </p:pic>
      <p:pic>
        <p:nvPicPr>
          <p:cNvPr id="11276" name="Picture 12" descr="http://www.rustest.spb.ru/public/upload/media/Image/mendeleev/4/13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293096"/>
            <a:ext cx="2066925" cy="2095501"/>
          </a:xfrm>
          <a:prstGeom prst="rect">
            <a:avLst/>
          </a:prstGeom>
          <a:noFill/>
        </p:spPr>
      </p:pic>
      <p:sp>
        <p:nvSpPr>
          <p:cNvPr id="12" name="AutoShape 13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8" grpId="0"/>
      <p:bldP spid="6" grpId="0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rudocs.exdat.com/data/346/345444/345444_html_73f6d2e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950172"/>
            <a:ext cx="2592288" cy="3431156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124744"/>
            <a:ext cx="7283276" cy="2218432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Сколько химических элементов было известно, ко времени открытия периодического закона?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48680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№3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6543" y="4169460"/>
            <a:ext cx="963725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63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691680" y="548680"/>
            <a:ext cx="518457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Высший свет</a:t>
            </a:r>
            <a:endParaRPr kumimoji="0" lang="ru-RU" sz="6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8" grpId="0"/>
      <p:bldP spid="14" grpId="0"/>
      <p:bldP spid="15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1340768"/>
            <a:ext cx="75243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Назовите любимый балет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Д. И. Менделеева?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3429000"/>
            <a:ext cx="3672409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«Лебединое озеро» </a:t>
            </a:r>
          </a:p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П. И. Чайковского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Российская Советская Федеративная Социалистическая Республика, РСФСР XIII. Музык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08920"/>
            <a:ext cx="4019577" cy="3261320"/>
          </a:xfrm>
          <a:prstGeom prst="rect">
            <a:avLst/>
          </a:prstGeom>
          <a:noFill/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691680" y="548680"/>
            <a:ext cx="518457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Высший свет</a:t>
            </a:r>
            <a:endParaRPr kumimoji="0" lang="ru-RU" sz="6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" grpId="0"/>
      <p:bldP spid="11" grpId="0"/>
      <p:bldP spid="14" grpId="0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М.Ю. Лермонтов - Фото 946/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96952"/>
            <a:ext cx="2205815" cy="3168352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484784"/>
            <a:ext cx="8013576" cy="1800225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сказал, что Д. И. Менделеев – это «воплощение глубокого ума и тонкого восприятия всей действительности»?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№5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3536" y="4149080"/>
            <a:ext cx="240117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А. А. Блок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691680" y="548680"/>
            <a:ext cx="518457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Высший свет</a:t>
            </a:r>
            <a:endParaRPr kumimoji="0" lang="ru-RU" sz="6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8" grpId="0"/>
      <p:bldP spid="9" grpId="0"/>
      <p:bldP spid="14" grpId="0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Oxygen Stock Photos, Stock Images and Vectors Stockfre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660915"/>
            <a:ext cx="4032448" cy="33603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2276872"/>
            <a:ext cx="720080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Самый распространенный на Земле элемент?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№1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7" name="WordArt 17"/>
          <p:cNvSpPr>
            <a:spLocks noChangeArrowheads="1" noChangeShapeType="1" noTextEdit="1"/>
          </p:cNvSpPr>
          <p:nvPr/>
        </p:nvSpPr>
        <p:spPr bwMode="auto">
          <a:xfrm>
            <a:off x="1979712" y="692696"/>
            <a:ext cx="4114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Химические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8" name="WordArt 18"/>
          <p:cNvSpPr>
            <a:spLocks noChangeArrowheads="1" noChangeShapeType="1" noTextEdit="1"/>
          </p:cNvSpPr>
          <p:nvPr/>
        </p:nvSpPr>
        <p:spPr bwMode="auto">
          <a:xfrm>
            <a:off x="2555776" y="1340768"/>
            <a:ext cx="2819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элементы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4077072"/>
            <a:ext cx="301556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кислород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8" grpId="0" animBg="1"/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а 20 из 15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731700"/>
            <a:ext cx="1224136" cy="54576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2636912"/>
            <a:ext cx="7092280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Sylfaen" pitchFamily="18" charset="0"/>
              </a:rPr>
              <a:t>Молочное волшебство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Sylfae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836712"/>
            <a:ext cx="424847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Реклама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  <p:pic>
        <p:nvPicPr>
          <p:cNvPr id="9" name="Picture 10" descr="http://s40.radikal.ru/i088/0810/e2/3c3cd125ac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45024"/>
            <a:ext cx="1358462" cy="2467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WordArt 5"/>
          <p:cNvSpPr>
            <a:spLocks noChangeArrowheads="1" noChangeShapeType="1" noTextEdit="1"/>
          </p:cNvSpPr>
          <p:nvPr/>
        </p:nvSpPr>
        <p:spPr bwMode="auto">
          <a:xfrm>
            <a:off x="755576" y="836712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№2</a:t>
            </a: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11560" y="1772816"/>
            <a:ext cx="78717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Когда в 1669 году гамбургский алхимик 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Хеннинг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Бранд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открыл этот элемент, он был поражён его свечением. Новое вещество получило название, которое в переводе с греческого означает „несущий свет“. Так что „светофор“ — лингвистически то же самое, что и „Люцифер“. О каком элементе идет речь? 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1752600" y="4495800"/>
            <a:ext cx="2891408" cy="8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Фосфор</a:t>
            </a:r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4526" name="WordArt 14"/>
          <p:cNvSpPr>
            <a:spLocks noChangeArrowheads="1" noChangeShapeType="1" noTextEdit="1"/>
          </p:cNvSpPr>
          <p:nvPr/>
        </p:nvSpPr>
        <p:spPr bwMode="auto">
          <a:xfrm>
            <a:off x="1066800" y="4191000"/>
            <a:ext cx="9144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BEAC7"/>
                  </a:gs>
                  <a:gs pos="9000">
                    <a:srgbClr val="FEE7F2"/>
                  </a:gs>
                  <a:gs pos="18000">
                    <a:srgbClr val="FAC77D"/>
                  </a:gs>
                  <a:gs pos="30500">
                    <a:srgbClr val="FBA97D"/>
                  </a:gs>
                  <a:gs pos="41001">
                    <a:srgbClr val="FBD49C"/>
                  </a:gs>
                  <a:gs pos="50000">
                    <a:srgbClr val="FEE7F2"/>
                  </a:gs>
                  <a:gs pos="59000">
                    <a:srgbClr val="FBD49C"/>
                  </a:gs>
                  <a:gs pos="69500">
                    <a:srgbClr val="FBA97D"/>
                  </a:gs>
                  <a:gs pos="82000">
                    <a:srgbClr val="FAC77D"/>
                  </a:gs>
                  <a:gs pos="91001">
                    <a:srgbClr val="FEE7F2"/>
                  </a:gs>
                  <a:gs pos="100000">
                    <a:srgbClr val="FBEAC7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64529" name="WordArt 17"/>
          <p:cNvSpPr>
            <a:spLocks noChangeArrowheads="1" noChangeShapeType="1" noTextEdit="1"/>
          </p:cNvSpPr>
          <p:nvPr/>
        </p:nvSpPr>
        <p:spPr bwMode="auto">
          <a:xfrm>
            <a:off x="1979712" y="620688"/>
            <a:ext cx="4114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Химические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64530" name="WordArt 18"/>
          <p:cNvSpPr>
            <a:spLocks noChangeArrowheads="1" noChangeShapeType="1" noTextEdit="1"/>
          </p:cNvSpPr>
          <p:nvPr/>
        </p:nvSpPr>
        <p:spPr bwMode="auto">
          <a:xfrm>
            <a:off x="2555776" y="1268760"/>
            <a:ext cx="2819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элементы</a:t>
            </a:r>
          </a:p>
        </p:txBody>
      </p:sp>
      <p:pic>
        <p:nvPicPr>
          <p:cNvPr id="5122" name="Picture 2" descr="Which of the following elements is in the same period as phosphorus? ChaCh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077072"/>
            <a:ext cx="3663768" cy="1656184"/>
          </a:xfrm>
          <a:prstGeom prst="rect">
            <a:avLst/>
          </a:prstGeom>
          <a:noFill/>
        </p:spPr>
      </p:pic>
      <p:sp>
        <p:nvSpPr>
          <p:cNvPr id="10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8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1"/>
      <p:bldP spid="64521" grpId="0"/>
      <p:bldP spid="64522" grpId="0"/>
      <p:bldP spid="64526" grpId="0" animBg="1"/>
      <p:bldP spid="64529" grpId="0" animBg="1"/>
      <p:bldP spid="64530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delmetalle und Industriemetalle als Geldanlage: News und Know-How - Investor Verl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149080"/>
            <a:ext cx="3024336" cy="20142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700808"/>
            <a:ext cx="7416824" cy="32316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Этот элемент открыт в 1844 году профессором Казанского университета К.К. Клаусом, который назвал его в честь своей родины - России.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№3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4653136"/>
            <a:ext cx="29161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Рутений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WordArt 17"/>
          <p:cNvSpPr>
            <a:spLocks noChangeArrowheads="1" noChangeShapeType="1" noTextEdit="1"/>
          </p:cNvSpPr>
          <p:nvPr/>
        </p:nvSpPr>
        <p:spPr bwMode="auto">
          <a:xfrm>
            <a:off x="1979712" y="692696"/>
            <a:ext cx="4114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Химические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9" name="WordArt 18"/>
          <p:cNvSpPr>
            <a:spLocks noChangeArrowheads="1" noChangeShapeType="1" noTextEdit="1"/>
          </p:cNvSpPr>
          <p:nvPr/>
        </p:nvSpPr>
        <p:spPr bwMode="auto">
          <a:xfrm>
            <a:off x="2555776" y="1340768"/>
            <a:ext cx="2819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элементы</a:t>
            </a:r>
          </a:p>
        </p:txBody>
      </p:sp>
      <p:sp>
        <p:nvSpPr>
          <p:cNvPr id="12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8" grpId="0"/>
      <p:bldP spid="7" grpId="0" animBg="1"/>
      <p:bldP spid="9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19672" y="692696"/>
            <a:ext cx="4176464" cy="197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Химические элементы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</a:pP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620688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  <a:endParaRPr lang="ru-RU" sz="4800" b="1" kern="1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2708920"/>
            <a:ext cx="7344816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какого элемента произошло от  названия полуострова?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4653136"/>
            <a:ext cx="669674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6600"/>
                </a:solidFill>
              </a:rPr>
              <a:t>Скандий (Скандинавский полуостров)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6600"/>
              </a:solidFill>
            </a:endParaRPr>
          </a:p>
        </p:txBody>
      </p:sp>
      <p:sp>
        <p:nvSpPr>
          <p:cNvPr id="8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agnesium neutralizes lethal injections: Amazing resea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924944"/>
            <a:ext cx="4061251" cy="3384376"/>
          </a:xfrm>
          <a:prstGeom prst="rect">
            <a:avLst/>
          </a:prstGeom>
          <a:noFill/>
        </p:spPr>
      </p:pic>
      <p:sp>
        <p:nvSpPr>
          <p:cNvPr id="66565" name="WordArt 5"/>
          <p:cNvSpPr>
            <a:spLocks noChangeArrowheads="1" noChangeShapeType="1" noTextEdit="1"/>
          </p:cNvSpPr>
          <p:nvPr/>
        </p:nvSpPr>
        <p:spPr bwMode="auto">
          <a:xfrm>
            <a:off x="611560" y="692696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№4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914400" y="2057400"/>
            <a:ext cx="7239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Какой металл используют юные пиротехники? 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1763688" y="4293096"/>
            <a:ext cx="2895600" cy="8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магний 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6577" name="WordArt 17"/>
          <p:cNvSpPr>
            <a:spLocks noChangeArrowheads="1" noChangeShapeType="1" noTextEdit="1"/>
          </p:cNvSpPr>
          <p:nvPr/>
        </p:nvSpPr>
        <p:spPr bwMode="auto">
          <a:xfrm>
            <a:off x="1979712" y="692696"/>
            <a:ext cx="4114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1000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Химические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50000">
                    <a:srgbClr val="FFFF00"/>
                  </a:gs>
                  <a:gs pos="100000">
                    <a:schemeClr val="tx1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66578" name="WordArt 18"/>
          <p:cNvSpPr>
            <a:spLocks noChangeArrowheads="1" noChangeShapeType="1" noTextEdit="1"/>
          </p:cNvSpPr>
          <p:nvPr/>
        </p:nvSpPr>
        <p:spPr bwMode="auto">
          <a:xfrm>
            <a:off x="2555776" y="1340768"/>
            <a:ext cx="2819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элементы</a:t>
            </a:r>
          </a:p>
        </p:txBody>
      </p:sp>
      <p:sp>
        <p:nvSpPr>
          <p:cNvPr id="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tx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9" grpId="0"/>
      <p:bldP spid="66570" grpId="0"/>
      <p:bldP spid="66577" grpId="0" animBg="1"/>
      <p:bldP spid="6657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51920" y="548680"/>
            <a:ext cx="4968552" cy="55092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Клянусь быть химиком приличным,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Учиться только на "отлично".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Буду послушным, не строптивым,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Ронять не буду реактивы.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уме и памяти клянусь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 пробовать их все на вкус!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Клянусь не буду я взрывать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Машину папину, кровать.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Клянусь не подливать кислоты 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Всем в суп, в котлеты и компоты!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Клянусь оставить целой школу,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 смешивать спирт с </a:t>
            </a:r>
            <a:r>
              <a:rPr lang="ru-RU" sz="2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Кока-Колой</a:t>
            </a: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Клянусь я химию любить!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Алхимиком хорошим быть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формулы открою сам,</a:t>
            </a:r>
            <a:b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 приведет нас к чудесам!!</a:t>
            </a:r>
            <a:endParaRPr lang="ru-RU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а 88 из 391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2736304" cy="41223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548680"/>
            <a:ext cx="3168352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  <a:cs typeface="Angsana New" pitchFamily="18" charset="-34"/>
              </a:rPr>
              <a:t>Клятва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itchFamily="2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35596" y="797511"/>
            <a:ext cx="727280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Цели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 формирование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общеучебных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 умений и навыков, применяя игровые формы обучения.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Sylfae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Задачи: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ylfae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1" u="sng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Образовательные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: выявить и закрепить знания учащихся об основных классах неорганических веществ ,о первоначальных химических понятиях…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Sylfae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1" u="sng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Воспитательные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 формировать чувство сопричастности общему делу, умение работать коллективно, работать с дополнительной литературой.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Sylfae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1" u="sng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Познавательные: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 развивать интерес к предмету, смекалку, эрудицию и высказывать свои мысли, логически рассуждать, применяя свои знания на практике.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Sylfae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016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9618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Разминка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55576" y="1988840"/>
          <a:ext cx="7632848" cy="167435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816424"/>
                <a:gridCol w="3816424"/>
              </a:tblGrid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</a:t>
                      </a:r>
                      <a:r>
                        <a:rPr lang="ru-RU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команда</a:t>
                      </a:r>
                      <a:endParaRPr lang="ru-RU" sz="3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 </a:t>
                      </a:r>
                      <a:r>
                        <a:rPr lang="ru-RU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команда</a:t>
                      </a:r>
                      <a:endParaRPr lang="ru-RU" sz="36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ylfaen" pitchFamily="18" charset="0"/>
                      </a:endParaRPr>
                    </a:p>
                  </a:txBody>
                  <a:tcPr/>
                </a:tc>
              </a:tr>
              <a:tr h="88226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105. 79.  42 е 28 105 е 3 е </a:t>
                      </a:r>
                      <a:r>
                        <a:rPr lang="ru-RU" sz="2000" dirty="0" err="1" smtClean="0"/>
                        <a:t>е</a:t>
                      </a:r>
                      <a:r>
                        <a:rPr lang="ru-RU" sz="2000" dirty="0" smtClean="0"/>
                        <a:t> 83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42.</a:t>
                      </a:r>
                      <a:r>
                        <a:rPr lang="ru-RU" sz="2000" baseline="0" dirty="0" smtClean="0"/>
                        <a:t> 83. 3 50 42  50  28 50  51 50 83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15616" y="4005064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ylfaen" pitchFamily="18" charset="0"/>
              </a:rPr>
              <a:t>Расшифровать фамилии известных химиков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Sylfae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48680"/>
            <a:ext cx="7929618" cy="86895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Разгадать ребус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397000"/>
          <a:ext cx="7992888" cy="484031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996444"/>
                <a:gridCol w="3996444"/>
              </a:tblGrid>
              <a:tr h="8365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I </a:t>
                      </a:r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команда</a:t>
                      </a:r>
                      <a:endParaRPr lang="ru-RU" sz="3200" b="1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I </a:t>
                      </a:r>
                      <a:r>
                        <a:rPr lang="en-US" sz="3200" b="1" cap="none" spc="0" dirty="0" err="1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I</a:t>
                      </a:r>
                      <a:r>
                        <a:rPr lang="en-US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 </a:t>
                      </a:r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команда</a:t>
                      </a:r>
                      <a:endParaRPr lang="ru-RU" sz="3200" b="1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Sylfaen" pitchFamily="18" charset="0"/>
                      </a:endParaRPr>
                    </a:p>
                  </a:txBody>
                  <a:tcPr/>
                </a:tc>
              </a:tr>
              <a:tr h="14411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52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104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ребусы по хим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76872"/>
            <a:ext cx="3384376" cy="1353751"/>
          </a:xfrm>
          <a:prstGeom prst="rect">
            <a:avLst/>
          </a:prstGeom>
          <a:noFill/>
        </p:spPr>
      </p:pic>
      <p:pic>
        <p:nvPicPr>
          <p:cNvPr id="2050" name="Picture 2" descr="ребусы по хим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456384" cy="1382554"/>
          </a:xfrm>
          <a:prstGeom prst="rect">
            <a:avLst/>
          </a:prstGeom>
          <a:noFill/>
        </p:spPr>
      </p:pic>
      <p:pic>
        <p:nvPicPr>
          <p:cNvPr id="2052" name="Picture 4" descr="ребусы по хим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645024"/>
            <a:ext cx="3312368" cy="1324947"/>
          </a:xfrm>
          <a:prstGeom prst="rect">
            <a:avLst/>
          </a:prstGeom>
          <a:noFill/>
        </p:spPr>
      </p:pic>
      <p:pic>
        <p:nvPicPr>
          <p:cNvPr id="2054" name="Picture 6" descr="ребусы по хим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645024"/>
            <a:ext cx="3456384" cy="1382554"/>
          </a:xfrm>
          <a:prstGeom prst="rect">
            <a:avLst/>
          </a:prstGeom>
          <a:noFill/>
        </p:spPr>
      </p:pic>
      <p:pic>
        <p:nvPicPr>
          <p:cNvPr id="2056" name="Picture 8" descr="ребусы по хим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984373"/>
            <a:ext cx="3312368" cy="1324947"/>
          </a:xfrm>
          <a:prstGeom prst="rect">
            <a:avLst/>
          </a:prstGeom>
          <a:noFill/>
        </p:spPr>
      </p:pic>
      <p:pic>
        <p:nvPicPr>
          <p:cNvPr id="2058" name="Picture 10" descr="ребусы по хими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4941168"/>
            <a:ext cx="3456384" cy="1382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132856"/>
            <a:ext cx="3312368" cy="194421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Вулкан </a:t>
            </a:r>
            <a:r>
              <a:rPr lang="ru-RU" sz="6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Бёттгера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9698" name="Picture 2" descr="Картинка 15 из 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16832"/>
            <a:ext cx="4125081" cy="27363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836712"/>
            <a:ext cx="424847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Реклама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  <p:pic>
        <p:nvPicPr>
          <p:cNvPr id="8" name="Picture 10" descr="http://s40.radikal.ru/i088/0810/e2/3c3cd125ac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17032"/>
            <a:ext cx="1358462" cy="2467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492896"/>
            <a:ext cx="4073106" cy="165618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Нитратный </a:t>
            </a:r>
          </a:p>
          <a:p>
            <a:pPr algn="ctr">
              <a:buNone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червяк</a:t>
            </a:r>
          </a:p>
        </p:txBody>
      </p:sp>
      <p:pic>
        <p:nvPicPr>
          <p:cNvPr id="28674" name="Picture 2" descr="Картинка 13 из 1236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060848"/>
            <a:ext cx="3531096" cy="2711379"/>
          </a:xfrm>
          <a:prstGeom prst="rect">
            <a:avLst/>
          </a:prstGeom>
          <a:noFill/>
        </p:spPr>
      </p:pic>
      <p:pic>
        <p:nvPicPr>
          <p:cNvPr id="5" name="Picture 10" descr="http://s40.radikal.ru/i088/0810/e2/3c3cd125ac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861048"/>
            <a:ext cx="1358462" cy="24673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836712"/>
            <a:ext cx="424847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ylfaen" pitchFamily="18" charset="0"/>
              </a:rPr>
              <a:t>Реклама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ylfae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99592" y="1882513"/>
          <a:ext cx="7128792" cy="3842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4396"/>
                <a:gridCol w="3564396"/>
              </a:tblGrid>
              <a:tr h="348039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… солдатик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… леди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48039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лихорадка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…долина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48039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тучи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дровосек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48039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коктейль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хозяйка … горы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4235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блондинка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косметика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314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голодание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… век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9208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Определить элементы и записать их символы</a:t>
            </a:r>
            <a:endParaRPr lang="ru-RU" dirty="0">
              <a:solidFill>
                <a:srgbClr val="C00000"/>
              </a:solidFill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71600" y="4437112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C00000"/>
                </a:solidFill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Pt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87624" y="1916832"/>
            <a:ext cx="936104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Sn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148064" y="1916832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Fe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2564904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Au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691680" y="3212976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Pb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932040" y="2564904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Au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716016" y="3212976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Fe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87624" y="3861048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O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44008" y="4509120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O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115616" y="5085184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O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292080" y="5085184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C00000"/>
                </a:solidFill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Cu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084168" y="3861048"/>
            <a:ext cx="93610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C00000"/>
                </a:solidFill>
                <a:latin typeface="Segoe UI Semibold" pitchFamily="34" charset="0"/>
                <a:ea typeface="Segoe UI Symbol" pitchFamily="34" charset="0"/>
                <a:cs typeface="Simplified Arabic" pitchFamily="18" charset="-78"/>
              </a:rPr>
              <a:t>Cu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 Semibold" pitchFamily="34" charset="0"/>
              <a:ea typeface="Segoe UI Symbol" pitchFamily="34" charset="0"/>
              <a:cs typeface="Simplified Arabic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9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TS010389964 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8F42B2D-C424-48C3-8C8D-02AD688B82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TS010389964 (1)</Template>
  <TotalTime>1530</TotalTime>
  <Words>774</Words>
  <Application>Microsoft Office PowerPoint</Application>
  <PresentationFormat>Экран (4:3)</PresentationFormat>
  <Paragraphs>257</Paragraphs>
  <Slides>45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TS010389964 (1)</vt:lpstr>
      <vt:lpstr>Посвящение в химики</vt:lpstr>
      <vt:lpstr>Приветствие команд</vt:lpstr>
      <vt:lpstr>Бывает ли дым  без огня?</vt:lpstr>
      <vt:lpstr>Презентация PowerPoint</vt:lpstr>
      <vt:lpstr>Разминка</vt:lpstr>
      <vt:lpstr>Разгадать ребус</vt:lpstr>
      <vt:lpstr>Вулкан Бёттгера</vt:lpstr>
      <vt:lpstr>Презентация PowerPoint</vt:lpstr>
      <vt:lpstr>Определить элементы и записать их символы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Какой великий русский химик был поэтом и физиком, географом и               геологом? </vt:lpstr>
      <vt:lpstr>  Известно, что Менделеев  очень любил своих детей.  Сколько их было? </vt:lpstr>
      <vt:lpstr>Сколько химических элементов было известно, ко времени открытия периодического закона? </vt:lpstr>
      <vt:lpstr>Презентация PowerPoint</vt:lpstr>
      <vt:lpstr>Кто сказал, что Д. И. Менделеев – это «воплощение глубокого ума и тонкого восприятия всей действительности»?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Посвящение в химики</dc:title>
  <dc:creator>Мария</dc:creator>
  <cp:lastModifiedBy>Анна Юрьевна</cp:lastModifiedBy>
  <cp:revision>174</cp:revision>
  <dcterms:created xsi:type="dcterms:W3CDTF">2012-03-14T16:17:50Z</dcterms:created>
  <dcterms:modified xsi:type="dcterms:W3CDTF">2014-09-22T08:45:52Z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TC103899649990</vt:lpwstr>
  </property>
</Properties>
</file>