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65" d="100"/>
          <a:sy n="65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CE237-0572-4B3C-911E-705F23B41DE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ED5E1B-194F-417D-8F96-DC5BA550317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1FCFC776-342A-4A06-BBC0-6C9D34B880DD}" type="parTrans" cxnId="{E9D0C394-8657-48C9-BC4C-0047F027972D}">
      <dgm:prSet/>
      <dgm:spPr/>
      <dgm:t>
        <a:bodyPr/>
        <a:lstStyle/>
        <a:p>
          <a:endParaRPr lang="ru-RU"/>
        </a:p>
      </dgm:t>
    </dgm:pt>
    <dgm:pt modelId="{F39F83E1-EF7C-4379-8278-5A8BCCA60D00}" type="sibTrans" cxnId="{E9D0C394-8657-48C9-BC4C-0047F027972D}">
      <dgm:prSet/>
      <dgm:spPr/>
      <dgm:t>
        <a:bodyPr/>
        <a:lstStyle/>
        <a:p>
          <a:endParaRPr lang="ru-RU"/>
        </a:p>
      </dgm:t>
    </dgm:pt>
    <dgm:pt modelId="{F4D1D533-F41E-412F-AA1C-0C3EA7E856A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C03B6614-3D17-4F25-A1E2-C78B59A85174}" type="parTrans" cxnId="{E4F96721-3606-401D-A042-14C07E67493D}">
      <dgm:prSet/>
      <dgm:spPr/>
      <dgm:t>
        <a:bodyPr/>
        <a:lstStyle/>
        <a:p>
          <a:endParaRPr lang="ru-RU"/>
        </a:p>
      </dgm:t>
    </dgm:pt>
    <dgm:pt modelId="{A3C7D488-7854-4227-9A32-A2B123ECDBF3}" type="sibTrans" cxnId="{E4F96721-3606-401D-A042-14C07E67493D}">
      <dgm:prSet/>
      <dgm:spPr/>
      <dgm:t>
        <a:bodyPr/>
        <a:lstStyle/>
        <a:p>
          <a:endParaRPr lang="ru-RU"/>
        </a:p>
      </dgm:t>
    </dgm:pt>
    <dgm:pt modelId="{124BF679-6A9B-4E2D-9D9F-4E4B62BDB196}" type="pres">
      <dgm:prSet presAssocID="{5B7CE237-0572-4B3C-911E-705F23B41DE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B6B5C0-0221-4F00-818D-FBE6FC9E5A78}" type="pres">
      <dgm:prSet presAssocID="{5B7CE237-0572-4B3C-911E-705F23B41DE3}" presName="comp1" presStyleCnt="0"/>
      <dgm:spPr/>
    </dgm:pt>
    <dgm:pt modelId="{99A7596A-32A3-4651-B0FD-F37FADAE3F7E}" type="pres">
      <dgm:prSet presAssocID="{5B7CE237-0572-4B3C-911E-705F23B41DE3}" presName="circle1" presStyleLbl="node1" presStyleIdx="0" presStyleCnt="2"/>
      <dgm:spPr/>
      <dgm:t>
        <a:bodyPr/>
        <a:lstStyle/>
        <a:p>
          <a:endParaRPr lang="ru-RU"/>
        </a:p>
      </dgm:t>
    </dgm:pt>
    <dgm:pt modelId="{B9332D66-86F6-4F00-9F50-212AEEF9035A}" type="pres">
      <dgm:prSet presAssocID="{5B7CE237-0572-4B3C-911E-705F23B41DE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D0C0C-65A2-469D-8D92-59158A4391E5}" type="pres">
      <dgm:prSet presAssocID="{5B7CE237-0572-4B3C-911E-705F23B41DE3}" presName="comp2" presStyleCnt="0"/>
      <dgm:spPr/>
    </dgm:pt>
    <dgm:pt modelId="{2977AFB1-6A4B-4B5C-B5B0-A464744D3C76}" type="pres">
      <dgm:prSet presAssocID="{5B7CE237-0572-4B3C-911E-705F23B41DE3}" presName="circle2" presStyleLbl="node1" presStyleIdx="1" presStyleCnt="2" custScaleX="75600" custScaleY="75600" custLinFactNeighborX="1" custLinFactNeighborY="-16666"/>
      <dgm:spPr/>
      <dgm:t>
        <a:bodyPr/>
        <a:lstStyle/>
        <a:p>
          <a:endParaRPr lang="ru-RU"/>
        </a:p>
      </dgm:t>
    </dgm:pt>
    <dgm:pt modelId="{CC2B72FB-E078-4298-B246-01A07978FBA7}" type="pres">
      <dgm:prSet presAssocID="{5B7CE237-0572-4B3C-911E-705F23B41DE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F96721-3606-401D-A042-14C07E67493D}" srcId="{5B7CE237-0572-4B3C-911E-705F23B41DE3}" destId="{F4D1D533-F41E-412F-AA1C-0C3EA7E856A3}" srcOrd="1" destOrd="0" parTransId="{C03B6614-3D17-4F25-A1E2-C78B59A85174}" sibTransId="{A3C7D488-7854-4227-9A32-A2B123ECDBF3}"/>
    <dgm:cxn modelId="{3778AA09-F3E5-4C35-8D8E-5B7CB8577392}" type="presOf" srcId="{65ED5E1B-194F-417D-8F96-DC5BA5503175}" destId="{99A7596A-32A3-4651-B0FD-F37FADAE3F7E}" srcOrd="0" destOrd="0" presId="urn:microsoft.com/office/officeart/2005/8/layout/venn2"/>
    <dgm:cxn modelId="{E9D0C394-8657-48C9-BC4C-0047F027972D}" srcId="{5B7CE237-0572-4B3C-911E-705F23B41DE3}" destId="{65ED5E1B-194F-417D-8F96-DC5BA5503175}" srcOrd="0" destOrd="0" parTransId="{1FCFC776-342A-4A06-BBC0-6C9D34B880DD}" sibTransId="{F39F83E1-EF7C-4379-8278-5A8BCCA60D00}"/>
    <dgm:cxn modelId="{15F486C6-AF2F-437B-9988-12877F766147}" type="presOf" srcId="{65ED5E1B-194F-417D-8F96-DC5BA5503175}" destId="{B9332D66-86F6-4F00-9F50-212AEEF9035A}" srcOrd="1" destOrd="0" presId="urn:microsoft.com/office/officeart/2005/8/layout/venn2"/>
    <dgm:cxn modelId="{B30A7619-CEE8-4F8A-83C7-462D03E33FE6}" type="presOf" srcId="{5B7CE237-0572-4B3C-911E-705F23B41DE3}" destId="{124BF679-6A9B-4E2D-9D9F-4E4B62BDB196}" srcOrd="0" destOrd="0" presId="urn:microsoft.com/office/officeart/2005/8/layout/venn2"/>
    <dgm:cxn modelId="{4D0BC36A-A3CC-4967-837F-FFFA804C91A1}" type="presOf" srcId="{F4D1D533-F41E-412F-AA1C-0C3EA7E856A3}" destId="{CC2B72FB-E078-4298-B246-01A07978FBA7}" srcOrd="1" destOrd="0" presId="urn:microsoft.com/office/officeart/2005/8/layout/venn2"/>
    <dgm:cxn modelId="{8EAC5211-C71F-46F2-9D82-8AFEB4F96EA6}" type="presOf" srcId="{F4D1D533-F41E-412F-AA1C-0C3EA7E856A3}" destId="{2977AFB1-6A4B-4B5C-B5B0-A464744D3C76}" srcOrd="0" destOrd="0" presId="urn:microsoft.com/office/officeart/2005/8/layout/venn2"/>
    <dgm:cxn modelId="{490A6A20-11C2-483B-BEF5-60459DB469D6}" type="presParOf" srcId="{124BF679-6A9B-4E2D-9D9F-4E4B62BDB196}" destId="{24B6B5C0-0221-4F00-818D-FBE6FC9E5A78}" srcOrd="0" destOrd="0" presId="urn:microsoft.com/office/officeart/2005/8/layout/venn2"/>
    <dgm:cxn modelId="{C6255D6B-2DDC-4ADB-A947-BEFCA11C7A28}" type="presParOf" srcId="{24B6B5C0-0221-4F00-818D-FBE6FC9E5A78}" destId="{99A7596A-32A3-4651-B0FD-F37FADAE3F7E}" srcOrd="0" destOrd="0" presId="urn:microsoft.com/office/officeart/2005/8/layout/venn2"/>
    <dgm:cxn modelId="{6BD8F808-483C-456D-A44E-9EF035FC2A45}" type="presParOf" srcId="{24B6B5C0-0221-4F00-818D-FBE6FC9E5A78}" destId="{B9332D66-86F6-4F00-9F50-212AEEF9035A}" srcOrd="1" destOrd="0" presId="urn:microsoft.com/office/officeart/2005/8/layout/venn2"/>
    <dgm:cxn modelId="{1B59C8ED-289E-4B91-806E-D0A668448484}" type="presParOf" srcId="{124BF679-6A9B-4E2D-9D9F-4E4B62BDB196}" destId="{5E8D0C0C-65A2-469D-8D92-59158A4391E5}" srcOrd="1" destOrd="0" presId="urn:microsoft.com/office/officeart/2005/8/layout/venn2"/>
    <dgm:cxn modelId="{B7B4D9C0-6632-48CC-8E94-CBF1B9250F38}" type="presParOf" srcId="{5E8D0C0C-65A2-469D-8D92-59158A4391E5}" destId="{2977AFB1-6A4B-4B5C-B5B0-A464744D3C76}" srcOrd="0" destOrd="0" presId="urn:microsoft.com/office/officeart/2005/8/layout/venn2"/>
    <dgm:cxn modelId="{7C32DAAF-4636-4A7C-BD11-47E79016B65D}" type="presParOf" srcId="{5E8D0C0C-65A2-469D-8D92-59158A4391E5}" destId="{CC2B72FB-E078-4298-B246-01A07978FBA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7596A-32A3-4651-B0FD-F37FADAE3F7E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981200" y="304800"/>
        <a:ext cx="2133600" cy="690880"/>
      </dsp:txXfrm>
    </dsp:sp>
    <dsp:sp modelId="{2977AFB1-6A4B-4B5C-B5B0-A464744D3C76}">
      <dsp:nvSpPr>
        <dsp:cNvPr id="0" name=""/>
        <dsp:cNvSpPr/>
      </dsp:nvSpPr>
      <dsp:spPr>
        <a:xfrm>
          <a:off x="1895886" y="879876"/>
          <a:ext cx="2304288" cy="2304288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>
        <a:off x="2233341" y="1455948"/>
        <a:ext cx="1629377" cy="1152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1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9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9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1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5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7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4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5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4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7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4584-5CDF-4809-A11A-C4AF9AD6B021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91A6-2F9F-40D0-94B4-A0A0C19D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/>
          <a:lstStyle/>
          <a:p>
            <a:r>
              <a:rPr lang="ru-RU" dirty="0" smtClean="0"/>
              <a:t>Классный час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«Правила речевого этикета»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5"/>
            <a:ext cx="4464496" cy="331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8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587" y="692696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Благодарность </a:t>
            </a:r>
            <a:r>
              <a:rPr lang="ru-RU" b="1" dirty="0" smtClean="0"/>
              <a:t>– это </a:t>
            </a:r>
            <a:r>
              <a:rPr lang="ru-RU" b="1" dirty="0" smtClean="0">
                <a:solidFill>
                  <a:srgbClr val="FF0000"/>
                </a:solidFill>
              </a:rPr>
              <a:t>знаки доброжелательства </a:t>
            </a:r>
            <a:r>
              <a:rPr lang="ru-RU" b="1" dirty="0" smtClean="0"/>
              <a:t>за услугу; </a:t>
            </a:r>
          </a:p>
          <a:p>
            <a:pPr algn="ctr"/>
            <a:r>
              <a:rPr lang="ru-RU" b="1" dirty="0" smtClean="0"/>
              <a:t>при этом употребляются следующие слова:</a:t>
            </a:r>
          </a:p>
          <a:p>
            <a:pPr algn="ctr"/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 Спасибо! Спасибо вам за все! Большое спасибо! Благодарю вас!  От всей души (сердечно) благодарю!  Я вам признателен (благодарен, обязан)! Примите мою благодарность!  Как я тебе благодарен!  Я тебе так благодарен!  Премного благодарен!  Разрешите от всей души  поблагодарить за…! Это очень мило с вашей стороны! Заранее благодарю! Мне хотелось бы вас поблагодарить! Если бы вы знали, как я вам благодарен!</a:t>
            </a:r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Ответ </a:t>
            </a:r>
            <a:r>
              <a:rPr lang="ru-RU" b="1" dirty="0" smtClean="0"/>
              <a:t>на формы выражения благодарности</a:t>
            </a:r>
          </a:p>
          <a:p>
            <a:pPr algn="ctr"/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 Если </a:t>
            </a:r>
            <a:r>
              <a:rPr lang="ru-RU" b="1" dirty="0" smtClean="0"/>
              <a:t>услуга незначительная</a:t>
            </a:r>
            <a:r>
              <a:rPr lang="ru-RU" dirty="0" smtClean="0"/>
              <a:t>:  </a:t>
            </a:r>
          </a:p>
          <a:p>
            <a:r>
              <a:rPr lang="ru-RU" dirty="0"/>
              <a:t> </a:t>
            </a:r>
            <a:r>
              <a:rPr lang="ru-RU" dirty="0" smtClean="0"/>
              <a:t>    Пожалуйста! Не за что! Не стоит благодарности! Не стоит! Не нужно благодарить! Ну что вы, какие мелочи! Пустяки! 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Если </a:t>
            </a:r>
            <a:r>
              <a:rPr lang="ru-RU" b="1" dirty="0" smtClean="0"/>
              <a:t>услуга взаимная</a:t>
            </a:r>
            <a:r>
              <a:rPr lang="ru-RU" dirty="0" smtClean="0"/>
              <a:t>:  </a:t>
            </a:r>
          </a:p>
          <a:p>
            <a:r>
              <a:rPr lang="ru-RU" dirty="0"/>
              <a:t> </a:t>
            </a:r>
            <a:r>
              <a:rPr lang="ru-RU" dirty="0" smtClean="0"/>
              <a:t>    Мне было очень приятно помочь тебе!  Мне было нетрудно это сделать!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8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Прошу прощения!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20688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Слова, которые необходимо произнести, </a:t>
            </a:r>
            <a:r>
              <a:rPr lang="ru-RU" b="1" dirty="0" smtClean="0">
                <a:solidFill>
                  <a:srgbClr val="FF0000"/>
                </a:solidFill>
              </a:rPr>
              <a:t>если </a:t>
            </a:r>
            <a:r>
              <a:rPr lang="ru-RU" b="1" dirty="0" smtClean="0"/>
              <a:t>мы кого-то </a:t>
            </a:r>
            <a:r>
              <a:rPr lang="ru-RU" b="1" dirty="0" smtClean="0">
                <a:solidFill>
                  <a:srgbClr val="FF0000"/>
                </a:solidFill>
              </a:rPr>
              <a:t>огорчили: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Простите! Извините! Прошу прощения! Простите за бестактность! Простите за  беспокойство! Виноват! Прошу извинить меня! Не сердитесь на меня! Простите, я причинил вам столько хлопот! Примите мои извинения!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     Внимание!  </a:t>
            </a:r>
            <a:r>
              <a:rPr lang="ru-RU" dirty="0" smtClean="0"/>
              <a:t>Необходимо </a:t>
            </a:r>
            <a:r>
              <a:rPr lang="ru-RU" dirty="0" smtClean="0">
                <a:solidFill>
                  <a:srgbClr val="FF0000"/>
                </a:solidFill>
              </a:rPr>
              <a:t>избегать </a:t>
            </a:r>
            <a:r>
              <a:rPr lang="ru-RU" dirty="0" smtClean="0"/>
              <a:t>слова </a:t>
            </a:r>
            <a:r>
              <a:rPr lang="ru-RU" b="1" dirty="0" smtClean="0"/>
              <a:t>«извиняюсь», </a:t>
            </a:r>
            <a:r>
              <a:rPr lang="ru-RU" dirty="0" smtClean="0"/>
              <a:t>поскольку наличие возвратного суффикса -</a:t>
            </a:r>
            <a:r>
              <a:rPr lang="ru-RU" dirty="0" err="1" smtClean="0"/>
              <a:t>сь</a:t>
            </a:r>
            <a:r>
              <a:rPr lang="ru-RU" dirty="0" smtClean="0"/>
              <a:t>- (-</a:t>
            </a:r>
            <a:r>
              <a:rPr lang="ru-RU" dirty="0" err="1" smtClean="0"/>
              <a:t>ся</a:t>
            </a:r>
            <a:r>
              <a:rPr lang="ru-RU" dirty="0" smtClean="0"/>
              <a:t>-) придает слову значение </a:t>
            </a:r>
            <a:r>
              <a:rPr lang="ru-RU" b="1" dirty="0" smtClean="0"/>
              <a:t>«извиняю самого себя».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78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Прощание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338437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7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75134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Стилистически </a:t>
            </a:r>
            <a:r>
              <a:rPr lang="ru-RU" b="1" dirty="0">
                <a:solidFill>
                  <a:srgbClr val="FF0000"/>
                </a:solidFill>
              </a:rPr>
              <a:t>нейтральные</a:t>
            </a:r>
            <a:r>
              <a:rPr lang="ru-RU" b="1" dirty="0"/>
              <a:t> формулы </a:t>
            </a:r>
            <a:r>
              <a:rPr lang="ru-RU" b="1" dirty="0">
                <a:solidFill>
                  <a:srgbClr val="FF0000"/>
                </a:solidFill>
              </a:rPr>
              <a:t>прощания: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          До свидания! Всего хорошего! Всего доброго! До встречи! Прощайте!</a:t>
            </a:r>
          </a:p>
          <a:p>
            <a:r>
              <a:rPr lang="ru-RU" dirty="0"/>
              <a:t>     Спокойной ночи! Доброй ночи!</a:t>
            </a:r>
          </a:p>
          <a:p>
            <a:endParaRPr lang="ru-RU" dirty="0"/>
          </a:p>
          <a:p>
            <a:pPr algn="ctr"/>
            <a:r>
              <a:rPr lang="ru-RU" b="1" dirty="0"/>
              <a:t>Непринужденное прощание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     Дружеское: </a:t>
            </a:r>
            <a:r>
              <a:rPr lang="ru-RU" dirty="0"/>
              <a:t> Счастливо! </a:t>
            </a:r>
          </a:p>
          <a:p>
            <a:r>
              <a:rPr lang="ru-RU" dirty="0"/>
              <a:t>     С оттенком </a:t>
            </a:r>
            <a:r>
              <a:rPr lang="ru-RU" b="1" dirty="0">
                <a:solidFill>
                  <a:srgbClr val="FF0000"/>
                </a:solidFill>
              </a:rPr>
              <a:t>фамильярности: </a:t>
            </a:r>
            <a:r>
              <a:rPr lang="ru-RU" dirty="0"/>
              <a:t> Всего! Привет! Пока! Бывай! Будь!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Официальные </a:t>
            </a:r>
            <a:r>
              <a:rPr lang="ru-RU" b="1" dirty="0"/>
              <a:t>формы прощания:</a:t>
            </a:r>
          </a:p>
          <a:p>
            <a:pPr algn="ctr"/>
            <a:endParaRPr lang="ru-RU" dirty="0"/>
          </a:p>
          <a:p>
            <a:r>
              <a:rPr lang="ru-RU" dirty="0"/>
              <a:t>     Разрешите попрощаться! Позвольте попрощаться! Разрешите откланяться! Позвольте откланяться!</a:t>
            </a:r>
          </a:p>
          <a:p>
            <a:r>
              <a:rPr lang="ru-RU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663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 е с т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en-US" b="1" dirty="0" smtClean="0"/>
              <a:t>I</a:t>
            </a:r>
            <a:r>
              <a:rPr lang="ru-RU" b="1" dirty="0" smtClean="0"/>
              <a:t>. Ты опоздал на встречу с другом  на полчаса. Он не стал тебя ждать и ушел. Что ты скажешь ему при встрече?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 1. «Не мог подождать еще полчаса?»</a:t>
            </a:r>
          </a:p>
          <a:p>
            <a:r>
              <a:rPr lang="ru-RU" dirty="0"/>
              <a:t> </a:t>
            </a:r>
            <a:r>
              <a:rPr lang="ru-RU" dirty="0" smtClean="0"/>
              <a:t>    2. «Извини, в следующий раз опоздаю только на 15 минут».</a:t>
            </a:r>
          </a:p>
          <a:p>
            <a:r>
              <a:rPr lang="ru-RU" dirty="0"/>
              <a:t> </a:t>
            </a:r>
            <a:r>
              <a:rPr lang="ru-RU" dirty="0" smtClean="0"/>
              <a:t>    3. Ничего не скажешь. Зачем тебе такой друг?</a:t>
            </a:r>
          </a:p>
          <a:p>
            <a:r>
              <a:rPr lang="ru-RU" dirty="0"/>
              <a:t> </a:t>
            </a:r>
            <a:r>
              <a:rPr lang="ru-RU" dirty="0" smtClean="0"/>
              <a:t>    4. «Извини, я очень виноват. Это больше не повторится».</a:t>
            </a:r>
          </a:p>
          <a:p>
            <a:endParaRPr lang="ru-RU" dirty="0"/>
          </a:p>
          <a:p>
            <a:r>
              <a:rPr lang="ru-RU" dirty="0" smtClean="0"/>
              <a:t>     </a:t>
            </a:r>
            <a:r>
              <a:rPr lang="en-US" b="1" dirty="0" smtClean="0"/>
              <a:t>II</a:t>
            </a:r>
            <a:r>
              <a:rPr lang="ru-RU" b="1" dirty="0" smtClean="0"/>
              <a:t>. Тебя о чем-то спросили, а ты не расслышал. Как ты переспросишь?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 1. «Что?»   2. «А?»    3) «Извините, я не расслышал»    4) «Я не понял!»</a:t>
            </a:r>
          </a:p>
          <a:p>
            <a:endParaRPr lang="ru-RU" dirty="0"/>
          </a:p>
          <a:p>
            <a:r>
              <a:rPr lang="ru-RU" b="1" dirty="0" smtClean="0"/>
              <a:t>     </a:t>
            </a:r>
            <a:r>
              <a:rPr lang="en-US" b="1" dirty="0" smtClean="0"/>
              <a:t>III</a:t>
            </a:r>
            <a:r>
              <a:rPr lang="ru-RU" b="1" dirty="0" smtClean="0"/>
              <a:t>. Ты на дне рождения у девочки, которая тебе нравится. Вдруг ты проливаешь томатный сок ей на платье.  Каковы твои действия?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 1. Предлагаешь ей постирать её платье.</a:t>
            </a:r>
          </a:p>
          <a:p>
            <a:r>
              <a:rPr lang="ru-RU" dirty="0"/>
              <a:t> </a:t>
            </a:r>
            <a:r>
              <a:rPr lang="ru-RU" dirty="0" smtClean="0"/>
              <a:t>    2. Встаешь на одно колено и произносишь: «Мадмуазель, мне нет прощения!»</a:t>
            </a:r>
          </a:p>
          <a:p>
            <a:r>
              <a:rPr lang="ru-RU" dirty="0"/>
              <a:t> </a:t>
            </a:r>
            <a:r>
              <a:rPr lang="ru-RU" dirty="0" smtClean="0"/>
              <a:t>    3. Утверждаешь, что тебя толкнул сосед, поэтому ты не виноват.</a:t>
            </a:r>
          </a:p>
          <a:p>
            <a:r>
              <a:rPr lang="ru-RU" dirty="0"/>
              <a:t> </a:t>
            </a:r>
            <a:r>
              <a:rPr lang="ru-RU" dirty="0" smtClean="0"/>
              <a:t>    4. Говоришь: «Прости, пожалуйста. Как мне искупить свою вину?»</a:t>
            </a:r>
          </a:p>
          <a:p>
            <a:endParaRPr lang="ru-RU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en-US" b="1" dirty="0" smtClean="0"/>
              <a:t>IV</a:t>
            </a:r>
            <a:r>
              <a:rPr lang="ru-RU" b="1" dirty="0" smtClean="0"/>
              <a:t>. </a:t>
            </a:r>
            <a:r>
              <a:rPr lang="ru-RU" b="1" dirty="0"/>
              <a:t>Во дворе дома или в школе вы часто встречаетесь с одними и теми же людьми. Но вы с ними незнакомы. Надо ли здороваться</a:t>
            </a:r>
            <a:r>
              <a:rPr lang="ru-RU" b="1" dirty="0" smtClean="0"/>
              <a:t>?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1</a:t>
            </a:r>
            <a:r>
              <a:rPr lang="ru-RU" dirty="0" smtClean="0"/>
              <a:t>. Обязательно.     2. Нет.        3. По настроению.       4. Пусть они здороваются.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r>
              <a:rPr lang="en-US" b="1" dirty="0" smtClean="0"/>
              <a:t>V</a:t>
            </a:r>
            <a:r>
              <a:rPr lang="ru-RU" b="1" dirty="0" smtClean="0"/>
              <a:t>. Ты </a:t>
            </a:r>
            <a:r>
              <a:rPr lang="ru-RU" b="1" dirty="0"/>
              <a:t>едешь в метро, и тебе наступают на ногу.  Каковы твои действия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     1. Говоришь возмущенно: «Эй, осторожней. Вы что, ослепли?»</a:t>
            </a:r>
          </a:p>
          <a:p>
            <a:r>
              <a:rPr lang="ru-RU" dirty="0"/>
              <a:t> </a:t>
            </a:r>
            <a:r>
              <a:rPr lang="ru-RU" dirty="0" smtClean="0"/>
              <a:t>    2. Кричишь от боли и наступаешь этому человеку тоже на ногу.</a:t>
            </a:r>
          </a:p>
          <a:p>
            <a:r>
              <a:rPr lang="ru-RU" dirty="0"/>
              <a:t> </a:t>
            </a:r>
            <a:r>
              <a:rPr lang="ru-RU" dirty="0" smtClean="0"/>
              <a:t>    3. Благодаришь за то, что наступили на ногу, а не на голову.</a:t>
            </a:r>
          </a:p>
          <a:p>
            <a:r>
              <a:rPr lang="ru-RU" dirty="0"/>
              <a:t> </a:t>
            </a:r>
            <a:r>
              <a:rPr lang="ru-RU" dirty="0" smtClean="0"/>
              <a:t>    4. Спокойно слушаешь извинения другого человека и отвечаешь: «Ничего, бывает».</a:t>
            </a:r>
          </a:p>
          <a:p>
            <a:endParaRPr lang="ru-RU" dirty="0" smtClean="0"/>
          </a:p>
          <a:p>
            <a:r>
              <a:rPr lang="ru-RU" dirty="0" smtClean="0"/>
              <a:t>     </a:t>
            </a:r>
            <a:r>
              <a:rPr lang="en-US" b="1" dirty="0" smtClean="0"/>
              <a:t>VI</a:t>
            </a:r>
            <a:r>
              <a:rPr lang="ru-RU" b="1" dirty="0" smtClean="0"/>
              <a:t>. Ты  опаздываешь на важное мероприятие. Вдруг тебя останавливает прохожий и спрашивает, как пройти в магазин. Как ты поступишь?</a:t>
            </a:r>
          </a:p>
          <a:p>
            <a:r>
              <a:rPr lang="ru-RU" dirty="0"/>
              <a:t> </a:t>
            </a:r>
            <a:r>
              <a:rPr lang="ru-RU" dirty="0" smtClean="0"/>
              <a:t>    1. Ответишь: «Не знаю».   2. Скажешь: «Мне некогда».</a:t>
            </a:r>
          </a:p>
          <a:p>
            <a:r>
              <a:rPr lang="ru-RU" dirty="0"/>
              <a:t> </a:t>
            </a:r>
            <a:r>
              <a:rPr lang="ru-RU" dirty="0" smtClean="0"/>
              <a:t>    3. Махнешь рукой, указывая противоположное направление.</a:t>
            </a:r>
          </a:p>
          <a:p>
            <a:r>
              <a:rPr lang="ru-RU" dirty="0"/>
              <a:t> </a:t>
            </a:r>
            <a:r>
              <a:rPr lang="ru-RU" dirty="0" smtClean="0"/>
              <a:t>    4. Скажешь: «Извините, я опаздываю. Спросите, пожалуйста, у другого».</a:t>
            </a:r>
          </a:p>
          <a:p>
            <a:endParaRPr lang="ru-RU" dirty="0"/>
          </a:p>
          <a:p>
            <a:r>
              <a:rPr lang="ru-RU" dirty="0" smtClean="0"/>
              <a:t>     </a:t>
            </a:r>
            <a:r>
              <a:rPr lang="en-US" b="1" dirty="0" smtClean="0"/>
              <a:t>VII</a:t>
            </a:r>
            <a:r>
              <a:rPr lang="ru-RU" b="1" dirty="0" smtClean="0"/>
              <a:t>. Ты сидишь в автобусе у окна. Твоя подружка – у прохода. Входит пожилая женщина. Кто должен уступить место?</a:t>
            </a:r>
          </a:p>
          <a:p>
            <a:r>
              <a:rPr lang="ru-RU" dirty="0"/>
              <a:t> </a:t>
            </a:r>
            <a:r>
              <a:rPr lang="ru-RU" dirty="0" smtClean="0"/>
              <a:t>    1. Подружка, потому что сидит с краю.</a:t>
            </a:r>
          </a:p>
          <a:p>
            <a:r>
              <a:rPr lang="ru-RU" dirty="0"/>
              <a:t> </a:t>
            </a:r>
            <a:r>
              <a:rPr lang="ru-RU" dirty="0" smtClean="0"/>
              <a:t>    2. Вы оба, при этом сказав: «Садитесь, пожалуйста». </a:t>
            </a:r>
          </a:p>
          <a:p>
            <a:r>
              <a:rPr lang="ru-RU" dirty="0"/>
              <a:t> </a:t>
            </a:r>
            <a:r>
              <a:rPr lang="ru-RU" dirty="0" smtClean="0"/>
              <a:t>    3. Старичок напротив.</a:t>
            </a:r>
          </a:p>
          <a:p>
            <a:r>
              <a:rPr lang="ru-RU" dirty="0"/>
              <a:t> </a:t>
            </a:r>
            <a:r>
              <a:rPr lang="ru-RU" dirty="0" smtClean="0"/>
              <a:t>    4. Пусть садится к тебе на колени.</a:t>
            </a:r>
          </a:p>
          <a:p>
            <a:endParaRPr lang="ru-RU" dirty="0"/>
          </a:p>
          <a:p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0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06" y="1772816"/>
            <a:ext cx="525658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5725" y="508030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Речевой этикет </a:t>
            </a:r>
            <a:r>
              <a:rPr lang="ru-RU" b="1" dirty="0"/>
              <a:t>- приобретение </a:t>
            </a:r>
            <a:r>
              <a:rPr lang="ru-RU" b="1" dirty="0" smtClean="0"/>
              <a:t>цивилизации.</a:t>
            </a:r>
          </a:p>
          <a:p>
            <a:r>
              <a:rPr lang="ru-RU" dirty="0" smtClean="0"/>
              <a:t>     Можно </a:t>
            </a:r>
            <a:r>
              <a:rPr lang="ru-RU" dirty="0"/>
              <a:t>ли представить дикаря, сидящего у костра и жующего полусырое мясо, который обращается к соседу со словами</a:t>
            </a:r>
            <a:r>
              <a:rPr lang="ru-RU" dirty="0" smtClean="0"/>
              <a:t>: </a:t>
            </a:r>
            <a:r>
              <a:rPr lang="ru-RU" b="1" dirty="0" smtClean="0"/>
              <a:t>«</a:t>
            </a:r>
            <a:r>
              <a:rPr lang="ru-RU" b="1" dirty="0"/>
              <a:t>Будьте так любезны, дайте мне, пожалуйста, вон ту большую кость. Благодарю вас, извините за беспокойство!»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5725" y="5733256"/>
            <a:ext cx="866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Но </a:t>
            </a:r>
            <a:r>
              <a:rPr lang="ru-RU" dirty="0"/>
              <a:t>если современный человек не соблюдает нормы </a:t>
            </a:r>
            <a:r>
              <a:rPr lang="ru-RU" dirty="0">
                <a:solidFill>
                  <a:srgbClr val="FF0000"/>
                </a:solidFill>
              </a:rPr>
              <a:t>речевого этикета,</a:t>
            </a:r>
            <a:r>
              <a:rPr lang="ru-RU" dirty="0"/>
              <a:t> он тоже становится похожим на настоящего пещерного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1124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Ничто не обходится нам так дешево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 не ценится так дорого,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вежливость.</a:t>
            </a:r>
          </a:p>
          <a:p>
            <a:pPr algn="ctr"/>
            <a:r>
              <a:rPr lang="ru-RU" dirty="0" smtClean="0"/>
              <a:t>                                                                                                          М. де Сервантес.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49008"/>
            <a:ext cx="4032448" cy="261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520" y="4509120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Спасибо за внимание! </a:t>
            </a:r>
          </a:p>
          <a:p>
            <a:pPr algn="ctr"/>
            <a:r>
              <a:rPr lang="ru-RU" b="1" dirty="0" smtClean="0"/>
              <a:t>Разрешите </a:t>
            </a:r>
            <a:r>
              <a:rPr lang="ru-RU" b="1" dirty="0"/>
              <a:t>попрощаться!  Всего доброго!  До встречи!  </a:t>
            </a:r>
          </a:p>
        </p:txBody>
      </p:sp>
    </p:spTree>
    <p:extLst>
      <p:ext uri="{BB962C8B-B14F-4D97-AF65-F5344CB8AC3E}">
        <p14:creationId xmlns:p14="http://schemas.microsoft.com/office/powerpoint/2010/main" val="27779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3529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Красную </a:t>
            </a:r>
            <a:r>
              <a:rPr lang="ru-RU" sz="2400" b="1" i="1" dirty="0">
                <a:solidFill>
                  <a:srgbClr val="FF0000"/>
                </a:solidFill>
              </a:rPr>
              <a:t>речь красно и </a:t>
            </a:r>
            <a:r>
              <a:rPr lang="ru-RU" sz="2400" b="1" i="1" dirty="0" smtClean="0">
                <a:solidFill>
                  <a:srgbClr val="FF0000"/>
                </a:solidFill>
              </a:rPr>
              <a:t>слушать </a:t>
            </a:r>
            <a:endParaRPr lang="ru-RU" sz="2400" b="1" i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465428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2980489" y="1924167"/>
            <a:ext cx="3206976" cy="3192306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804995"/>
              </a:avLst>
            </a:prstTxWarp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Этикет – правила поведения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3205" y="3055745"/>
            <a:ext cx="2201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Речевой этикет – правила общения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95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Приветствие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encrypted-tbn3.gstatic.com/images?q=tbn:ANd9GcS3vDSWb1cQ6__5tpZidmbxsnQ_Qnw5uWs-J49-PfxcmLBcQKVWv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00" y="1556792"/>
            <a:ext cx="5035079" cy="47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Стилистически </a:t>
            </a:r>
            <a:r>
              <a:rPr lang="ru-RU" b="1" dirty="0" smtClean="0">
                <a:solidFill>
                  <a:srgbClr val="FF0000"/>
                </a:solidFill>
              </a:rPr>
              <a:t>нейтральные</a:t>
            </a:r>
            <a:r>
              <a:rPr lang="ru-RU" b="1" dirty="0" smtClean="0"/>
              <a:t> приветствия: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Здравствуйте! Доброе утро (день, вечер)!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Приветствия </a:t>
            </a:r>
            <a:r>
              <a:rPr lang="ru-RU" b="1" dirty="0" smtClean="0">
                <a:solidFill>
                  <a:srgbClr val="FF0000"/>
                </a:solidFill>
              </a:rPr>
              <a:t>для равных </a:t>
            </a:r>
            <a:r>
              <a:rPr lang="ru-RU" b="1" dirty="0" smtClean="0"/>
              <a:t>собеседников, приятелей: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Привет! Салют! Приветик! Здорово!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Почтительные </a:t>
            </a:r>
            <a:r>
              <a:rPr lang="ru-RU" b="1" dirty="0" smtClean="0"/>
              <a:t>приветствия, которые содержат уверение в уважении: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dirty="0" smtClean="0"/>
              <a:t> Доброго здоровья! Мое почтение! Кланяюсь вам! Желаю здравствовать!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Официальные</a:t>
            </a:r>
            <a:r>
              <a:rPr lang="ru-RU" b="1" dirty="0" smtClean="0"/>
              <a:t> приветствия: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 Разрешите вас приветствовать! Приветствую вас! Рад вас приветствовать! Здравия желаю!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Старинные</a:t>
            </a:r>
            <a:r>
              <a:rPr lang="ru-RU" b="1" dirty="0" smtClean="0"/>
              <a:t> русские приветствия: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Хлеб-соль! </a:t>
            </a:r>
            <a:r>
              <a:rPr lang="ru-RU" dirty="0"/>
              <a:t> </a:t>
            </a:r>
            <a:r>
              <a:rPr lang="ru-RU" dirty="0" smtClean="0"/>
              <a:t>Бог помощь!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     Внимание!  </a:t>
            </a:r>
            <a:r>
              <a:rPr lang="ru-RU" dirty="0" smtClean="0"/>
              <a:t>Слово  </a:t>
            </a:r>
            <a:r>
              <a:rPr lang="ru-RU" b="1" dirty="0" smtClean="0"/>
              <a:t>«</a:t>
            </a:r>
            <a:r>
              <a:rPr lang="ru-RU" b="1" dirty="0" err="1" smtClean="0"/>
              <a:t>здрасьте</a:t>
            </a:r>
            <a:r>
              <a:rPr lang="ru-RU" b="1" dirty="0" smtClean="0"/>
              <a:t>» 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dirty="0" smtClean="0"/>
              <a:t>соответствует нормам речевого этикета.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37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Ответ </a:t>
            </a:r>
            <a:r>
              <a:rPr lang="ru-RU" b="1" dirty="0" smtClean="0"/>
              <a:t>на приветствие:    </a:t>
            </a:r>
          </a:p>
          <a:p>
            <a:pPr algn="ctr"/>
            <a:endParaRPr lang="ru-RU" b="1" dirty="0" smtClean="0"/>
          </a:p>
          <a:p>
            <a:r>
              <a:rPr lang="ru-RU" dirty="0" smtClean="0"/>
              <a:t>     Рад  тебя (вас) видеть!  Как хорошо, что я тебя встретил!  Какая встреча!  Давненько мы не встречались!</a:t>
            </a:r>
          </a:p>
          <a:p>
            <a:r>
              <a:rPr lang="ru-RU" dirty="0"/>
              <a:t> </a:t>
            </a:r>
            <a:r>
              <a:rPr lang="ru-RU" dirty="0" smtClean="0"/>
              <a:t>    Как жизнь?  Как дела? Как успехи?  Какие новости?  Как здоровье?  Как поживаешь?  Как дома?  Что в школе? 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Варианты ответов</a:t>
            </a:r>
            <a:r>
              <a:rPr lang="ru-RU" dirty="0" smtClean="0"/>
              <a:t>  на вопросы: </a:t>
            </a:r>
            <a:r>
              <a:rPr lang="ru-RU" b="1" dirty="0" smtClean="0">
                <a:solidFill>
                  <a:srgbClr val="FF0000"/>
                </a:solidFill>
              </a:rPr>
              <a:t>как живете? как дела? что нового?</a:t>
            </a:r>
          </a:p>
          <a:p>
            <a:pPr algn="ctr"/>
            <a:endParaRPr lang="ru-RU" b="1" dirty="0" smtClean="0"/>
          </a:p>
          <a:p>
            <a:r>
              <a:rPr lang="ru-RU" b="1" dirty="0" smtClean="0"/>
              <a:t>     Дела идут хорошо: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- Прекрасно!  Благодарю вас, хорошо!  Спасибо, хорошо!  Великолепно!  </a:t>
            </a:r>
          </a:p>
          <a:p>
            <a:r>
              <a:rPr lang="ru-RU" dirty="0" smtClean="0"/>
              <a:t>Все в порядке!  Неплохо! Кажется, ничего!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Дела идут не очень хорошо:</a:t>
            </a:r>
          </a:p>
          <a:p>
            <a:r>
              <a:rPr lang="ru-RU" dirty="0" smtClean="0"/>
              <a:t>    -  Так себе! Как вам сказать? Не знаю, что сказать. Все по-старому.  Ничего нового. Неважно. Скверно.  Лучше не спрашивать. Хуже некуда.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Просьба и</a:t>
            </a:r>
            <a:r>
              <a:rPr lang="ru-RU" dirty="0" smtClean="0"/>
              <a:t> возможный</a:t>
            </a:r>
            <a:r>
              <a:rPr lang="ru-RU" dirty="0" smtClean="0">
                <a:solidFill>
                  <a:srgbClr val="FF0000"/>
                </a:solidFill>
              </a:rPr>
              <a:t> отказ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6823" y="1700808"/>
            <a:ext cx="6939594" cy="42432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52727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9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 smtClean="0"/>
              <a:t>    Слова, с которых нужно </a:t>
            </a:r>
            <a:r>
              <a:rPr lang="ru-RU" b="1" dirty="0" smtClean="0">
                <a:solidFill>
                  <a:srgbClr val="FF0000"/>
                </a:solidFill>
              </a:rPr>
              <a:t>начинать</a:t>
            </a:r>
            <a:r>
              <a:rPr lang="ru-RU" b="1" dirty="0" smtClean="0"/>
              <a:t> формулировать </a:t>
            </a:r>
            <a:r>
              <a:rPr lang="ru-RU" b="1" dirty="0" smtClean="0">
                <a:solidFill>
                  <a:srgbClr val="FF0000"/>
                </a:solidFill>
              </a:rPr>
              <a:t>просьбу:</a:t>
            </a:r>
          </a:p>
          <a:p>
            <a:endParaRPr lang="ru-RU" dirty="0"/>
          </a:p>
          <a:p>
            <a:r>
              <a:rPr lang="ru-RU" dirty="0" smtClean="0"/>
              <a:t>     Пожалуйста… Будьте  добры…  Будьте любезны…  Сделайте  одолжение… Убедительно прошу…  Не откажите в любезности…  Если вас не затруднит…  Если вам не трудно…</a:t>
            </a:r>
          </a:p>
          <a:p>
            <a:endParaRPr lang="ru-RU" dirty="0"/>
          </a:p>
          <a:p>
            <a:pPr algn="ctr"/>
            <a:r>
              <a:rPr lang="ru-RU" b="1" dirty="0" smtClean="0"/>
              <a:t>Наиболее вежливая форма просьбы – </a:t>
            </a:r>
            <a:r>
              <a:rPr lang="ru-RU" b="1" dirty="0" smtClean="0">
                <a:solidFill>
                  <a:srgbClr val="FF0000"/>
                </a:solidFill>
              </a:rPr>
              <a:t>в виде вопроса:</a:t>
            </a:r>
          </a:p>
          <a:p>
            <a:pPr algn="ctr"/>
            <a:endParaRPr lang="ru-RU" b="1" dirty="0"/>
          </a:p>
          <a:p>
            <a:r>
              <a:rPr lang="ru-RU" dirty="0" smtClean="0"/>
              <a:t>     Можно…?  Вы не могли бы…?  Нельзя ли…?  Вас не затруднит…?  </a:t>
            </a:r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Отказ </a:t>
            </a:r>
            <a:r>
              <a:rPr lang="ru-RU" b="1" dirty="0" smtClean="0"/>
              <a:t>должен содержать </a:t>
            </a:r>
            <a:r>
              <a:rPr lang="ru-RU" b="1" dirty="0" smtClean="0">
                <a:solidFill>
                  <a:srgbClr val="FF0000"/>
                </a:solidFill>
              </a:rPr>
              <a:t>сожаление; </a:t>
            </a:r>
          </a:p>
          <a:p>
            <a:pPr algn="ctr"/>
            <a:r>
              <a:rPr lang="ru-RU" b="1" dirty="0" smtClean="0"/>
              <a:t>главное условие – </a:t>
            </a:r>
            <a:r>
              <a:rPr lang="ru-RU" b="1" dirty="0" smtClean="0">
                <a:solidFill>
                  <a:srgbClr val="FF0000"/>
                </a:solidFill>
              </a:rPr>
              <a:t>не обидеть </a:t>
            </a:r>
            <a:r>
              <a:rPr lang="ru-RU" b="1" dirty="0" smtClean="0"/>
              <a:t>собеседника:</a:t>
            </a:r>
          </a:p>
          <a:p>
            <a:pPr algn="ctr"/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 К сожалению, не могу…  Весьма сожалею, но…  Извини, но…  Простите, но не могу…  С удовольствием бы, но…  Мне бы очень хотелось, но…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6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Оцените  речевые ситуации </a:t>
            </a:r>
            <a:endParaRPr lang="ru-RU" b="1" dirty="0" smtClean="0"/>
          </a:p>
          <a:p>
            <a:pPr algn="ctr"/>
            <a:r>
              <a:rPr lang="ru-RU" b="1" dirty="0" smtClean="0"/>
              <a:t>и </a:t>
            </a:r>
            <a:r>
              <a:rPr lang="ru-RU" b="1" dirty="0"/>
              <a:t>исправьте  нарушения норм </a:t>
            </a:r>
            <a:r>
              <a:rPr lang="ru-RU" b="1" dirty="0">
                <a:solidFill>
                  <a:srgbClr val="FF0000"/>
                </a:solidFill>
              </a:rPr>
              <a:t>речевого этикета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1. </a:t>
            </a:r>
            <a:r>
              <a:rPr lang="ru-RU" dirty="0"/>
              <a:t>В автобусе молодой человек  уступил  место пожилому. При этом сказал: «Садитесь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/>
              <a:t>     Пассажир: </a:t>
            </a:r>
            <a:r>
              <a:rPr lang="ru-RU" b="1" dirty="0"/>
              <a:t>«Садитесь, пожалуйста».</a:t>
            </a:r>
            <a:endParaRPr lang="ru-RU" b="1" dirty="0" smtClean="0"/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dirty="0" smtClean="0"/>
              <a:t>2. </a:t>
            </a:r>
            <a:r>
              <a:rPr lang="ru-RU" dirty="0"/>
              <a:t>Ученик на перемене подходит к учителю. Ученик:  «Сколько осталось до звонка на урок</a:t>
            </a:r>
            <a:r>
              <a:rPr lang="ru-RU" dirty="0" smtClean="0"/>
              <a:t>?»</a:t>
            </a:r>
          </a:p>
          <a:p>
            <a:endParaRPr lang="ru-RU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Ученик:</a:t>
            </a:r>
            <a:r>
              <a:rPr lang="ru-RU" b="1" dirty="0" smtClean="0"/>
              <a:t> «Вы не скажете, сколько осталось до звонка на урок?»</a:t>
            </a:r>
          </a:p>
          <a:p>
            <a:endParaRPr lang="ru-RU" dirty="0" smtClean="0"/>
          </a:p>
          <a:p>
            <a:r>
              <a:rPr lang="ru-RU" dirty="0" smtClean="0"/>
              <a:t>     3. </a:t>
            </a:r>
            <a:r>
              <a:rPr lang="ru-RU" dirty="0"/>
              <a:t>В вагоне метро человек занял место, положив на сиденье сумку. Подходит другой пассажир: «Вы бы подвинулись</a:t>
            </a:r>
            <a:r>
              <a:rPr lang="ru-RU" dirty="0" smtClean="0"/>
              <a:t>!»</a:t>
            </a:r>
          </a:p>
          <a:p>
            <a:endParaRPr lang="ru-RU" dirty="0"/>
          </a:p>
          <a:p>
            <a:r>
              <a:rPr lang="ru-RU" dirty="0" smtClean="0"/>
              <a:t>     Пассажир: </a:t>
            </a:r>
            <a:r>
              <a:rPr lang="ru-RU" b="1" dirty="0" smtClean="0"/>
              <a:t>«Вы не могли бы подвинуться?»</a:t>
            </a:r>
          </a:p>
          <a:p>
            <a:endParaRPr lang="ru-RU" b="1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37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Благодарю вас!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89654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5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1139</TotalTime>
  <Words>1353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Классный час   «Правила речевого этикета»</vt:lpstr>
      <vt:lpstr>Презентация PowerPoint</vt:lpstr>
      <vt:lpstr>Приветствие</vt:lpstr>
      <vt:lpstr>Презентация PowerPoint</vt:lpstr>
      <vt:lpstr>Презентация PowerPoint</vt:lpstr>
      <vt:lpstr>Просьба и возможный отказ</vt:lpstr>
      <vt:lpstr>Презентация PowerPoint</vt:lpstr>
      <vt:lpstr>Презентация PowerPoint</vt:lpstr>
      <vt:lpstr>Благодарю вас!</vt:lpstr>
      <vt:lpstr>Презентация PowerPoint</vt:lpstr>
      <vt:lpstr>Прошу прощения!</vt:lpstr>
      <vt:lpstr>Презентация PowerPoint</vt:lpstr>
      <vt:lpstr>Прощание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Тайны речевого этикета</dc:title>
  <dc:creator>Виталий</dc:creator>
  <cp:lastModifiedBy>Виталий</cp:lastModifiedBy>
  <cp:revision>71</cp:revision>
  <dcterms:created xsi:type="dcterms:W3CDTF">2014-04-02T13:37:48Z</dcterms:created>
  <dcterms:modified xsi:type="dcterms:W3CDTF">2014-04-10T18:35:24Z</dcterms:modified>
</cp:coreProperties>
</file>