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8" r:id="rId8"/>
    <p:sldId id="261" r:id="rId9"/>
    <p:sldId id="267" r:id="rId10"/>
    <p:sldId id="269" r:id="rId11"/>
    <p:sldId id="272" r:id="rId12"/>
    <p:sldId id="273" r:id="rId13"/>
    <p:sldId id="274" r:id="rId14"/>
    <p:sldId id="264" r:id="rId15"/>
    <p:sldId id="270" r:id="rId16"/>
    <p:sldId id="275" r:id="rId17"/>
    <p:sldId id="271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2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5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8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E266E-493C-477B-A070-623CEFAFAE7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2F62F-7A44-454E-8FA9-26756258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19DC05B-EC47-43CF-9702-77CE113F54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ГБОУ СПО ЛО «ТМК»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Теоретическое </a:t>
            </a:r>
            <a:r>
              <a:rPr lang="ru-RU" dirty="0" smtClean="0"/>
              <a:t>занятие</a:t>
            </a:r>
            <a:br>
              <a:rPr lang="ru-RU" dirty="0" smtClean="0"/>
            </a:br>
            <a:r>
              <a:rPr lang="ru-RU" dirty="0" smtClean="0"/>
              <a:t>«Решение задач </a:t>
            </a:r>
            <a:br>
              <a:rPr lang="ru-RU" dirty="0" smtClean="0"/>
            </a:br>
            <a:r>
              <a:rPr lang="ru-RU" dirty="0" smtClean="0"/>
              <a:t>«Вывод молекулярной формулы органического вещества</a:t>
            </a:r>
            <a:br>
              <a:rPr lang="ru-RU" dirty="0" smtClean="0"/>
            </a:br>
            <a:r>
              <a:rPr lang="ru-RU" dirty="0" smtClean="0"/>
              <a:t> по продуктам сгорания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Чикалова Л.Г.,</a:t>
            </a:r>
            <a:br>
              <a:rPr lang="ru-RU" sz="1800" dirty="0" smtClean="0"/>
            </a:br>
            <a:r>
              <a:rPr lang="ru-RU" sz="1800" dirty="0" smtClean="0"/>
              <a:t> преподаватель химии </a:t>
            </a:r>
            <a:br>
              <a:rPr lang="ru-RU" sz="1800" dirty="0" smtClean="0"/>
            </a:br>
            <a:r>
              <a:rPr lang="ru-RU" sz="1800" dirty="0" smtClean="0"/>
              <a:t>ГБОУ СПО ЛО «ТМК»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г. </a:t>
            </a:r>
            <a:r>
              <a:rPr lang="ru-RU" sz="1800" dirty="0" smtClean="0"/>
              <a:t>Тихвин, 2013 год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</a:t>
            </a:r>
            <a:r>
              <a:rPr lang="ru-RU" sz="1800" b="1" u="sng" dirty="0" smtClean="0"/>
              <a:t>№4</a:t>
            </a:r>
            <a:endParaRPr lang="ru-RU" sz="1800" b="1" u="sng" dirty="0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193792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)=4,6г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)=8,8г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)=5,4г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0,1 моль                    0,2 моль       0,3 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)=12*2+1*6=30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 smtClean="0"/>
              <a:t>Задача №4. При сгорании органического вещества массой 4,6г выделился углекислый газ массой 8,8г и водяной пар массой 5,4г. Относительная плотность вещества по водороду равна 23. Найдите молекулярную формулу вещества.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11550" y="2136775"/>
          <a:ext cx="2120900" cy="1219200"/>
        </p:xfrm>
        <a:graphic>
          <a:graphicData uri="http://schemas.openxmlformats.org/presentationml/2006/ole">
            <p:oleObj spid="_x0000_s18434" name="Формула" r:id="rId3" imgW="1143000" imgH="12189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86248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18435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18436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70238" y="4572000"/>
          <a:ext cx="3089275" cy="1301750"/>
        </p:xfrm>
        <a:graphic>
          <a:graphicData uri="http://schemas.openxmlformats.org/presentationml/2006/ole">
            <p:oleObj spid="_x0000_s18437" name="Формула" r:id="rId6" imgW="218412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01000" cy="2001843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i="1" dirty="0" smtClean="0"/>
              <a:t>Слайд 11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«Молекулярная масса из п. 6 (30) не совпадает с молекулярной массой из п. 1 (46)» </a:t>
            </a:r>
            <a:r>
              <a:rPr lang="ru-RU" sz="2800" b="1" i="1" dirty="0" smtClean="0"/>
              <a:t>Попытайтесь объяснить, почему не совпадает молекулярная масса?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Слайд 12  </a:t>
            </a:r>
            <a:r>
              <a:rPr lang="ru-RU" dirty="0" smtClean="0"/>
              <a:t>Химическое свойство органических веществ - горение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Углеводороды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smtClean="0"/>
              <a:t>y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	    xCO</a:t>
            </a:r>
            <a:r>
              <a:rPr lang="en-US" baseline="-25000" dirty="0" smtClean="0"/>
              <a:t>2</a:t>
            </a:r>
            <a:r>
              <a:rPr lang="en-US" dirty="0" smtClean="0"/>
              <a:t> +      H</a:t>
            </a:r>
            <a:r>
              <a:rPr lang="en-US" baseline="-25000" dirty="0" smtClean="0"/>
              <a:t>2</a:t>
            </a:r>
            <a:r>
              <a:rPr lang="en-US" dirty="0" smtClean="0"/>
              <a:t>O	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ru-RU" dirty="0" smtClean="0"/>
              <a:t>Кислородсодержащие органические соединения</a:t>
            </a:r>
          </a:p>
          <a:p>
            <a:pPr marL="514350" indent="-514350">
              <a:buNone/>
            </a:pP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smtClean="0"/>
              <a:t>y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en-US" baseline="-25000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	 </a:t>
            </a:r>
            <a:r>
              <a:rPr lang="ru-RU" dirty="0" smtClean="0"/>
              <a:t>   </a:t>
            </a:r>
            <a:r>
              <a:rPr lang="en-US" dirty="0" smtClean="0"/>
              <a:t>xCO</a:t>
            </a:r>
            <a:r>
              <a:rPr lang="en-US" baseline="-25000" dirty="0" smtClean="0"/>
              <a:t>2</a:t>
            </a:r>
            <a:r>
              <a:rPr lang="en-US" dirty="0" smtClean="0"/>
              <a:t> +    H</a:t>
            </a:r>
            <a:r>
              <a:rPr lang="en-US" baseline="-25000" dirty="0" smtClean="0"/>
              <a:t>2</a:t>
            </a:r>
            <a:r>
              <a:rPr lang="en-US" dirty="0" smtClean="0"/>
              <a:t>O	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ru-RU" dirty="0" smtClean="0"/>
              <a:t>Азотсодержащие органические соединения</a:t>
            </a:r>
          </a:p>
          <a:p>
            <a:pPr marL="514350" indent="-514350">
              <a:buNone/>
            </a:pP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err="1" smtClean="0"/>
              <a:t>y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	    xCO</a:t>
            </a:r>
            <a:r>
              <a:rPr lang="en-US" baseline="-25000" dirty="0" smtClean="0"/>
              <a:t>2</a:t>
            </a:r>
            <a:r>
              <a:rPr lang="en-US" dirty="0" smtClean="0"/>
              <a:t> +   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250030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57752" y="2214554"/>
          <a:ext cx="500066" cy="714380"/>
        </p:xfrm>
        <a:graphic>
          <a:graphicData uri="http://schemas.openxmlformats.org/presentationml/2006/ole">
            <p:oleObj spid="_x0000_s21506" name="Формула" r:id="rId3" imgW="164880" imgH="39348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500298" y="414338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929190" y="3857628"/>
          <a:ext cx="214314" cy="536576"/>
        </p:xfrm>
        <a:graphic>
          <a:graphicData uri="http://schemas.openxmlformats.org/presentationml/2006/ole">
            <p:oleObj spid="_x0000_s21507" name="Формула" r:id="rId4" imgW="164880" imgH="39348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2500298" y="528638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857752" y="5000636"/>
          <a:ext cx="165100" cy="536576"/>
        </p:xfrm>
        <a:graphic>
          <a:graphicData uri="http://schemas.openxmlformats.org/presentationml/2006/ole">
            <p:oleObj spid="_x0000_s21508" name="Формула" r:id="rId5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01000" cy="60722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i="1" dirty="0" smtClean="0"/>
              <a:t>Слайд 13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«Молекулярная масса из п. 6 (30) не совпадает с молекулярной массой из п. 1 (46)» </a:t>
            </a:r>
            <a:r>
              <a:rPr lang="ru-RU" sz="2800" b="1" i="1" dirty="0" smtClean="0"/>
              <a:t>Попытайтесь объяснить, почему не совпадает молекулярная масса?</a:t>
            </a:r>
            <a:br>
              <a:rPr lang="ru-RU" sz="2800" b="1" i="1" dirty="0" smtClean="0"/>
            </a:br>
            <a:r>
              <a:rPr lang="ru-RU" sz="4900" b="1" i="1" dirty="0" smtClean="0">
                <a:solidFill>
                  <a:srgbClr val="FF0000"/>
                </a:solidFill>
              </a:rPr>
              <a:t>!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В молекулярных формулах органических веществ могут быть атомы других элементов (О, 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ru-RU" sz="2800" b="1" i="1" dirty="0" smtClean="0">
                <a:solidFill>
                  <a:srgbClr val="FF0000"/>
                </a:solidFill>
              </a:rPr>
              <a:t>). Поэтому делаем проверку (всегда):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       М=М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1</a:t>
            </a:r>
            <a:r>
              <a:rPr lang="ru-RU" sz="2800" b="1" i="1" dirty="0" smtClean="0">
                <a:solidFill>
                  <a:srgbClr val="FF0000"/>
                </a:solidFill>
              </a:rPr>
              <a:t>-М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6</a:t>
            </a:r>
            <a:r>
              <a:rPr lang="ru-RU" sz="2800" b="1" i="1" dirty="0" smtClean="0">
                <a:solidFill>
                  <a:srgbClr val="FF0000"/>
                </a:solidFill>
              </a:rPr>
              <a:t>= 46-30 = 16, следовательно, есть атом другого элемента – кислорода (О).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С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</a:rPr>
              <a:t>Н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6</a:t>
            </a:r>
            <a:r>
              <a:rPr lang="ru-RU" sz="2800" b="1" i="1" dirty="0" smtClean="0">
                <a:solidFill>
                  <a:srgbClr val="FF0000"/>
                </a:solidFill>
              </a:rPr>
              <a:t>О – истинная формула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/>
              <a:t>ответ: </a:t>
            </a:r>
            <a:r>
              <a:rPr lang="ru-RU" sz="2800" b="1" i="1" dirty="0" smtClean="0">
                <a:solidFill>
                  <a:srgbClr val="FF0000"/>
                </a:solidFill>
              </a:rPr>
              <a:t>С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</a:rPr>
              <a:t>Н</a:t>
            </a:r>
            <a:r>
              <a:rPr lang="ru-RU" sz="2800" b="1" i="1" baseline="-25000" dirty="0" smtClean="0">
                <a:solidFill>
                  <a:srgbClr val="FF0000"/>
                </a:solidFill>
              </a:rPr>
              <a:t>6</a:t>
            </a:r>
            <a:r>
              <a:rPr lang="ru-RU" sz="2800" b="1" i="1" dirty="0" smtClean="0">
                <a:solidFill>
                  <a:srgbClr val="FF0000"/>
                </a:solidFill>
              </a:rPr>
              <a:t>О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28662" y="3857628"/>
          <a:ext cx="428628" cy="285752"/>
        </p:xfrm>
        <a:graphic>
          <a:graphicData uri="http://schemas.openxmlformats.org/presentationml/2006/ole">
            <p:oleObj spid="_x0000_s22530" name="Формула" r:id="rId3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1400" dirty="0" smtClean="0"/>
              <a:t>Слайд 14</a:t>
            </a:r>
          </a:p>
          <a:p>
            <a:pPr algn="just"/>
            <a:r>
              <a:rPr lang="ru-RU" dirty="0" smtClean="0"/>
              <a:t>Задача №5. При сгорании органического вещества массой 4,8г выделился углекислый газ массой 10,56г и водяной пар массой 5,76г. Относительная плотность вещества по водороду равна 30. Найдите молекулярную формулу вещества.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</a:t>
            </a:r>
            <a:r>
              <a:rPr lang="ru-RU" sz="1800" b="1" u="sng" dirty="0" smtClean="0"/>
              <a:t>№5</a:t>
            </a:r>
            <a:endParaRPr lang="ru-RU" sz="1800" b="1" u="sng" dirty="0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504688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)=4,8г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)=10,56г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)=5,76г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0,08 моль                   0,24 моль    0,32 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)=12*3+1*8=44,      М=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60-44=16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Ответ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endParaRPr kumimoji="0" lang="ru-RU" sz="17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 smtClean="0"/>
              <a:t>Задача №5. При сгорании органического вещества массой 4,8г выделился углекислый газ массой 10,56г и водяной пар массой 5,76г. Относительная плотность вещества по водороду равна 30. Найдите молекулярную формулу вещества.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311525" y="2136775"/>
          <a:ext cx="2520950" cy="1219200"/>
        </p:xfrm>
        <a:graphic>
          <a:graphicData uri="http://schemas.openxmlformats.org/presentationml/2006/ole">
            <p:oleObj spid="_x0000_s19458" name="Формула" r:id="rId3" imgW="1358640" imgH="12189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86248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19459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19460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990850" y="4572000"/>
          <a:ext cx="3449638" cy="1301750"/>
        </p:xfrm>
        <a:graphic>
          <a:graphicData uri="http://schemas.openxmlformats.org/presentationml/2006/ole">
            <p:oleObj spid="_x0000_s19461" name="Формула" r:id="rId6" imgW="2438280" imgH="101592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929454" y="6215082"/>
          <a:ext cx="357190" cy="214314"/>
        </p:xfrm>
        <a:graphic>
          <a:graphicData uri="http://schemas.openxmlformats.org/presentationml/2006/ole">
            <p:oleObj spid="_x0000_s19462" name="Формула" r:id="rId7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001000" cy="385765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>Слайд 16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Задача №6. При сгорании органического вещества массой</a:t>
            </a:r>
            <a:r>
              <a:rPr lang="en-US" sz="2000" dirty="0" smtClean="0"/>
              <a:t> </a:t>
            </a:r>
            <a:r>
              <a:rPr lang="ru-RU" sz="2000" dirty="0" smtClean="0"/>
              <a:t>12,4г выделился углекислый газ массой 17,6г и водяной пар массой 18г. Относительная плотность вещества по водороду равна 15,5. Найдите молекулярную формулу вещества.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</a:t>
            </a:r>
            <a:r>
              <a:rPr lang="ru-RU" sz="1800" b="1" u="sng" dirty="0" smtClean="0"/>
              <a:t>№6</a:t>
            </a:r>
            <a:endParaRPr lang="ru-RU" sz="1800" b="1" u="sng" dirty="0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504688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)=12,4г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)=17,6г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15,5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15,5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0,4 моль                    0,4 моль      1моль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)=12+1*5=17,     М = 31-17 =14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Ответ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 (CH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NH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ru-RU" sz="17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80010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Задача №6. При сгорании органического вещества массой12,4г выделился углекислый газ массой 17,6г и водяной пар массой 18г. Относительная плотность вещества по водороду равна 15,5. Найдите молекулярную формулу вещества.</a:t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440113" y="2136775"/>
          <a:ext cx="2262187" cy="1219200"/>
        </p:xfrm>
        <a:graphic>
          <a:graphicData uri="http://schemas.openxmlformats.org/presentationml/2006/ole">
            <p:oleObj spid="_x0000_s20482" name="Формула" r:id="rId3" imgW="1218960" imgH="12189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86248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20483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20484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214688" y="4572000"/>
          <a:ext cx="3000375" cy="1301750"/>
        </p:xfrm>
        <a:graphic>
          <a:graphicData uri="http://schemas.openxmlformats.org/presentationml/2006/ole">
            <p:oleObj spid="_x0000_s20485" name="Формула" r:id="rId6" imgW="2120760" imgH="101592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572264" y="6286520"/>
          <a:ext cx="285752" cy="214314"/>
        </p:xfrm>
        <a:graphic>
          <a:graphicData uri="http://schemas.openxmlformats.org/presentationml/2006/ole">
            <p:oleObj spid="_x0000_s20486" name="Формула" r:id="rId7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>Слайд 18         </a:t>
            </a: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Задача №7. При сгорании органического вещества массой</a:t>
            </a:r>
            <a:r>
              <a:rPr lang="en-US" dirty="0" smtClean="0"/>
              <a:t> </a:t>
            </a:r>
            <a:r>
              <a:rPr lang="ru-RU" dirty="0" smtClean="0"/>
              <a:t>0,08г выделился углекислый газ массой 0,22г и водяной пар массой 0,18г. Относительная плотность вещества по водороду равна 8. Найдите молекулярную формулу вещества.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 Составить и решить задачу на вывод формулы по продуктам сгорания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>Слайд 2                </a:t>
            </a:r>
            <a:r>
              <a:rPr lang="ru-RU" dirty="0" smtClean="0"/>
              <a:t>Химическое свойство органических веществ - горение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Углеводороды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smtClean="0"/>
              <a:t>y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	    xCO</a:t>
            </a:r>
            <a:r>
              <a:rPr lang="en-US" baseline="-25000" dirty="0" smtClean="0"/>
              <a:t>2</a:t>
            </a:r>
            <a:r>
              <a:rPr lang="en-US" dirty="0" smtClean="0"/>
              <a:t> +      H</a:t>
            </a:r>
            <a:r>
              <a:rPr lang="en-US" baseline="-25000" dirty="0" smtClean="0"/>
              <a:t>2</a:t>
            </a:r>
            <a:r>
              <a:rPr lang="en-US" dirty="0" smtClean="0"/>
              <a:t>O	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ru-RU" dirty="0" smtClean="0"/>
              <a:t>Кислородсодержащие органические соединения</a:t>
            </a:r>
          </a:p>
          <a:p>
            <a:pPr marL="514350" indent="-514350">
              <a:buNone/>
            </a:pP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smtClean="0"/>
              <a:t>y</a:t>
            </a:r>
            <a:r>
              <a:rPr lang="ru-RU" dirty="0" smtClean="0"/>
              <a:t>О</a:t>
            </a:r>
            <a:r>
              <a:rPr lang="en-US" baseline="-25000" dirty="0" smtClean="0"/>
              <a:t>z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	    xCO</a:t>
            </a:r>
            <a:r>
              <a:rPr lang="en-US" baseline="-25000" dirty="0" smtClean="0"/>
              <a:t>2</a:t>
            </a:r>
            <a:r>
              <a:rPr lang="en-US" dirty="0" smtClean="0"/>
              <a:t> +    H</a:t>
            </a:r>
            <a:r>
              <a:rPr lang="en-US" baseline="-25000" dirty="0" smtClean="0"/>
              <a:t>2</a:t>
            </a:r>
            <a:r>
              <a:rPr lang="en-US" dirty="0" smtClean="0"/>
              <a:t>O	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ru-RU" dirty="0" smtClean="0"/>
              <a:t>Азотсодержащие органические соединения</a:t>
            </a:r>
          </a:p>
          <a:p>
            <a:pPr marL="514350" indent="-514350">
              <a:buNone/>
            </a:pPr>
            <a:r>
              <a:rPr lang="ru-RU" dirty="0" err="1" smtClean="0"/>
              <a:t>С</a:t>
            </a:r>
            <a:r>
              <a:rPr lang="ru-RU" baseline="-25000" dirty="0" err="1" smtClean="0"/>
              <a:t>х</a:t>
            </a:r>
            <a:r>
              <a:rPr lang="ru-RU" dirty="0" err="1" smtClean="0"/>
              <a:t>Н</a:t>
            </a:r>
            <a:r>
              <a:rPr lang="en-US" baseline="-25000" dirty="0" err="1" smtClean="0"/>
              <a:t>y</a:t>
            </a:r>
            <a:r>
              <a:rPr lang="en-US" dirty="0" err="1" smtClean="0"/>
              <a:t>N</a:t>
            </a:r>
            <a:r>
              <a:rPr lang="en-US" baseline="-25000" dirty="0" err="1" smtClean="0"/>
              <a:t>z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	    xCO</a:t>
            </a:r>
            <a:r>
              <a:rPr lang="en-US" baseline="-25000" dirty="0" smtClean="0"/>
              <a:t>2</a:t>
            </a:r>
            <a:r>
              <a:rPr lang="en-US" dirty="0" smtClean="0"/>
              <a:t> +    H</a:t>
            </a:r>
            <a:r>
              <a:rPr lang="en-US" baseline="-25000" dirty="0" smtClean="0"/>
              <a:t>2</a:t>
            </a:r>
            <a:r>
              <a:rPr lang="en-US" dirty="0" smtClean="0"/>
              <a:t>O + N</a:t>
            </a:r>
            <a:r>
              <a:rPr lang="en-US" baseline="-25000" dirty="0" smtClean="0"/>
              <a:t>2</a:t>
            </a:r>
          </a:p>
          <a:p>
            <a:pPr marL="514350" indent="-51435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250030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57752" y="2214554"/>
          <a:ext cx="500066" cy="714380"/>
        </p:xfrm>
        <a:graphic>
          <a:graphicData uri="http://schemas.openxmlformats.org/presentationml/2006/ole">
            <p:oleObj spid="_x0000_s1026" name="Формула" r:id="rId3" imgW="164880" imgH="39348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500298" y="414338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929190" y="3857628"/>
          <a:ext cx="214314" cy="536576"/>
        </p:xfrm>
        <a:graphic>
          <a:graphicData uri="http://schemas.openxmlformats.org/presentationml/2006/ole">
            <p:oleObj spid="_x0000_s1029" name="Формула" r:id="rId4" imgW="164880" imgH="39348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2500298" y="528638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857752" y="5000636"/>
          <a:ext cx="165100" cy="536576"/>
        </p:xfrm>
        <a:graphic>
          <a:graphicData uri="http://schemas.openxmlformats.org/presentationml/2006/ole">
            <p:oleObj spid="_x0000_s1030" name="Формула" r:id="rId5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>Слайд</a:t>
            </a:r>
            <a:r>
              <a:rPr lang="ru-RU" dirty="0" smtClean="0"/>
              <a:t> </a:t>
            </a:r>
            <a:r>
              <a:rPr lang="ru-RU" sz="1600" dirty="0" smtClean="0"/>
              <a:t>3</a:t>
            </a:r>
            <a:r>
              <a:rPr lang="ru-RU" dirty="0" smtClean="0"/>
              <a:t> Алгоритм составления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+ 3,5О</a:t>
            </a:r>
            <a:r>
              <a:rPr lang="ru-RU" baseline="-25000" dirty="0" smtClean="0"/>
              <a:t>2</a:t>
            </a:r>
            <a:r>
              <a:rPr lang="ru-RU" dirty="0" smtClean="0"/>
              <a:t>            2СО</a:t>
            </a:r>
            <a:r>
              <a:rPr lang="ru-RU" baseline="-25000" dirty="0" smtClean="0"/>
              <a:t>2</a:t>
            </a:r>
            <a:r>
              <a:rPr lang="ru-RU" dirty="0" smtClean="0"/>
              <a:t> + 3Н</a:t>
            </a:r>
            <a:r>
              <a:rPr lang="ru-RU" baseline="-25000" dirty="0" smtClean="0"/>
              <a:t>2</a:t>
            </a:r>
            <a:r>
              <a:rPr lang="ru-RU" dirty="0" smtClean="0"/>
              <a:t>О (</a:t>
            </a:r>
            <a:r>
              <a:rPr lang="ru-RU" dirty="0" smtClean="0">
                <a:solidFill>
                  <a:srgbClr val="FF0000"/>
                </a:solidFill>
              </a:rPr>
              <a:t>*2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7</a:t>
            </a:r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ru-RU" dirty="0" smtClean="0"/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СО</a:t>
            </a:r>
            <a:r>
              <a:rPr lang="ru-RU" baseline="-25000" dirty="0" smtClean="0"/>
              <a:t>2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</a:p>
          <a:p>
            <a:pPr>
              <a:buNone/>
            </a:pPr>
            <a:r>
              <a:rPr lang="ru-RU" dirty="0" smtClean="0"/>
              <a:t>Задание «Закончите уравнения реакций»: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8</a:t>
            </a:r>
            <a:r>
              <a:rPr lang="ru-RU" dirty="0" smtClean="0"/>
              <a:t> + О</a:t>
            </a:r>
            <a:r>
              <a:rPr lang="ru-RU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+ О</a:t>
            </a:r>
            <a:r>
              <a:rPr lang="ru-RU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4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 + О</a:t>
            </a:r>
            <a:r>
              <a:rPr lang="ru-RU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О + О</a:t>
            </a:r>
            <a:r>
              <a:rPr lang="ru-RU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 </a:t>
            </a:r>
            <a:r>
              <a:rPr lang="ru-RU" dirty="0" smtClean="0"/>
              <a:t>+ О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14678" y="1500174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071802" y="207167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786050" y="307181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14612" y="357187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57488" y="414338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00364" y="4714884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86116" y="521495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Слайд 4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Проверка  задания: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8</a:t>
            </a:r>
            <a:r>
              <a:rPr lang="ru-RU" dirty="0" smtClean="0"/>
              <a:t> + 5О</a:t>
            </a:r>
            <a:r>
              <a:rPr lang="ru-RU" baseline="-25000" dirty="0" smtClean="0"/>
              <a:t>2                </a:t>
            </a:r>
            <a:r>
              <a:rPr lang="ru-RU" dirty="0" smtClean="0"/>
              <a:t>3СО</a:t>
            </a:r>
            <a:r>
              <a:rPr lang="ru-RU" baseline="-25000" dirty="0" smtClean="0"/>
              <a:t>2</a:t>
            </a:r>
            <a:r>
              <a:rPr lang="ru-RU" dirty="0" smtClean="0"/>
              <a:t> + 4Н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endParaRPr lang="ru-RU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 + 9О</a:t>
            </a:r>
            <a:r>
              <a:rPr lang="ru-RU" baseline="-25000" dirty="0" smtClean="0"/>
              <a:t>2 	</a:t>
            </a:r>
            <a:r>
              <a:rPr lang="ru-RU" dirty="0" smtClean="0"/>
              <a:t>     6СО</a:t>
            </a:r>
            <a:r>
              <a:rPr lang="ru-RU" baseline="-25000" dirty="0" smtClean="0"/>
              <a:t>2</a:t>
            </a:r>
            <a:r>
              <a:rPr lang="ru-RU" dirty="0" smtClean="0"/>
              <a:t> + 6Н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endParaRPr lang="ru-RU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2С</a:t>
            </a:r>
            <a:r>
              <a:rPr lang="ru-RU" baseline="-25000" dirty="0" smtClean="0"/>
              <a:t>4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 + 13О</a:t>
            </a:r>
            <a:r>
              <a:rPr lang="ru-RU" baseline="-25000" dirty="0" smtClean="0"/>
              <a:t>2               </a:t>
            </a:r>
            <a:r>
              <a:rPr lang="ru-RU" dirty="0" smtClean="0"/>
              <a:t>8СО</a:t>
            </a:r>
            <a:r>
              <a:rPr lang="ru-RU" baseline="-25000" dirty="0" smtClean="0"/>
              <a:t>2</a:t>
            </a:r>
            <a:r>
              <a:rPr lang="ru-RU" dirty="0" smtClean="0"/>
              <a:t> + 10Н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endParaRPr lang="ru-RU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r>
              <a:rPr lang="ru-RU" dirty="0" smtClean="0"/>
              <a:t>О + 3О</a:t>
            </a:r>
            <a:r>
              <a:rPr lang="ru-RU" baseline="-25000" dirty="0" smtClean="0"/>
              <a:t>2                  </a:t>
            </a:r>
            <a:r>
              <a:rPr lang="ru-RU" dirty="0" smtClean="0"/>
              <a:t>2СО</a:t>
            </a:r>
            <a:r>
              <a:rPr lang="ru-RU" baseline="-25000" dirty="0" smtClean="0"/>
              <a:t>2</a:t>
            </a:r>
            <a:r>
              <a:rPr lang="ru-RU" dirty="0" smtClean="0"/>
              <a:t> + 3Н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endParaRPr lang="ru-RU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4СН</a:t>
            </a:r>
            <a:r>
              <a:rPr lang="ru-RU" baseline="-25000" dirty="0" smtClean="0"/>
              <a:t>3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 </a:t>
            </a:r>
            <a:r>
              <a:rPr lang="ru-RU" dirty="0" smtClean="0"/>
              <a:t>+ 9О</a:t>
            </a:r>
            <a:r>
              <a:rPr lang="ru-RU" baseline="-25000" dirty="0" smtClean="0"/>
              <a:t>2            </a:t>
            </a:r>
            <a:r>
              <a:rPr lang="ru-RU" dirty="0" smtClean="0"/>
              <a:t> 4СО</a:t>
            </a:r>
            <a:r>
              <a:rPr lang="ru-RU" baseline="-25000" dirty="0" smtClean="0"/>
              <a:t>2</a:t>
            </a:r>
            <a:r>
              <a:rPr lang="ru-RU" dirty="0" smtClean="0"/>
              <a:t> + 10Н</a:t>
            </a:r>
            <a:r>
              <a:rPr lang="ru-RU" baseline="-25000" dirty="0" smtClean="0"/>
              <a:t>2</a:t>
            </a:r>
            <a:r>
              <a:rPr lang="ru-RU" dirty="0" smtClean="0"/>
              <a:t>О + 2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00364" y="250030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071802" y="307181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71868" y="3643314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28992" y="421481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71868" y="485776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Слайд 5 </a:t>
            </a:r>
            <a:r>
              <a:rPr lang="ru-RU" dirty="0" smtClean="0"/>
              <a:t>Решение задач (по алгоритму)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Задача №1. При сгорании органического вещества массой </a:t>
            </a:r>
            <a:r>
              <a:rPr lang="ru-RU" dirty="0" smtClean="0">
                <a:solidFill>
                  <a:srgbClr val="FF0000"/>
                </a:solidFill>
              </a:rPr>
              <a:t>8,4г</a:t>
            </a:r>
            <a:r>
              <a:rPr lang="ru-RU" dirty="0" smtClean="0"/>
              <a:t> выделился углекислый газ массой </a:t>
            </a:r>
            <a:r>
              <a:rPr lang="ru-RU" dirty="0" smtClean="0">
                <a:solidFill>
                  <a:srgbClr val="FF0000"/>
                </a:solidFill>
              </a:rPr>
              <a:t>26,4г </a:t>
            </a:r>
            <a:r>
              <a:rPr lang="ru-RU" dirty="0" smtClean="0"/>
              <a:t>и водяной пар массой </a:t>
            </a:r>
            <a:r>
              <a:rPr lang="ru-RU" dirty="0" smtClean="0">
                <a:solidFill>
                  <a:srgbClr val="FF0000"/>
                </a:solidFill>
              </a:rPr>
              <a:t>10,8г</a:t>
            </a:r>
            <a:r>
              <a:rPr lang="ru-RU" dirty="0" smtClean="0"/>
              <a:t>. Относительная плотность вещества по водороду равна </a:t>
            </a:r>
            <a:r>
              <a:rPr lang="ru-RU" dirty="0" smtClean="0">
                <a:solidFill>
                  <a:srgbClr val="FF0000"/>
                </a:solidFill>
              </a:rPr>
              <a:t>21</a:t>
            </a:r>
            <a:r>
              <a:rPr lang="ru-RU" dirty="0" smtClean="0"/>
              <a:t>. Найдите молекулярную формулу вещества.</a:t>
            </a:r>
          </a:p>
          <a:p>
            <a:pPr algn="just"/>
            <a:r>
              <a:rPr lang="ru-RU" dirty="0" smtClean="0"/>
              <a:t>Задача №2. При сгорании органического вещества массой </a:t>
            </a:r>
            <a:r>
              <a:rPr lang="ru-RU" dirty="0" smtClean="0">
                <a:solidFill>
                  <a:srgbClr val="FF0000"/>
                </a:solidFill>
              </a:rPr>
              <a:t>4г </a:t>
            </a:r>
            <a:r>
              <a:rPr lang="ru-RU" dirty="0" smtClean="0"/>
              <a:t>выделился углекислый газ массой </a:t>
            </a:r>
            <a:r>
              <a:rPr lang="ru-RU" dirty="0" smtClean="0">
                <a:solidFill>
                  <a:srgbClr val="FF0000"/>
                </a:solidFill>
              </a:rPr>
              <a:t>13,2г</a:t>
            </a:r>
            <a:r>
              <a:rPr lang="ru-RU" dirty="0" smtClean="0"/>
              <a:t> и водяной пар массой </a:t>
            </a:r>
            <a:r>
              <a:rPr lang="ru-RU" dirty="0" smtClean="0">
                <a:solidFill>
                  <a:srgbClr val="FF0000"/>
                </a:solidFill>
              </a:rPr>
              <a:t>3,6г</a:t>
            </a:r>
            <a:r>
              <a:rPr lang="ru-RU" dirty="0" smtClean="0"/>
              <a:t>. Относительная плотность вещества по водороду равна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r>
              <a:rPr lang="ru-RU" dirty="0" smtClean="0"/>
              <a:t>. Найдите молекулярную формулу вещества.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№1</a:t>
            </a:r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504688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)=8,4г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)=26,4г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)=10,8г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21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0,2 моль                    0,6 моль       0,6 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)=12*3+1*6=42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Ответ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sz="17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 smtClean="0"/>
              <a:t>Задача №1. При сгорании органического вещества массой </a:t>
            </a:r>
            <a:r>
              <a:rPr lang="ru-RU" dirty="0" smtClean="0">
                <a:solidFill>
                  <a:srgbClr val="FF0000"/>
                </a:solidFill>
              </a:rPr>
              <a:t>8,4г</a:t>
            </a:r>
            <a:r>
              <a:rPr lang="ru-RU" dirty="0" smtClean="0"/>
              <a:t> выделился углекислый газ массой </a:t>
            </a:r>
            <a:r>
              <a:rPr lang="ru-RU" dirty="0" smtClean="0">
                <a:solidFill>
                  <a:srgbClr val="FF0000"/>
                </a:solidFill>
              </a:rPr>
              <a:t>26,4г </a:t>
            </a:r>
            <a:r>
              <a:rPr lang="ru-RU" dirty="0" smtClean="0"/>
              <a:t>и водяной пар массой </a:t>
            </a:r>
            <a:r>
              <a:rPr lang="ru-RU" dirty="0" smtClean="0">
                <a:solidFill>
                  <a:srgbClr val="FF0000"/>
                </a:solidFill>
              </a:rPr>
              <a:t>10,8г</a:t>
            </a:r>
            <a:r>
              <a:rPr lang="ru-RU" dirty="0" smtClean="0"/>
              <a:t>. Относительная плотность вещества по водороду равна </a:t>
            </a:r>
            <a:r>
              <a:rPr lang="ru-RU" dirty="0" smtClean="0">
                <a:solidFill>
                  <a:srgbClr val="FF0000"/>
                </a:solidFill>
              </a:rPr>
              <a:t>21</a:t>
            </a:r>
            <a:r>
              <a:rPr lang="ru-RU" dirty="0" smtClean="0"/>
              <a:t>. Найдите молекулярную формулу вещества.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428992" y="2143116"/>
          <a:ext cx="2286016" cy="1206500"/>
        </p:xfrm>
        <a:graphic>
          <a:graphicData uri="http://schemas.openxmlformats.org/presentationml/2006/ole">
            <p:oleObj spid="_x0000_s15364" name="Формула" r:id="rId3" imgW="1231560" imgH="12063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86248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15365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15366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43240" y="4572008"/>
          <a:ext cx="3143272" cy="1301752"/>
        </p:xfrm>
        <a:graphic>
          <a:graphicData uri="http://schemas.openxmlformats.org/presentationml/2006/ole">
            <p:oleObj spid="_x0000_s15367" name="Формула" r:id="rId6" imgW="22222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</a:t>
            </a:r>
            <a:r>
              <a:rPr lang="ru-RU" sz="1800" b="1" u="sng" dirty="0" smtClean="0"/>
              <a:t>№2</a:t>
            </a:r>
            <a:endParaRPr lang="ru-RU" sz="1800" b="1" u="sng" dirty="0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504688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)=4г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)=13,2г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)=3,6г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0,1 моль                    0,3 моль       0,2 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)=12*3+1*4=40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Ответ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ru-RU" sz="17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 smtClean="0"/>
              <a:t>Задача №2. При сгорании органического вещества массой </a:t>
            </a:r>
            <a:r>
              <a:rPr lang="ru-RU" dirty="0" smtClean="0">
                <a:solidFill>
                  <a:srgbClr val="FF0000"/>
                </a:solidFill>
              </a:rPr>
              <a:t>4г </a:t>
            </a:r>
            <a:r>
              <a:rPr lang="ru-RU" dirty="0" smtClean="0"/>
              <a:t>выделился углекислый газ массой </a:t>
            </a:r>
            <a:r>
              <a:rPr lang="ru-RU" dirty="0" smtClean="0">
                <a:solidFill>
                  <a:srgbClr val="FF0000"/>
                </a:solidFill>
              </a:rPr>
              <a:t>13,2г</a:t>
            </a:r>
            <a:r>
              <a:rPr lang="ru-RU" dirty="0" smtClean="0"/>
              <a:t> и водяной пар массой </a:t>
            </a:r>
            <a:r>
              <a:rPr lang="ru-RU" dirty="0" smtClean="0">
                <a:solidFill>
                  <a:srgbClr val="FF0000"/>
                </a:solidFill>
              </a:rPr>
              <a:t>3,6г</a:t>
            </a:r>
            <a:r>
              <a:rPr lang="ru-RU" dirty="0" smtClean="0"/>
              <a:t>. Относительная плотность вещества по водороду равна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r>
              <a:rPr lang="ru-RU" dirty="0" smtClean="0"/>
              <a:t>. Найдите молекулярную формулу вещества.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451225" y="2136775"/>
          <a:ext cx="2239963" cy="1219200"/>
        </p:xfrm>
        <a:graphic>
          <a:graphicData uri="http://schemas.openxmlformats.org/presentationml/2006/ole">
            <p:oleObj spid="_x0000_s17410" name="Формула" r:id="rId3" imgW="1206360" imgH="12189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14810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17411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17412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52775" y="4572000"/>
          <a:ext cx="3124200" cy="1301750"/>
        </p:xfrm>
        <a:graphic>
          <a:graphicData uri="http://schemas.openxmlformats.org/presentationml/2006/ole">
            <p:oleObj spid="_x0000_s17413" name="Формула" r:id="rId6" imgW="22096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500" dirty="0" smtClean="0"/>
              <a:t>Слайд 8 </a:t>
            </a:r>
          </a:p>
          <a:p>
            <a:pPr algn="just"/>
            <a:r>
              <a:rPr lang="ru-RU" dirty="0" smtClean="0"/>
              <a:t>Задача №3. При сгорании органического вещества массой 0,6г выделился углекислый газ массой 1,76г и водяной пар массой 1,08г. Относительная плотность вещества по водороду равна 15. Найдите молекулярную формулу вещества.</a:t>
            </a:r>
          </a:p>
          <a:p>
            <a:pPr algn="just"/>
            <a:r>
              <a:rPr lang="ru-RU" dirty="0" smtClean="0"/>
              <a:t>Задача №4. При сгорании органического вещества массой 4,6г выделился углекислый газ массой 8,8г и водяной пар массой 5,4г. Относительная плотность вещества по водороду равна 23. Найдите молекулярную формулу вещества.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15888"/>
            <a:ext cx="5437187" cy="32385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1600" dirty="0" smtClean="0"/>
              <a:t>Слайд 9  </a:t>
            </a:r>
            <a:r>
              <a:rPr lang="ru-RU" sz="1800" b="1" u="sng" dirty="0" smtClean="0"/>
              <a:t>Решение </a:t>
            </a:r>
            <a:r>
              <a:rPr lang="ru-RU" sz="1800" b="1" u="sng" dirty="0"/>
              <a:t>задачи </a:t>
            </a:r>
            <a:r>
              <a:rPr lang="ru-RU" sz="1800" b="1" u="sng" dirty="0" smtClean="0"/>
              <a:t>№3</a:t>
            </a:r>
            <a:endParaRPr lang="ru-RU" sz="1800" b="1" u="sng" dirty="0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>
            <p:ph idx="1"/>
          </p:nvPr>
        </p:nvGraphicFramePr>
        <p:xfrm>
          <a:off x="642910" y="1645920"/>
          <a:ext cx="8001000" cy="5504688"/>
        </p:xfrm>
        <a:graphic>
          <a:graphicData uri="http://schemas.openxmlformats.org/drawingml/2006/table">
            <a:tbl>
              <a:tblPr/>
              <a:tblGrid>
                <a:gridCol w="2319337"/>
                <a:gridCol w="5681663"/>
              </a:tblGrid>
              <a:tr h="4819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Найти: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МФВ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Дано: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)=0,6г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)=1,76г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)=1,08г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ru-RU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Решение: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H2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М(Н</a:t>
                      </a:r>
                      <a:r>
                        <a:rPr lang="ru-RU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  <a:r>
                        <a:rPr lang="ru-RU" sz="1800" dirty="0" err="1" smtClean="0"/>
                        <a:t>С</a:t>
                      </a:r>
                      <a:r>
                        <a:rPr lang="ru-RU" sz="1800" baseline="-25000" dirty="0" err="1" smtClean="0"/>
                        <a:t>х</a:t>
                      </a:r>
                      <a:r>
                        <a:rPr lang="ru-RU" sz="1800" dirty="0" err="1" smtClean="0"/>
                        <a:t>Н</a:t>
                      </a:r>
                      <a:r>
                        <a:rPr lang="en-US" sz="1800" baseline="-25000" dirty="0" smtClean="0"/>
                        <a:t>y</a:t>
                      </a:r>
                      <a:r>
                        <a:rPr lang="en-US" sz="1800" dirty="0" smtClean="0"/>
                        <a:t> + 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	    xCO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 +      H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dirty="0" smtClean="0"/>
                        <a:t>       1 </a:t>
                      </a:r>
                      <a:r>
                        <a:rPr lang="ru-RU" sz="1600" dirty="0" smtClean="0"/>
                        <a:t>моль</a:t>
                      </a:r>
                      <a:r>
                        <a:rPr lang="en-US" sz="1600" dirty="0" smtClean="0"/>
                        <a:t>	</a:t>
                      </a:r>
                      <a:r>
                        <a:rPr lang="ru-RU" sz="1600" dirty="0" smtClean="0"/>
                        <a:t>                        </a:t>
                      </a:r>
                      <a:r>
                        <a:rPr lang="ru-RU" sz="1600" dirty="0" err="1" smtClean="0"/>
                        <a:t>х</a:t>
                      </a:r>
                      <a:r>
                        <a:rPr lang="ru-RU" sz="1600" dirty="0" smtClean="0"/>
                        <a:t> моль            </a:t>
                      </a:r>
                      <a:r>
                        <a:rPr lang="ru-RU" sz="1600" dirty="0" err="1" smtClean="0"/>
                        <a:t>моль</a:t>
                      </a:r>
                      <a:endParaRPr lang="ru-RU" sz="16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0,02 моль                 0,04 моль      0,06 моль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М(С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)=12*2+1*6=30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Ответ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  <a:r>
                        <a:rPr kumimoji="0" lang="ru-RU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sz="17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00034" y="357166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 smtClean="0"/>
              <a:t>Задача №3. При сгорании органического вещества массой 0,6г выделился углекислый газ массой 1,76г и водяной пар массой 1,08г. Относительная плотность вещества по водороду равна 15. Найдите молекулярную формулу вещества.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394075" y="2136775"/>
          <a:ext cx="2355850" cy="1219200"/>
        </p:xfrm>
        <a:graphic>
          <a:graphicData uri="http://schemas.openxmlformats.org/presentationml/2006/ole">
            <p:oleObj spid="_x0000_s16386" name="Формула" r:id="rId3" imgW="1269720" imgH="121896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4286248" y="357187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3429000"/>
          <a:ext cx="165100" cy="393700"/>
        </p:xfrm>
        <a:graphic>
          <a:graphicData uri="http://schemas.openxmlformats.org/presentationml/2006/ole">
            <p:oleObj spid="_x0000_s16387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29322" y="3714752"/>
          <a:ext cx="165100" cy="393700"/>
        </p:xfrm>
        <a:graphic>
          <a:graphicData uri="http://schemas.openxmlformats.org/presentationml/2006/ole">
            <p:oleObj spid="_x0000_s16388" name="Формула" r:id="rId5" imgW="1648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982913" y="4572000"/>
          <a:ext cx="3465512" cy="1301750"/>
        </p:xfrm>
        <a:graphic>
          <a:graphicData uri="http://schemas.openxmlformats.org/presentationml/2006/ole">
            <p:oleObj spid="_x0000_s16389" name="Формула" r:id="rId6" imgW="24508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841</Words>
  <Application>Microsoft Office PowerPoint</Application>
  <PresentationFormat>Экран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 ГБОУ СПО ЛО «ТМК»  Теоретическое занятие «Решение задач  «Вывод молекулярной формулы органического вещества  по продуктам сгорания»  Чикалова Л.Г.,  преподаватель химии  ГБОУ СПО ЛО «ТМК» г. Тихвин, 2013 год</vt:lpstr>
      <vt:lpstr>Слайд 2                Химическое свойство органических веществ - горение</vt:lpstr>
      <vt:lpstr>Слайд 3 Алгоритм составления уравнений</vt:lpstr>
      <vt:lpstr>Слайд 4</vt:lpstr>
      <vt:lpstr>Слайд 5 Решение задач (по алгоритму)</vt:lpstr>
      <vt:lpstr>Решение задачи №1</vt:lpstr>
      <vt:lpstr>Решение задачи №2</vt:lpstr>
      <vt:lpstr>Слайд 8</vt:lpstr>
      <vt:lpstr>Слайд 9  Решение задачи №3</vt:lpstr>
      <vt:lpstr>Решение задачи №4</vt:lpstr>
      <vt:lpstr>Слайд 11 «Молекулярная масса из п. 6 (30) не совпадает с молекулярной массой из п. 1 (46)» Попытайтесь объяснить, почему не совпадает молекулярная масса?</vt:lpstr>
      <vt:lpstr>Слайд 12  Химическое свойство органических веществ - горение</vt:lpstr>
      <vt:lpstr>Слайд 13  «Молекулярная масса из п. 6 (30) не совпадает с молекулярной массой из п. 1 (46)» Попытайтесь объяснить, почему не совпадает молекулярная масса? ! В молекулярных формулах органических веществ могут быть атомы других элементов (О, N). Поэтому делаем проверку (всегда):         М=М1-М6= 46-30 = 16, следовательно, есть атом другого элемента – кислорода (О).  С2Н6О – истинная формула  ответ: С2Н6О</vt:lpstr>
      <vt:lpstr>Слайд 14</vt:lpstr>
      <vt:lpstr>Решение задачи №5</vt:lpstr>
      <vt:lpstr>Слайд 16  Задача №6. При сгорании органического вещества массой 12,4г выделился углекислый газ массой 17,6г и водяной пар массой 18г. Относительная плотность вещества по водороду равна 15,5. Найдите молекулярную формулу вещества. </vt:lpstr>
      <vt:lpstr>Решение задачи №6</vt:lpstr>
      <vt:lpstr>Слайд 18       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Теоретическое занятие «Решение задач «Вывод молекулярной формулы органического вещества по продуктам сгорания»</dc:title>
  <cp:lastModifiedBy>Пользователь</cp:lastModifiedBy>
  <cp:revision>81</cp:revision>
  <dcterms:modified xsi:type="dcterms:W3CDTF">2014-09-23T10:33:20Z</dcterms:modified>
</cp:coreProperties>
</file>