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C58D7-5028-4D83-902E-939C22344077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4867-6550-4DA9-B2E5-6E346644D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693F94-1757-47E9-90D7-9B1658A7BF4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42CFB1-E3E4-488B-B23C-98C4751A49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 в обучении химии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презентации:</a:t>
            </a:r>
          </a:p>
          <a:p>
            <a:r>
              <a:rPr lang="ru-RU" dirty="0" smtClean="0"/>
              <a:t>Баженкова Нина Семеновна,</a:t>
            </a:r>
          </a:p>
          <a:p>
            <a:r>
              <a:rPr lang="ru-RU" dirty="0" smtClean="0"/>
              <a:t>учитель химии МАОУ «Первая университетская гимназия имени академика В.В.Сороки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Урок в 11 «</a:t>
            </a:r>
            <a:r>
              <a:rPr lang="ru-RU" dirty="0" err="1" smtClean="0"/>
              <a:t>фт</a:t>
            </a:r>
            <a:r>
              <a:rPr lang="ru-RU" dirty="0" smtClean="0"/>
              <a:t>» классе,</a:t>
            </a:r>
          </a:p>
          <a:p>
            <a:r>
              <a:rPr lang="ru-RU" dirty="0" smtClean="0"/>
              <a:t>Учебник Г.Е. Рудзитиса, Ф.Г. Фельдмана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Актуализация знаний 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Необходимо </a:t>
            </a:r>
            <a:r>
              <a:rPr lang="ru-RU" dirty="0" smtClean="0"/>
              <a:t>вспомнить, </a:t>
            </a:r>
            <a:r>
              <a:rPr lang="ru-RU" dirty="0" smtClean="0"/>
              <a:t>что знаем по этому вопросу: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Определение молярной концентрации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Формулу, </a:t>
            </a:r>
            <a:r>
              <a:rPr lang="ru-RU" dirty="0" smtClean="0"/>
              <a:t>по которой </a:t>
            </a:r>
            <a:r>
              <a:rPr lang="ru-RU" dirty="0" smtClean="0"/>
              <a:t>она рассчитывается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Единицу измерения молярной концентрации моль</a:t>
            </a:r>
            <a:r>
              <a:rPr lang="en-US" dirty="0" smtClean="0"/>
              <a:t>/</a:t>
            </a:r>
            <a:r>
              <a:rPr lang="ru-RU" dirty="0" smtClean="0"/>
              <a:t>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Как рассчитывается количество вещества и его масса в граммах</a:t>
            </a:r>
          </a:p>
          <a:p>
            <a:r>
              <a:rPr lang="ru-RU" dirty="0" smtClean="0"/>
              <a:t>Эти знания понадобятся для приготовления раствора на практике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Учебная задача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1285860"/>
            <a:ext cx="4041775" cy="654843"/>
          </a:xfrm>
        </p:spPr>
        <p:txBody>
          <a:bodyPr/>
          <a:lstStyle/>
          <a:p>
            <a:r>
              <a:rPr lang="ru-RU" dirty="0" smtClean="0"/>
              <a:t>Алгоритм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2357430"/>
            <a:ext cx="4040188" cy="3845720"/>
          </a:xfrm>
        </p:spPr>
        <p:txBody>
          <a:bodyPr/>
          <a:lstStyle/>
          <a:p>
            <a:r>
              <a:rPr lang="ru-RU" dirty="0" smtClean="0"/>
              <a:t>Изучить материал учебника страница 44-45 и параллельно карты-инструкции, карты-задания.</a:t>
            </a:r>
          </a:p>
          <a:p>
            <a:r>
              <a:rPr lang="ru-RU" dirty="0" smtClean="0"/>
              <a:t> Обсудить проблему урока в группах и составить алгоритм приготовления раствора.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1928802"/>
            <a:ext cx="4041775" cy="471490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Рассчитать количество вещества и массу соли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Отвесить массу вещества на весах, предварительно повторив правила взвешивания на рычажных весах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Перенести соль в мерную колбу через воронку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Налить в мерную колбу небольшое количество дистиллированной воды и растворить вещество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Затем добавить воду до круговой отметки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Последние капли, чтобы не перелить </a:t>
            </a:r>
            <a:r>
              <a:rPr lang="ru-RU" dirty="0" smtClean="0"/>
              <a:t>,добавить </a:t>
            </a:r>
            <a:r>
              <a:rPr lang="ru-RU" dirty="0" smtClean="0"/>
              <a:t>с помощью </a:t>
            </a:r>
            <a:r>
              <a:rPr lang="ru-RU" dirty="0" smtClean="0"/>
              <a:t> глазной пипетки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Закрыть мерную колбу пробкой и несколько раз перевернуть вверх дном, придерживая  пробку пальцем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4038600" cy="443484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После обсуждения </a:t>
            </a:r>
            <a:r>
              <a:rPr lang="ru-RU" dirty="0" smtClean="0"/>
              <a:t>алгоритма, проверки своих </a:t>
            </a:r>
            <a:r>
              <a:rPr lang="ru-RU" dirty="0" err="1" smtClean="0"/>
              <a:t>рассчетов</a:t>
            </a:r>
            <a:r>
              <a:rPr lang="ru-RU" dirty="0" smtClean="0"/>
              <a:t>,  </a:t>
            </a:r>
            <a:r>
              <a:rPr lang="ru-RU" dirty="0" smtClean="0"/>
              <a:t>переходим к реализации проблемы урока практически и первичному закреплению изученного материала.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Приготовить раствор, предложенный в </a:t>
            </a:r>
            <a:r>
              <a:rPr lang="ru-RU" dirty="0" err="1" smtClean="0"/>
              <a:t>карте-задание</a:t>
            </a:r>
            <a:r>
              <a:rPr lang="ru-RU" dirty="0" smtClean="0"/>
              <a:t> по выше предложенному алгоритму и сдать его учителю.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4" name="Содержимое 13" descr="DSC055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571612"/>
            <a:ext cx="3252782" cy="2439587"/>
          </a:xfrm>
        </p:spPr>
      </p:pic>
      <p:pic>
        <p:nvPicPr>
          <p:cNvPr id="15" name="Рисунок 14" descr="DSC05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71942"/>
            <a:ext cx="3405211" cy="2553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одаренными детьми на этом уроке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Консультант группы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Приготовить растворы с нормальной, </a:t>
            </a:r>
            <a:r>
              <a:rPr lang="ru-RU" sz="3200" dirty="0" err="1" smtClean="0"/>
              <a:t>моляльной</a:t>
            </a:r>
            <a:r>
              <a:rPr lang="ru-RU" sz="3200" dirty="0" smtClean="0"/>
              <a:t> концентрацией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Или дать им задание по титрованию растворов – прямое, если позволяет их уровень подготовки.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722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Самостоятельная работа.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Проведите необходимые расчеты и приготовьте нужные растворы для аналитической лаборатории, водоочистительной станции и учащимся 9х классов нашей гимназии, которые готовятся к практической работе, а для этого вам необходимо обратиться к  текстам карточкам «информация к размышлению».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Составьте отчет о работе в произвольной форме.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dirty="0" smtClean="0"/>
              <a:t>Собственная рефлексия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466484" cy="532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 300 мл. 0,5 молярного раствора </a:t>
            </a:r>
            <a:r>
              <a:rPr lang="ru-RU" dirty="0" err="1" smtClean="0"/>
              <a:t>гидроксида</a:t>
            </a:r>
            <a:r>
              <a:rPr lang="ru-RU" dirty="0" smtClean="0"/>
              <a:t> калия прилили раствор хлорида меди-2. Вычислите массу и количество вещества образовавшегося осадка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Слили два раствора 25мл. 0,1 молярного раствора сульфата натрия  и 25мл. 0,1 молярного раствора хлорида бария, осадок отфильтровали. Найти массу фильтрата ?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8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929562" cy="5946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Приготовление растворов с заданной молярной концентрацией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865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Цель урока: используя знания о растворах, концентрации растворенного вещества, сформировать у учащихся умение готовить растворы с заданной молярной концентрацией</a:t>
            </a:r>
            <a:r>
              <a:rPr lang="en-US" dirty="0" smtClean="0"/>
              <a:t>;</a:t>
            </a:r>
            <a:r>
              <a:rPr lang="ru-RU" dirty="0" smtClean="0"/>
              <a:t> формировать умение адекватно анализировать свою деятельность в соответствии с целями урока, составлять алгоритм своих действий и использовать его для решения проблемы урока. Формировать умение общаться.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Реактивы: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357430"/>
            <a:ext cx="4038600" cy="4500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Реактивы: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Набор солей в кристаллическом состоянии:</a:t>
            </a:r>
          </a:p>
          <a:p>
            <a:r>
              <a:rPr lang="ru-RU" sz="2000" dirty="0" smtClean="0"/>
              <a:t> Хлорид цинка</a:t>
            </a:r>
          </a:p>
          <a:p>
            <a:r>
              <a:rPr lang="ru-RU" sz="2000" dirty="0" smtClean="0"/>
              <a:t> Хлорид натрия</a:t>
            </a:r>
          </a:p>
          <a:p>
            <a:r>
              <a:rPr lang="ru-RU" sz="2000" dirty="0" smtClean="0"/>
              <a:t>Сульфат натрия</a:t>
            </a:r>
          </a:p>
          <a:p>
            <a:r>
              <a:rPr lang="ru-RU" sz="2000" dirty="0" smtClean="0"/>
              <a:t>Бромид натрия</a:t>
            </a:r>
          </a:p>
          <a:p>
            <a:r>
              <a:rPr lang="ru-RU" sz="2000" dirty="0" smtClean="0"/>
              <a:t>Хлорид алюминия </a:t>
            </a:r>
          </a:p>
          <a:p>
            <a:r>
              <a:rPr lang="ru-RU" sz="2000" dirty="0" smtClean="0"/>
              <a:t>Карбонат натрия</a:t>
            </a:r>
          </a:p>
          <a:p>
            <a:r>
              <a:rPr lang="ru-RU" sz="2000" dirty="0" smtClean="0"/>
              <a:t>Сульфат магния</a:t>
            </a:r>
          </a:p>
          <a:p>
            <a:endParaRPr lang="ru-RU" sz="1800" dirty="0" smtClean="0"/>
          </a:p>
        </p:txBody>
      </p:sp>
      <p:pic>
        <p:nvPicPr>
          <p:cNvPr id="5" name="Содержимое 4" descr="DSC055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2435" y="2357430"/>
            <a:ext cx="4638679" cy="347900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Мерные колбы разных объемов</a:t>
            </a:r>
          </a:p>
          <a:p>
            <a:r>
              <a:rPr lang="ru-RU" dirty="0" smtClean="0"/>
              <a:t>Рычажные весы с разновесом</a:t>
            </a:r>
          </a:p>
          <a:p>
            <a:r>
              <a:rPr lang="ru-RU" dirty="0" smtClean="0"/>
              <a:t>Электронные весы</a:t>
            </a:r>
          </a:p>
          <a:p>
            <a:r>
              <a:rPr lang="ru-RU" dirty="0" smtClean="0"/>
              <a:t> Глазная пипетка</a:t>
            </a:r>
          </a:p>
          <a:p>
            <a:r>
              <a:rPr lang="ru-RU" dirty="0" smtClean="0"/>
              <a:t> Дистиллированная вода</a:t>
            </a:r>
          </a:p>
          <a:p>
            <a:r>
              <a:rPr lang="ru-RU" dirty="0" smtClean="0"/>
              <a:t> Шпатель </a:t>
            </a:r>
          </a:p>
          <a:p>
            <a:r>
              <a:rPr lang="ru-RU" dirty="0" smtClean="0"/>
              <a:t> Воронка </a:t>
            </a:r>
          </a:p>
          <a:p>
            <a:endParaRPr lang="ru-RU" dirty="0"/>
          </a:p>
        </p:txBody>
      </p:sp>
      <p:pic>
        <p:nvPicPr>
          <p:cNvPr id="5" name="Содержимое 4" descr="DSC055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142984"/>
            <a:ext cx="3357586" cy="2518190"/>
          </a:xfrm>
        </p:spPr>
      </p:pic>
      <p:pic>
        <p:nvPicPr>
          <p:cNvPr id="6" name="Рисунок 5" descr="DSCN1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29066"/>
            <a:ext cx="3571868" cy="26789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материалы: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4038600" cy="4434840"/>
          </a:xfrm>
        </p:spPr>
        <p:txBody>
          <a:bodyPr/>
          <a:lstStyle/>
          <a:p>
            <a:r>
              <a:rPr lang="ru-RU" sz="2800" dirty="0" smtClean="0"/>
              <a:t>Карточки с «информацией к размышлению»</a:t>
            </a:r>
          </a:p>
          <a:p>
            <a:r>
              <a:rPr lang="ru-RU" sz="2800" dirty="0" smtClean="0"/>
              <a:t>Карты-инструкции</a:t>
            </a:r>
          </a:p>
          <a:p>
            <a:r>
              <a:rPr lang="ru-RU" sz="2800" dirty="0" smtClean="0"/>
              <a:t>Карты-задания</a:t>
            </a:r>
          </a:p>
          <a:p>
            <a:r>
              <a:rPr lang="ru-RU" sz="2800" dirty="0" smtClean="0"/>
              <a:t>Памятка о правилах взвешивания</a:t>
            </a:r>
          </a:p>
          <a:p>
            <a:endParaRPr lang="ru-RU" dirty="0"/>
          </a:p>
        </p:txBody>
      </p:sp>
      <p:pic>
        <p:nvPicPr>
          <p:cNvPr id="7" name="Содержимое 6" descr="DSCN11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357430"/>
            <a:ext cx="4979485" cy="373461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828800"/>
          </a:xfrm>
        </p:spPr>
        <p:txBody>
          <a:bodyPr/>
          <a:lstStyle/>
          <a:p>
            <a:r>
              <a:rPr lang="ru-RU" dirty="0" smtClean="0"/>
              <a:t>Ход урока: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2428868"/>
            <a:ext cx="7854696" cy="3272298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arenR"/>
            </a:pPr>
            <a:r>
              <a:rPr lang="ru-RU" dirty="0" smtClean="0"/>
              <a:t>Организационный момент: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dirty="0" smtClean="0"/>
              <a:t>Что изучает химия?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dirty="0" smtClean="0"/>
              <a:t>Какое самое распространенное вещество на земле? (вода)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dirty="0" smtClean="0"/>
              <a:t>Назовите свойства воды (вода уникальный растворитель)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dirty="0" smtClean="0"/>
              <a:t>Что такое растворы ?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dirty="0" smtClean="0"/>
              <a:t>Виды концентраций растворов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400" dirty="0" smtClean="0"/>
              <a:t>Сегодня на уроке мы снова обратим внимание на свойства воды растворять вещества</a:t>
            </a:r>
          </a:p>
          <a:p>
            <a:pPr marL="514350" indent="-514350" algn="l"/>
            <a:endParaRPr lang="ru-RU" dirty="0" smtClean="0"/>
          </a:p>
          <a:p>
            <a:pPr marL="514350" indent="-514350" algn="l"/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521497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Тему урока поможет сформулировать «информация к размышлению», предложенная вам на карточках. </a:t>
            </a:r>
          </a:p>
          <a:p>
            <a:r>
              <a:rPr lang="ru-RU" sz="3300" b="1" dirty="0" smtClean="0"/>
              <a:t>Вариант 1.</a:t>
            </a:r>
          </a:p>
          <a:p>
            <a:r>
              <a:rPr lang="ru-RU" sz="3300" dirty="0" smtClean="0"/>
              <a:t>Аналитические лаборатории высших учебных заведений, ( медицинских, технических, в том числе и нашего университета имени Ярослава Мудрого) применяют в своей практике молярные растворы: 0,1 молярный раствор сульфата меди 2 и др.</a:t>
            </a:r>
          </a:p>
          <a:p>
            <a:r>
              <a:rPr lang="ru-RU" sz="3300" dirty="0" smtClean="0"/>
              <a:t>Учащиеся нашей гимназии решили помочь лаборанту приготовить молярный раствор.</a:t>
            </a:r>
          </a:p>
          <a:p>
            <a:r>
              <a:rPr lang="ru-RU" sz="3300" b="1" dirty="0" smtClean="0"/>
              <a:t>Вариант 2.</a:t>
            </a:r>
          </a:p>
          <a:p>
            <a:r>
              <a:rPr lang="ru-RU" sz="3300" dirty="0" smtClean="0"/>
              <a:t>Лаборатория водоочистительной станции применяет 0,2 молярный раствор сульфата алюминия для очистки воды. Лаборанта попросили приготовить этот раствор.</a:t>
            </a:r>
          </a:p>
          <a:p>
            <a:r>
              <a:rPr lang="ru-RU" sz="3300" b="1" dirty="0" smtClean="0"/>
              <a:t>Вариант3.</a:t>
            </a:r>
          </a:p>
          <a:p>
            <a:r>
              <a:rPr lang="ru-RU" sz="3300" dirty="0" smtClean="0"/>
              <a:t>Учащиеся 9 класса нашей гимназии готовятся к практической работе по изучению качественных реакций на катионы и анионы. Им в работе необходимы растворы: 0,5 молярный раствор карбоната натрия,  0,1 молярный сульфата натрия. Им нужна наша помощь в приготовлении растворов.</a:t>
            </a:r>
          </a:p>
          <a:p>
            <a:pPr>
              <a:buNone/>
            </a:pPr>
            <a:r>
              <a:rPr lang="ru-RU" sz="3300" dirty="0" smtClean="0"/>
              <a:t> </a:t>
            </a:r>
            <a:r>
              <a:rPr lang="ru-RU" sz="3300" i="1" dirty="0" smtClean="0"/>
              <a:t>В ходе обсуждения делают вывод что каждая информация посвящена приготовлению растворов с заданной молярной концентрацией, которые используются в аналитических лабораториях, производственных лабораториях и нашей лаборатории. Формулируют и записывают </a:t>
            </a:r>
            <a:r>
              <a:rPr lang="ru-RU" sz="3300" b="1" i="1" dirty="0" smtClean="0"/>
              <a:t>тему урока</a:t>
            </a:r>
            <a:r>
              <a:rPr lang="ru-RU" sz="3300" i="1" dirty="0" smtClean="0"/>
              <a:t>: приготовление растворов с заданной молярной концентрацией.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229600" cy="1143000"/>
          </a:xfrm>
        </p:spPr>
        <p:txBody>
          <a:bodyPr/>
          <a:lstStyle/>
          <a:p>
            <a:r>
              <a:rPr lang="ru-RU" dirty="0" smtClean="0"/>
              <a:t>Цель и проблема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2000240"/>
            <a:ext cx="4038600" cy="4434840"/>
          </a:xfrm>
        </p:spPr>
        <p:txBody>
          <a:bodyPr/>
          <a:lstStyle/>
          <a:p>
            <a:r>
              <a:rPr lang="ru-RU" dirty="0" smtClean="0"/>
              <a:t>Цель: научиться готовить растворы с заданной молярной концентрацией.</a:t>
            </a:r>
          </a:p>
          <a:p>
            <a:r>
              <a:rPr lang="ru-RU" dirty="0" smtClean="0"/>
              <a:t>Проблема: как приготовить раствор с заданной молярной концентрацией</a:t>
            </a:r>
            <a:endParaRPr lang="ru-RU" dirty="0"/>
          </a:p>
        </p:txBody>
      </p:sp>
      <p:pic>
        <p:nvPicPr>
          <p:cNvPr id="7" name="Содержимое 6" descr="DSCN11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1" y="2285992"/>
            <a:ext cx="4705355" cy="35290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735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Системно-деятельностный подход в обучении химии</vt:lpstr>
      <vt:lpstr>Слайд 2</vt:lpstr>
      <vt:lpstr>Приготовление растворов с заданной молярной концентрацией</vt:lpstr>
      <vt:lpstr>Реактивы:</vt:lpstr>
      <vt:lpstr>Оборудование:</vt:lpstr>
      <vt:lpstr>Дидактические материалы:</vt:lpstr>
      <vt:lpstr>Ход урока:</vt:lpstr>
      <vt:lpstr>Слайд 8</vt:lpstr>
      <vt:lpstr>Цель и проблема урока:</vt:lpstr>
      <vt:lpstr>Актуализация знаний :</vt:lpstr>
      <vt:lpstr>Учебная задача</vt:lpstr>
      <vt:lpstr>Практическая часть</vt:lpstr>
      <vt:lpstr>Работа с одаренными детьми на этом уроке</vt:lpstr>
      <vt:lpstr>Рефлексия</vt:lpstr>
      <vt:lpstr>Собственная рефлексия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растворов с заданной молярной концентрацией</dc:title>
  <dc:creator>bazhenkova-ns</dc:creator>
  <cp:lastModifiedBy>bazhenkova-ns</cp:lastModifiedBy>
  <cp:revision>26</cp:revision>
  <dcterms:created xsi:type="dcterms:W3CDTF">2013-02-14T09:41:34Z</dcterms:created>
  <dcterms:modified xsi:type="dcterms:W3CDTF">2013-03-01T07:38:32Z</dcterms:modified>
</cp:coreProperties>
</file>