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8D06-69E6-403C-91AA-0A78DFA69626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99A5-E00D-4C87-B554-E21619798F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8D06-69E6-403C-91AA-0A78DFA69626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99A5-E00D-4C87-B554-E21619798F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8D06-69E6-403C-91AA-0A78DFA69626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99A5-E00D-4C87-B554-E21619798F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8D06-69E6-403C-91AA-0A78DFA69626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99A5-E00D-4C87-B554-E21619798F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8D06-69E6-403C-91AA-0A78DFA69626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99A5-E00D-4C87-B554-E21619798F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8D06-69E6-403C-91AA-0A78DFA69626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99A5-E00D-4C87-B554-E21619798F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8D06-69E6-403C-91AA-0A78DFA69626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99A5-E00D-4C87-B554-E21619798F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8D06-69E6-403C-91AA-0A78DFA69626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99A5-E00D-4C87-B554-E21619798F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8D06-69E6-403C-91AA-0A78DFA69626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99A5-E00D-4C87-B554-E21619798F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8D06-69E6-403C-91AA-0A78DFA69626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99A5-E00D-4C87-B554-E21619798F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8D06-69E6-403C-91AA-0A78DFA69626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99A5-E00D-4C87-B554-E21619798F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38D06-69E6-403C-91AA-0A78DFA69626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E99A5-E00D-4C87-B554-E21619798F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123778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GungsuhChe" pitchFamily="49" charset="-127"/>
                <a:ea typeface="GungsuhChe" pitchFamily="49" charset="-127"/>
              </a:rPr>
              <a:t>Нефть</a:t>
            </a:r>
            <a:br>
              <a:rPr lang="ru-RU" dirty="0" smtClean="0">
                <a:solidFill>
                  <a:schemeClr val="bg1"/>
                </a:solidFill>
                <a:latin typeface="GungsuhChe" pitchFamily="49" charset="-127"/>
                <a:ea typeface="GungsuhChe" pitchFamily="49" charset="-127"/>
              </a:rPr>
            </a:br>
            <a:r>
              <a:rPr lang="ru-RU" sz="2400" dirty="0" smtClean="0">
                <a:solidFill>
                  <a:schemeClr val="bg1"/>
                </a:solidFill>
                <a:latin typeface="GungsuhChe" pitchFamily="49" charset="-127"/>
                <a:ea typeface="GungsuhChe" pitchFamily="49" charset="-127"/>
              </a:rPr>
              <a:t>Происхождение</a:t>
            </a:r>
            <a:br>
              <a:rPr lang="ru-RU" sz="2400" dirty="0" smtClean="0">
                <a:solidFill>
                  <a:schemeClr val="bg1"/>
                </a:solidFill>
                <a:latin typeface="GungsuhChe" pitchFamily="49" charset="-127"/>
                <a:ea typeface="GungsuhChe" pitchFamily="49" charset="-127"/>
              </a:rPr>
            </a:br>
            <a:r>
              <a:rPr lang="ru-RU" sz="2400" dirty="0" smtClean="0">
                <a:solidFill>
                  <a:schemeClr val="bg1"/>
                </a:solidFill>
                <a:latin typeface="GungsuhChe" pitchFamily="49" charset="-127"/>
                <a:ea typeface="GungsuhChe" pitchFamily="49" charset="-127"/>
              </a:rPr>
              <a:t>Месторождения</a:t>
            </a:r>
            <a:br>
              <a:rPr lang="ru-RU" sz="2400" dirty="0" smtClean="0">
                <a:solidFill>
                  <a:schemeClr val="bg1"/>
                </a:solidFill>
                <a:latin typeface="GungsuhChe" pitchFamily="49" charset="-127"/>
                <a:ea typeface="GungsuhChe" pitchFamily="49" charset="-127"/>
              </a:rPr>
            </a:br>
            <a:r>
              <a:rPr lang="ru-RU" sz="2400" dirty="0" smtClean="0">
                <a:solidFill>
                  <a:schemeClr val="bg1"/>
                </a:solidFill>
                <a:latin typeface="GungsuhChe" pitchFamily="49" charset="-127"/>
                <a:ea typeface="GungsuhChe" pitchFamily="49" charset="-127"/>
              </a:rPr>
              <a:t>Физические свойства</a:t>
            </a:r>
            <a:endParaRPr lang="ru-RU" dirty="0">
              <a:solidFill>
                <a:schemeClr val="bg1"/>
              </a:solidFill>
              <a:latin typeface="GungsuhChe" pitchFamily="49" charset="-127"/>
              <a:ea typeface="GungsuhChe" pitchFamily="49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Кирилов Александр 10фт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Происхождение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ru-RU" sz="4000" dirty="0" smtClean="0">
                <a:solidFill>
                  <a:schemeClr val="bg1"/>
                </a:solidFill>
              </a:rPr>
              <a:t>Органическая теория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Неорганическая теория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Космическая теория</a:t>
            </a:r>
          </a:p>
          <a:p>
            <a:pPr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8388424" y="1340768"/>
            <a:ext cx="4038600" cy="452596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Месторождения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124744"/>
            <a:ext cx="8208912" cy="573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Рамка 8"/>
          <p:cNvSpPr/>
          <p:nvPr/>
        </p:nvSpPr>
        <p:spPr>
          <a:xfrm>
            <a:off x="395536" y="4581128"/>
            <a:ext cx="8208912" cy="21602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Физические свойства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Агрегатное состояние – жидкость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Цвет- светло-коричневый</a:t>
            </a:r>
            <a:r>
              <a:rPr lang="en-US" dirty="0" smtClean="0">
                <a:solidFill>
                  <a:schemeClr val="bg1"/>
                </a:solidFill>
              </a:rPr>
              <a:t>/</a:t>
            </a:r>
            <a:r>
              <a:rPr lang="ru-RU" dirty="0" smtClean="0">
                <a:solidFill>
                  <a:schemeClr val="bg1"/>
                </a:solidFill>
              </a:rPr>
              <a:t>тёмно-бурый</a:t>
            </a:r>
          </a:p>
          <a:p>
            <a:r>
              <a:rPr lang="ru-RU" dirty="0">
                <a:solidFill>
                  <a:schemeClr val="bg1"/>
                </a:solidFill>
              </a:rPr>
              <a:t>Средняя</a:t>
            </a:r>
            <a:r>
              <a:rPr lang="ru-RU" dirty="0"/>
              <a:t> </a:t>
            </a:r>
            <a:r>
              <a:rPr lang="ru-RU" dirty="0" smtClean="0">
                <a:solidFill>
                  <a:schemeClr val="bg1"/>
                </a:solidFill>
              </a:rPr>
              <a:t>молекулярная масса220—300 </a:t>
            </a:r>
            <a:r>
              <a:rPr lang="ru-RU" dirty="0">
                <a:solidFill>
                  <a:schemeClr val="bg1"/>
                </a:solidFill>
              </a:rPr>
              <a:t>г/моль (редко 450—470</a:t>
            </a:r>
            <a:r>
              <a:rPr lang="ru-RU" dirty="0" smtClean="0">
                <a:solidFill>
                  <a:schemeClr val="bg1"/>
                </a:solidFill>
              </a:rPr>
              <a:t>).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Плотность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dirty="0" smtClean="0">
                <a:solidFill>
                  <a:schemeClr val="bg1"/>
                </a:solidFill>
              </a:rPr>
              <a:t>0,65—1,05 </a:t>
            </a:r>
            <a:r>
              <a:rPr lang="ru-RU" dirty="0">
                <a:solidFill>
                  <a:schemeClr val="bg1"/>
                </a:solidFill>
              </a:rPr>
              <a:t>(обычно 0,82—0,95) </a:t>
            </a:r>
            <a:r>
              <a:rPr lang="ru-RU" dirty="0" smtClean="0">
                <a:solidFill>
                  <a:schemeClr val="bg1"/>
                </a:solidFill>
              </a:rPr>
              <a:t>г/см³</a:t>
            </a:r>
          </a:p>
          <a:p>
            <a:r>
              <a:rPr lang="ru-RU" dirty="0">
                <a:solidFill>
                  <a:schemeClr val="bg1"/>
                </a:solidFill>
              </a:rPr>
              <a:t>Т</a:t>
            </a:r>
            <a:r>
              <a:rPr lang="ru-RU" dirty="0" smtClean="0">
                <a:solidFill>
                  <a:schemeClr val="bg1"/>
                </a:solidFill>
              </a:rPr>
              <a:t>емпература </a:t>
            </a:r>
            <a:r>
              <a:rPr lang="ru-RU" dirty="0">
                <a:solidFill>
                  <a:schemeClr val="bg1"/>
                </a:solidFill>
              </a:rPr>
              <a:t>начала кипения жидких углеводородов (обычно &gt;28 °C, реже ≥100 °C в случае тяжёлых </a:t>
            </a:r>
            <a:r>
              <a:rPr lang="ru-RU" dirty="0" err="1" smtClean="0">
                <a:solidFill>
                  <a:schemeClr val="bg1"/>
                </a:solidFill>
              </a:rPr>
              <a:t>не́фтей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dirty="0" smtClean="0">
                <a:solidFill>
                  <a:schemeClr val="bg1"/>
                </a:solidFill>
              </a:rPr>
              <a:t>Температура кристаллизации</a:t>
            </a:r>
            <a:r>
              <a:rPr lang="ru-RU" dirty="0">
                <a:solidFill>
                  <a:schemeClr val="bg1"/>
                </a:solidFill>
              </a:rPr>
              <a:t> от −60 до + 30 °C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532440" y="620688"/>
            <a:ext cx="4038600" cy="452596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68344" y="18864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32656"/>
            <a:ext cx="8686800" cy="5793507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 Удельная </a:t>
            </a:r>
            <a:r>
              <a:rPr lang="ru-RU" dirty="0" smtClean="0">
                <a:solidFill>
                  <a:schemeClr val="bg1"/>
                </a:solidFill>
              </a:rPr>
              <a:t>теплоёмкость</a:t>
            </a:r>
            <a:r>
              <a:rPr lang="ru-RU" dirty="0">
                <a:solidFill>
                  <a:schemeClr val="bg1"/>
                </a:solidFill>
              </a:rPr>
              <a:t> 1,7—2,1 кДж/(кг∙К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</a:p>
          <a:p>
            <a:r>
              <a:rPr lang="ru-RU" dirty="0">
                <a:solidFill>
                  <a:schemeClr val="bg1"/>
                </a:solidFill>
              </a:rPr>
              <a:t>удельная теплота сгорания (низшая) 43,7—46,2 </a:t>
            </a:r>
            <a:r>
              <a:rPr lang="ru-RU" dirty="0" smtClean="0">
                <a:solidFill>
                  <a:schemeClr val="bg1"/>
                </a:solidFill>
              </a:rPr>
              <a:t>МДж/кг</a:t>
            </a:r>
          </a:p>
          <a:p>
            <a:r>
              <a:rPr lang="ru-RU" dirty="0">
                <a:solidFill>
                  <a:schemeClr val="bg1"/>
                </a:solidFill>
              </a:rPr>
              <a:t>диэлектрическая проницаемость </a:t>
            </a:r>
            <a:r>
              <a:rPr lang="ru-RU" dirty="0" smtClean="0">
                <a:solidFill>
                  <a:schemeClr val="bg1"/>
                </a:solidFill>
              </a:rPr>
              <a:t>2,0—2,5</a:t>
            </a:r>
          </a:p>
          <a:p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dirty="0" smtClean="0">
                <a:solidFill>
                  <a:schemeClr val="bg1"/>
                </a:solidFill>
              </a:rPr>
              <a:t>электрическая проводимость</a:t>
            </a:r>
            <a:r>
              <a:rPr lang="ru-RU" dirty="0">
                <a:solidFill>
                  <a:schemeClr val="bg1"/>
                </a:solidFill>
              </a:rPr>
              <a:t> [удельная] от 2∙10</a:t>
            </a:r>
            <a:r>
              <a:rPr lang="ru-RU" baseline="30000" dirty="0">
                <a:solidFill>
                  <a:schemeClr val="bg1"/>
                </a:solidFill>
              </a:rPr>
              <a:t>−10</a:t>
            </a:r>
            <a:r>
              <a:rPr lang="ru-RU" dirty="0">
                <a:solidFill>
                  <a:schemeClr val="bg1"/>
                </a:solidFill>
              </a:rPr>
              <a:t> до 0,3∙10</a:t>
            </a:r>
            <a:r>
              <a:rPr lang="ru-RU" baseline="30000" dirty="0">
                <a:solidFill>
                  <a:schemeClr val="bg1"/>
                </a:solidFill>
              </a:rPr>
              <a:t>−18</a:t>
            </a:r>
            <a:r>
              <a:rPr lang="ru-RU" dirty="0">
                <a:solidFill>
                  <a:schemeClr val="bg1"/>
                </a:solidFill>
              </a:rPr>
              <a:t>Ом</a:t>
            </a:r>
            <a:r>
              <a:rPr lang="ru-RU" baseline="30000" dirty="0">
                <a:solidFill>
                  <a:schemeClr val="bg1"/>
                </a:solidFill>
              </a:rPr>
              <a:t>−1</a:t>
            </a:r>
            <a:r>
              <a:rPr lang="ru-RU" dirty="0">
                <a:solidFill>
                  <a:schemeClr val="bg1"/>
                </a:solidFill>
              </a:rPr>
              <a:t>∙см</a:t>
            </a:r>
            <a:r>
              <a:rPr lang="ru-RU" baseline="30000" dirty="0">
                <a:solidFill>
                  <a:schemeClr val="bg1"/>
                </a:solidFill>
              </a:rPr>
              <a:t>−</a:t>
            </a:r>
            <a:r>
              <a:rPr lang="ru-RU" baseline="30000" dirty="0" smtClean="0">
                <a:solidFill>
                  <a:schemeClr val="bg1"/>
                </a:solidFill>
              </a:rPr>
              <a:t>1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Легко воспламеняется</a:t>
            </a:r>
          </a:p>
          <a:p>
            <a:r>
              <a:rPr lang="ru-RU" dirty="0">
                <a:solidFill>
                  <a:schemeClr val="bg1"/>
                </a:solidFill>
              </a:rPr>
              <a:t> в обычных условиях не растворима в воде, но может образовывать с ней стойкие </a:t>
            </a:r>
            <a:r>
              <a:rPr lang="ru-RU" dirty="0" smtClean="0">
                <a:solidFill>
                  <a:schemeClr val="bg1"/>
                </a:solidFill>
              </a:rPr>
              <a:t>эмульсии.</a:t>
            </a:r>
            <a:r>
              <a:rPr lang="ru-RU" dirty="0">
                <a:solidFill>
                  <a:schemeClr val="bg1"/>
                </a:solidFill>
              </a:rPr>
              <a:t>  </a:t>
            </a:r>
            <a:r>
              <a:rPr lang="ru-RU" dirty="0" smtClean="0">
                <a:solidFill>
                  <a:schemeClr val="bg1"/>
                </a:solidFill>
              </a:rPr>
              <a:t>		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12560" y="1412776"/>
            <a:ext cx="4038600" cy="452596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23</Words>
  <Application>Microsoft Office PowerPoint</Application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Нефть Происхождение Месторождения Физические свойства</vt:lpstr>
      <vt:lpstr>Происхождение</vt:lpstr>
      <vt:lpstr>Месторождения</vt:lpstr>
      <vt:lpstr>Физические свойства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Нефть Происхождение Месторождения Физические свойства</dc:title>
  <dc:creator>USER</dc:creator>
  <cp:lastModifiedBy>USER</cp:lastModifiedBy>
  <cp:revision>8</cp:revision>
  <dcterms:created xsi:type="dcterms:W3CDTF">2013-01-20T15:13:47Z</dcterms:created>
  <dcterms:modified xsi:type="dcterms:W3CDTF">2013-01-24T16:08:10Z</dcterms:modified>
</cp:coreProperties>
</file>