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 dirty="0"/>
              <a:t>Химический состав </a:t>
            </a:r>
            <a:r>
              <a:rPr lang="ru-RU" sz="1400" b="0" dirty="0" smtClean="0"/>
              <a:t>нефти</a:t>
            </a:r>
          </a:p>
          <a:p>
            <a:pPr>
              <a:defRPr/>
            </a:pPr>
            <a:r>
              <a:rPr lang="ru-RU" sz="1400" b="0" dirty="0" smtClean="0"/>
              <a:t>Неорганические вещества</a:t>
            </a:r>
            <a:endParaRPr lang="ru-RU" sz="1400" b="0" dirty="0"/>
          </a:p>
        </c:rich>
      </c:tx>
      <c:layout>
        <c:manualLayout>
          <c:xMode val="edge"/>
          <c:yMode val="edge"/>
          <c:x val="2.0213440336694362E-3"/>
          <c:y val="0.8737656186950226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895390708221964E-2"/>
          <c:y val="0.11999918675058573"/>
          <c:w val="0.72005757530209058"/>
          <c:h val="0.790345712890765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Химический состав нефти</c:v>
                </c:pt>
              </c:strCache>
            </c:strRef>
          </c:tx>
          <c:explosion val="47"/>
          <c:dPt>
            <c:idx val="0"/>
            <c:bubble3D val="0"/>
            <c:explosion val="25"/>
          </c:dPt>
          <c:dPt>
            <c:idx val="1"/>
            <c:bubble3D val="0"/>
            <c:explosion val="12"/>
          </c:dPt>
          <c:dPt>
            <c:idx val="2"/>
            <c:bubble3D val="0"/>
            <c:explosion val="10"/>
          </c:dPt>
          <c:dPt>
            <c:idx val="3"/>
            <c:bubble3D val="0"/>
            <c:explosion val="13"/>
          </c:dPt>
          <c:dPt>
            <c:idx val="4"/>
            <c:bubble3D val="0"/>
            <c:explosion val="12"/>
          </c:dPt>
          <c:dLbls>
            <c:dLbl>
              <c:idx val="0"/>
              <c:layout>
                <c:manualLayout>
                  <c:x val="-0.10438129423528104"/>
                  <c:y val="-0.2681130834605682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595317840501382"/>
                  <c:y val="1.96252896848065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0057689668468213E-2"/>
                  <c:y val="1.52461674915406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9394822143944789E-2"/>
                  <c:y val="-6.27537698204836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124001744904161"/>
                  <c:y val="-8.064158601707992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Углерод </c:v>
                </c:pt>
                <c:pt idx="1">
                  <c:v>Водород</c:v>
                </c:pt>
                <c:pt idx="2">
                  <c:v>Сера</c:v>
                </c:pt>
                <c:pt idx="3">
                  <c:v>Кислород</c:v>
                </c:pt>
                <c:pt idx="4">
                  <c:v>Азот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0.84499999999999997</c:v>
                </c:pt>
                <c:pt idx="1">
                  <c:v>0.13</c:v>
                </c:pt>
                <c:pt idx="2">
                  <c:v>1.4999999999999999E-2</c:v>
                </c:pt>
                <c:pt idx="3">
                  <c:v>5.0000000000000001E-3</c:v>
                </c:pt>
                <c:pt idx="4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0B7-523C-42A3-B4E1-5E306A7D3632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64CC1-AF83-439F-BCFD-A2196A1561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0B7-523C-42A3-B4E1-5E306A7D3632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CC1-AF83-439F-BCFD-A2196A156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0B7-523C-42A3-B4E1-5E306A7D3632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CC1-AF83-439F-BCFD-A2196A156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0B7-523C-42A3-B4E1-5E306A7D3632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CC1-AF83-439F-BCFD-A2196A156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0B7-523C-42A3-B4E1-5E306A7D3632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CC1-AF83-439F-BCFD-A2196A156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0B7-523C-42A3-B4E1-5E306A7D3632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CC1-AF83-439F-BCFD-A2196A1561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0B7-523C-42A3-B4E1-5E306A7D3632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CC1-AF83-439F-BCFD-A2196A1561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0B7-523C-42A3-B4E1-5E306A7D3632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CC1-AF83-439F-BCFD-A2196A156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0B7-523C-42A3-B4E1-5E306A7D3632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CC1-AF83-439F-BCFD-A2196A156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0B7-523C-42A3-B4E1-5E306A7D3632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CC1-AF83-439F-BCFD-A2196A156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0B7-523C-42A3-B4E1-5E306A7D3632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4CC1-AF83-439F-BCFD-A2196A156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44830B7-523C-42A3-B4E1-5E306A7D3632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7C64CC1-AF83-439F-BCFD-A2196A1561A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Нефть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157192"/>
            <a:ext cx="7315200" cy="114463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нефти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Продукты получаемые из нефти, их применение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4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7315200" cy="821441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нефти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196752"/>
            <a:ext cx="7344816" cy="2088232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Нефть</a:t>
            </a:r>
            <a:r>
              <a:rPr lang="ru-RU" sz="1800" dirty="0" smtClean="0"/>
              <a:t> – это </a:t>
            </a:r>
            <a:r>
              <a:rPr lang="ru-RU" sz="1800" b="1" dirty="0" smtClean="0"/>
              <a:t>смесь</a:t>
            </a:r>
            <a:r>
              <a:rPr lang="ru-RU" sz="1800" dirty="0" smtClean="0"/>
              <a:t> предельных углеводородов (с С</a:t>
            </a:r>
            <a:r>
              <a:rPr lang="ru-RU" sz="1200" dirty="0" smtClean="0"/>
              <a:t>5…</a:t>
            </a:r>
            <a:r>
              <a:rPr lang="ru-RU" sz="1800" dirty="0" smtClean="0"/>
              <a:t>), циклопарафинов (5-и и 6-и членных) и ароматических углеводородов. </a:t>
            </a:r>
          </a:p>
          <a:p>
            <a:pPr marL="45720" indent="0" algn="ctr">
              <a:buNone/>
            </a:pPr>
            <a:endParaRPr lang="ru-RU" sz="1800" dirty="0" smtClean="0"/>
          </a:p>
          <a:p>
            <a:pPr algn="ctr">
              <a:buFont typeface="Arial" pitchFamily="34" charset="0"/>
              <a:buChar char="•"/>
            </a:pPr>
            <a:r>
              <a:rPr lang="ru-RU" sz="1800" dirty="0" smtClean="0"/>
              <a:t>В </a:t>
            </a:r>
            <a:r>
              <a:rPr lang="ru-RU" sz="1800" dirty="0"/>
              <a:t>состав нефти также входят и неорганические вещества</a:t>
            </a:r>
            <a:r>
              <a:rPr lang="ru-RU" sz="1800" dirty="0" smtClean="0"/>
              <a:t>:  соединения серы, кислорода, азота  </a:t>
            </a:r>
            <a:r>
              <a:rPr lang="ru-RU" sz="1800" dirty="0"/>
              <a:t>и другие элементы.</a:t>
            </a:r>
          </a:p>
          <a:p>
            <a:pPr marL="45720" indent="0" algn="ctr"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78519516"/>
              </p:ext>
            </p:extLst>
          </p:nvPr>
        </p:nvGraphicFramePr>
        <p:xfrm>
          <a:off x="1331640" y="3284984"/>
          <a:ext cx="6120680" cy="354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57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15200" cy="866065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Перегонка нефти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8356" y="1412776"/>
            <a:ext cx="8230108" cy="1224136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/>
              <a:t>Перегонка нефти </a:t>
            </a:r>
            <a:r>
              <a:rPr lang="ru-RU" dirty="0" smtClean="0"/>
              <a:t>- разделение </a:t>
            </a:r>
            <a:r>
              <a:rPr lang="ru-RU" dirty="0"/>
              <a:t>нефти на составные части (фракции) по их температурам кипения в целях получения товарных нефтепродуктов </a:t>
            </a:r>
            <a:r>
              <a:rPr lang="ru-RU" dirty="0" smtClean="0"/>
              <a:t>или </a:t>
            </a:r>
            <a:r>
              <a:rPr lang="ru-RU" dirty="0"/>
              <a:t>их компонентов.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98" y="2636912"/>
            <a:ext cx="5260975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истилляция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5627"/>
            <a:ext cx="9144000" cy="6561347"/>
          </a:xfrm>
        </p:spPr>
      </p:pic>
    </p:spTree>
    <p:extLst>
      <p:ext uri="{BB962C8B-B14F-4D97-AF65-F5344CB8AC3E}">
        <p14:creationId xmlns:p14="http://schemas.microsoft.com/office/powerpoint/2010/main" val="24646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15200" cy="8214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Продукты получаемые из нефти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/>
              <a:t>Фракция, собираемая от </a:t>
            </a:r>
            <a:r>
              <a:rPr lang="ru-RU" sz="1800" dirty="0" smtClean="0"/>
              <a:t>40 </a:t>
            </a:r>
            <a:r>
              <a:rPr lang="ru-RU" sz="1800" dirty="0"/>
              <a:t>до </a:t>
            </a:r>
            <a:r>
              <a:rPr lang="ru-RU" sz="1800" dirty="0" smtClean="0"/>
              <a:t>20 С</a:t>
            </a:r>
            <a:r>
              <a:rPr lang="ru-RU" sz="1800" dirty="0"/>
              <a:t>, - </a:t>
            </a:r>
            <a:r>
              <a:rPr lang="ru-RU" sz="1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газолиновая фракция бензинов </a:t>
            </a:r>
            <a:r>
              <a:rPr lang="ru-RU" sz="1800" dirty="0"/>
              <a:t>– содержит углеводороды от С5Н12 до С11Н24. При дальнейшей перегонке выделенной фракции получают: газолин (от </a:t>
            </a:r>
            <a:r>
              <a:rPr lang="ru-RU" sz="1800" dirty="0" smtClean="0"/>
              <a:t>40 </a:t>
            </a:r>
            <a:r>
              <a:rPr lang="ru-RU" sz="1800" dirty="0"/>
              <a:t>до </a:t>
            </a:r>
            <a:r>
              <a:rPr lang="ru-RU" sz="1800" dirty="0" smtClean="0"/>
              <a:t>70 С</a:t>
            </a:r>
            <a:r>
              <a:rPr lang="ru-RU" sz="1800" dirty="0"/>
              <a:t>), бензин (от </a:t>
            </a:r>
            <a:r>
              <a:rPr lang="ru-RU" sz="1800" dirty="0" smtClean="0"/>
              <a:t>70 </a:t>
            </a:r>
            <a:r>
              <a:rPr lang="ru-RU" sz="1800" dirty="0"/>
              <a:t>до </a:t>
            </a:r>
            <a:r>
              <a:rPr lang="ru-RU" sz="1800" dirty="0" smtClean="0"/>
              <a:t>120  </a:t>
            </a:r>
            <a:r>
              <a:rPr lang="ru-RU" sz="1800" dirty="0"/>
              <a:t>С) – авиационный, автомобильный и т.д. </a:t>
            </a:r>
            <a:endParaRPr lang="ru-RU" sz="1800" dirty="0" smtClean="0"/>
          </a:p>
          <a:p>
            <a:pPr>
              <a:buFont typeface="Arial" pitchFamily="34" charset="0"/>
              <a:buChar char="•"/>
            </a:pPr>
            <a:endParaRPr lang="ru-RU" sz="18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1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Лигроиновая </a:t>
            </a:r>
            <a:r>
              <a:rPr lang="ru-RU" sz="1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фракция</a:t>
            </a:r>
            <a:r>
              <a:rPr lang="ru-RU" sz="1800" dirty="0"/>
              <a:t>, собираемая в пределах от </a:t>
            </a:r>
            <a:r>
              <a:rPr lang="ru-RU" sz="1800" dirty="0" smtClean="0"/>
              <a:t>150 </a:t>
            </a:r>
            <a:r>
              <a:rPr lang="ru-RU" sz="1800" dirty="0"/>
              <a:t>до </a:t>
            </a:r>
            <a:r>
              <a:rPr lang="ru-RU" sz="1800" dirty="0" smtClean="0"/>
              <a:t>250 </a:t>
            </a:r>
            <a:r>
              <a:rPr lang="ru-RU" sz="1800" dirty="0"/>
              <a:t>С, содержит углеводороды от С</a:t>
            </a:r>
            <a:r>
              <a:rPr lang="ru-RU" sz="1050" dirty="0"/>
              <a:t>8</a:t>
            </a:r>
            <a:r>
              <a:rPr lang="ru-RU" sz="1800" dirty="0"/>
              <a:t>Н</a:t>
            </a:r>
            <a:r>
              <a:rPr lang="ru-RU" sz="1050" dirty="0"/>
              <a:t>18</a:t>
            </a:r>
            <a:r>
              <a:rPr lang="ru-RU" sz="1800" dirty="0"/>
              <a:t> до С</a:t>
            </a:r>
            <a:r>
              <a:rPr lang="ru-RU" sz="1050" dirty="0"/>
              <a:t>14</a:t>
            </a:r>
            <a:r>
              <a:rPr lang="ru-RU" sz="1800" dirty="0"/>
              <a:t>Н</a:t>
            </a:r>
            <a:r>
              <a:rPr lang="ru-RU" sz="1050" dirty="0"/>
              <a:t>30</a:t>
            </a:r>
            <a:r>
              <a:rPr lang="ru-RU" sz="1800" dirty="0"/>
              <a:t>.  </a:t>
            </a:r>
            <a:r>
              <a:rPr lang="ru-RU" sz="1800" dirty="0" smtClean="0"/>
              <a:t>Лигроин </a:t>
            </a:r>
            <a:r>
              <a:rPr lang="ru-RU" sz="1800" dirty="0"/>
              <a:t>применяется как горючее для тракторов</a:t>
            </a:r>
            <a:r>
              <a:rPr lang="ru-RU" sz="18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18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1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Керосиновая </a:t>
            </a:r>
            <a:r>
              <a:rPr lang="ru-RU" sz="1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фракция </a:t>
            </a:r>
            <a:r>
              <a:rPr lang="ru-RU" sz="1800" dirty="0"/>
              <a:t>включает углеводороды от С</a:t>
            </a:r>
            <a:r>
              <a:rPr lang="ru-RU" sz="1050" dirty="0"/>
              <a:t>12</a:t>
            </a:r>
            <a:r>
              <a:rPr lang="ru-RU" sz="1800" dirty="0"/>
              <a:t>Н</a:t>
            </a:r>
            <a:r>
              <a:rPr lang="ru-RU" sz="1050" dirty="0"/>
              <a:t>26</a:t>
            </a:r>
            <a:r>
              <a:rPr lang="ru-RU" sz="1800" dirty="0"/>
              <a:t> до С</a:t>
            </a:r>
            <a:r>
              <a:rPr lang="ru-RU" sz="1050" dirty="0"/>
              <a:t>18</a:t>
            </a:r>
            <a:r>
              <a:rPr lang="ru-RU" sz="1800" dirty="0"/>
              <a:t>Н</a:t>
            </a:r>
            <a:r>
              <a:rPr lang="ru-RU" sz="1050" dirty="0"/>
              <a:t>38</a:t>
            </a:r>
            <a:r>
              <a:rPr lang="ru-RU" sz="1800" dirty="0"/>
              <a:t> с температурой кипения от </a:t>
            </a:r>
            <a:r>
              <a:rPr lang="ru-RU" sz="1800" dirty="0" smtClean="0"/>
              <a:t>180 </a:t>
            </a:r>
            <a:r>
              <a:rPr lang="ru-RU" sz="1800" dirty="0"/>
              <a:t>до </a:t>
            </a:r>
            <a:r>
              <a:rPr lang="ru-RU" sz="1800" dirty="0" smtClean="0"/>
              <a:t>300 С</a:t>
            </a:r>
            <a:r>
              <a:rPr lang="ru-RU" sz="1800" dirty="0"/>
              <a:t>. </a:t>
            </a:r>
            <a:r>
              <a:rPr lang="ru-RU" sz="1800" dirty="0" smtClean="0"/>
              <a:t>Керосин </a:t>
            </a:r>
            <a:r>
              <a:rPr lang="ru-RU" sz="1800" dirty="0"/>
              <a:t>после очистки используется в качестве горючего для тракторов, реактивных самолетов и ракет</a:t>
            </a:r>
            <a:r>
              <a:rPr lang="ru-RU" sz="1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В следующей фракции получают </a:t>
            </a:r>
            <a:r>
              <a:rPr lang="ru-RU" sz="1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газойль</a:t>
            </a:r>
            <a:r>
              <a:rPr lang="ru-RU" sz="1800" dirty="0" smtClean="0"/>
              <a:t> </a:t>
            </a:r>
            <a:r>
              <a:rPr lang="ru-RU" sz="1800" dirty="0"/>
              <a:t>(выше </a:t>
            </a:r>
            <a:r>
              <a:rPr lang="ru-RU" sz="1800" dirty="0" smtClean="0"/>
              <a:t>275 </a:t>
            </a:r>
            <a:r>
              <a:rPr lang="ru-RU" sz="1800" dirty="0"/>
              <a:t>С) – дизельное топливо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Остаток </a:t>
            </a:r>
            <a:r>
              <a:rPr lang="ru-RU" sz="1800" dirty="0"/>
              <a:t>от </a:t>
            </a:r>
            <a:r>
              <a:rPr lang="ru-RU" sz="1800" dirty="0" smtClean="0"/>
              <a:t>перегонки нефти -  </a:t>
            </a:r>
            <a:r>
              <a:rPr lang="ru-RU" sz="1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мазут</a:t>
            </a:r>
            <a:r>
              <a:rPr lang="ru-RU" sz="1800" dirty="0"/>
              <a:t>.</a:t>
            </a:r>
            <a:r>
              <a:rPr lang="ru-RU" sz="1800" dirty="0" smtClean="0"/>
              <a:t> </a:t>
            </a:r>
            <a:r>
              <a:rPr lang="ru-RU" sz="1800" dirty="0"/>
              <a:t>Содержит углеводороды с большим числом атомов углерода (до многих десятков) в молекуле. Мазут также разделяют на фракции</a:t>
            </a:r>
            <a:r>
              <a:rPr lang="ru-RU" sz="1800" dirty="0" smtClean="0"/>
              <a:t>:   </a:t>
            </a:r>
            <a:r>
              <a:rPr lang="ru-RU" sz="1800" dirty="0" smtClean="0">
                <a:solidFill>
                  <a:schemeClr val="tx2"/>
                </a:solidFill>
              </a:rPr>
              <a:t>*</a:t>
            </a:r>
            <a:r>
              <a:rPr lang="ru-RU" sz="1800" dirty="0" smtClean="0"/>
              <a:t> 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Соляровые 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масла </a:t>
            </a:r>
            <a:r>
              <a:rPr lang="ru-RU" sz="1800" dirty="0"/>
              <a:t>– дизельное топливо, </a:t>
            </a:r>
            <a:r>
              <a:rPr lang="ru-RU" sz="1800" dirty="0" smtClean="0">
                <a:solidFill>
                  <a:schemeClr val="tx2"/>
                </a:solidFill>
              </a:rPr>
              <a:t>*</a:t>
            </a:r>
            <a:r>
              <a:rPr lang="ru-RU" sz="1800" dirty="0" smtClean="0"/>
              <a:t> </a:t>
            </a:r>
            <a:r>
              <a:rPr lang="ru-RU" sz="1800" dirty="0"/>
              <a:t>Смазочные масла (</a:t>
            </a:r>
            <a:r>
              <a:rPr lang="ru-RU" sz="1800" dirty="0" err="1"/>
              <a:t>авиатракторные</a:t>
            </a:r>
            <a:r>
              <a:rPr lang="ru-RU" sz="1800" dirty="0"/>
              <a:t>, авиационные, индустриальные и др.), </a:t>
            </a:r>
            <a:r>
              <a:rPr lang="ru-RU" sz="1800" dirty="0" smtClean="0">
                <a:solidFill>
                  <a:schemeClr val="tx2"/>
                </a:solidFill>
              </a:rPr>
              <a:t>*</a:t>
            </a:r>
            <a:r>
              <a:rPr lang="ru-RU" sz="1800" dirty="0" smtClean="0"/>
              <a:t> Вазелин </a:t>
            </a:r>
            <a:r>
              <a:rPr lang="ru-RU" sz="1800" dirty="0"/>
              <a:t>(основа для косметических средств и лекарств).</a:t>
            </a:r>
          </a:p>
          <a:p>
            <a:pPr>
              <a:buFont typeface="Arial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298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7315200" cy="1154097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Презентацию подготовила </a:t>
            </a:r>
            <a:br>
              <a:rPr lang="ru-RU" sz="2800" dirty="0" smtClean="0"/>
            </a:br>
            <a:r>
              <a:rPr lang="ru-RU" sz="2800" dirty="0" smtClean="0"/>
              <a:t>ученица 10 фт класса</a:t>
            </a:r>
            <a:br>
              <a:rPr lang="ru-RU" sz="2800" dirty="0" smtClean="0"/>
            </a:br>
            <a:r>
              <a:rPr lang="ru-RU" sz="2800" dirty="0" smtClean="0"/>
              <a:t>Степанова Маргарита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9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229</TotalTime>
  <Words>280</Words>
  <Application>Microsoft Office PowerPoint</Application>
  <PresentationFormat>Экран (4:3)</PresentationFormat>
  <Paragraphs>27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Перспектива</vt:lpstr>
      <vt:lpstr>Нефть</vt:lpstr>
      <vt:lpstr>Состав нефти</vt:lpstr>
      <vt:lpstr>Перегонка нефти </vt:lpstr>
      <vt:lpstr>Презентация PowerPoint</vt:lpstr>
      <vt:lpstr>Продукты получаемые из нефти</vt:lpstr>
      <vt:lpstr>Презентацию подготовила  ученица 10 фт класса Степанова Маргарита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Нефть</dc:title>
  <dc:creator>Маргарита</dc:creator>
  <cp:lastModifiedBy>Маргарита</cp:lastModifiedBy>
  <cp:revision>10</cp:revision>
  <dcterms:created xsi:type="dcterms:W3CDTF">2013-01-23T13:16:19Z</dcterms:created>
  <dcterms:modified xsi:type="dcterms:W3CDTF">2013-01-24T18:20:20Z</dcterms:modified>
</cp:coreProperties>
</file>