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9" r:id="rId3"/>
    <p:sldId id="258" r:id="rId4"/>
    <p:sldId id="259" r:id="rId5"/>
    <p:sldId id="263" r:id="rId6"/>
    <p:sldId id="261" r:id="rId7"/>
    <p:sldId id="262" r:id="rId8"/>
    <p:sldId id="277" r:id="rId9"/>
    <p:sldId id="267" r:id="rId10"/>
    <p:sldId id="265" r:id="rId11"/>
    <p:sldId id="266" r:id="rId12"/>
    <p:sldId id="274" r:id="rId13"/>
    <p:sldId id="275" r:id="rId14"/>
    <p:sldId id="276" r:id="rId15"/>
    <p:sldId id="268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7"/>
    <p:penClr>
      <a:srgbClr val="FF0000"/>
    </p:penClr>
  </p:showPr>
  <p:clrMru>
    <a:srgbClr val="D10EF2"/>
    <a:srgbClr val="FF3399"/>
    <a:srgbClr val="FFFF99"/>
    <a:srgbClr val="A58035"/>
    <a:srgbClr val="18CA18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5455" autoAdjust="0"/>
  </p:normalViewPr>
  <p:slideViewPr>
    <p:cSldViewPr>
      <p:cViewPr varScale="1">
        <p:scale>
          <a:sx n="88" d="100"/>
          <a:sy n="88" d="100"/>
        </p:scale>
        <p:origin x="-96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rand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000372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Проектная деятельность как один из способов формирования  </a:t>
            </a:r>
            <a:r>
              <a:rPr lang="ru-RU" dirty="0" smtClean="0"/>
              <a:t>универсальных учебных действий </a:t>
            </a:r>
            <a:r>
              <a:rPr lang="ru-RU" dirty="0" smtClean="0"/>
              <a:t>учащихся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500702"/>
            <a:ext cx="7854696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Никифорова Людмила Николаевна, </a:t>
            </a:r>
          </a:p>
          <a:p>
            <a:r>
              <a:rPr lang="ru-RU" dirty="0" smtClean="0"/>
              <a:t>учитель химии ГБОУ СОШ п.г.т. Петра Дубрава </a:t>
            </a:r>
            <a:endParaRPr lang="ru-RU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 descr="DSC0022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500042"/>
            <a:ext cx="3927475" cy="2946400"/>
          </a:xfr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2407" name="Picture 7" descr="DSC0023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214810" y="357166"/>
            <a:ext cx="3927475" cy="2946400"/>
          </a:xfr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2411" name="Picture 11" descr="DSC00231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14282" y="3929066"/>
            <a:ext cx="4213225" cy="2808288"/>
          </a:xfrm>
          <a:noFill/>
          <a:ln/>
          <a:effectLst>
            <a:softEdge rad="127000"/>
          </a:effectLst>
        </p:spPr>
      </p:pic>
      <p:pic>
        <p:nvPicPr>
          <p:cNvPr id="102420" name="Picture 20" descr="DSC002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857628"/>
            <a:ext cx="36734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3929057" cy="523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</p:spPr>
      </p:pic>
      <p:pic>
        <p:nvPicPr>
          <p:cNvPr id="3075" name="Picture 3" descr="D:\Общие\Pictures\Люда\Школьные фото\Фото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000108"/>
            <a:ext cx="4143404" cy="5214974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Людмила\Desktop\фото для презентации\IMG_0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143248"/>
            <a:ext cx="5143536" cy="35719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3556" name="Picture 4" descr="C:\Users\Людмила\Desktop\фото для презентации\IMG_0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5357850" cy="321471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Людмила\Desktop\фото для презентации\IMG_05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859479"/>
            <a:ext cx="4500594" cy="299852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4579" name="Picture 3" descr="C:\Users\Людмила\Desktop\фото для презентации\IMG_05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4572032" cy="293079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Picture 2" descr="C:\Users\Людмила\Desktop\фото для презентации\IMG_05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28604"/>
            <a:ext cx="4143372" cy="3143273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Людмила\Desktop\фото для презентации\IMG_05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642918"/>
            <a:ext cx="3500462" cy="2746517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</p:pic>
      <p:pic>
        <p:nvPicPr>
          <p:cNvPr id="25604" name="Picture 4" descr="C:\Users\Людмила\Desktop\фото для презентации\IMG_05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876"/>
            <a:ext cx="3429024" cy="3013005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</p:pic>
      <p:pic>
        <p:nvPicPr>
          <p:cNvPr id="25605" name="Picture 5" descr="C:\Users\Людмила\Desktop\фото для презентации\IMG_05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04"/>
            <a:ext cx="4146261" cy="3094224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</p:pic>
      <p:pic>
        <p:nvPicPr>
          <p:cNvPr id="6" name="Picture 4" descr="C:\Users\Людмила\Desktop\фото для презентации\IMG_05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00438"/>
            <a:ext cx="4188636" cy="314324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Above"/>
            <a:lightRig rig="threePt" dir="t"/>
          </a:scene3d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4037007" y="1785926"/>
            <a:ext cx="5106993" cy="4191000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/>
              <a:t>«Человеку уже даны многие умения и дарования. </a:t>
            </a:r>
          </a:p>
          <a:p>
            <a:pPr algn="ctr">
              <a:buNone/>
            </a:pPr>
            <a:r>
              <a:rPr lang="ru-RU" sz="2800" b="1" i="1" dirty="0" smtClean="0"/>
              <a:t>Надо просто открыть эти дарования»                   </a:t>
            </a:r>
          </a:p>
          <a:p>
            <a:pPr algn="ctr">
              <a:buNone/>
            </a:pPr>
            <a:endParaRPr lang="ru-RU" sz="2800" b="1" i="1" dirty="0" smtClean="0"/>
          </a:p>
          <a:p>
            <a:pPr algn="ctr">
              <a:buNone/>
            </a:pPr>
            <a:r>
              <a:rPr lang="ru-RU" sz="2800" b="1" i="1" dirty="0" smtClean="0"/>
              <a:t>                           </a:t>
            </a:r>
            <a:r>
              <a:rPr lang="ru-RU" sz="2800" dirty="0" smtClean="0"/>
              <a:t>Б. </a:t>
            </a:r>
            <a:r>
              <a:rPr lang="ru-RU" sz="2800" b="1" dirty="0" smtClean="0"/>
              <a:t>Ничипоров</a:t>
            </a:r>
            <a:endParaRPr lang="ru-RU" sz="2800" i="1" dirty="0" smtClean="0"/>
          </a:p>
          <a:p>
            <a:pPr algn="ctr">
              <a:buFont typeface="Wingdings" pitchFamily="2" charset="2"/>
              <a:buNone/>
            </a:pPr>
            <a:r>
              <a:rPr lang="ru-RU" sz="2800" i="1" dirty="0" smtClean="0"/>
              <a:t>                                      </a:t>
            </a:r>
            <a:endParaRPr lang="ru-RU" sz="2800" b="1" i="1" dirty="0"/>
          </a:p>
        </p:txBody>
      </p:sp>
      <p:pic>
        <p:nvPicPr>
          <p:cNvPr id="97287" name="Picture 7" descr="ob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28662" y="1428736"/>
            <a:ext cx="2665412" cy="3671888"/>
          </a:xfrm>
          <a:noFill/>
          <a:ln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Спасибо за внимание!!!</a:t>
            </a:r>
          </a:p>
        </p:txBody>
      </p:sp>
      <p:pic>
        <p:nvPicPr>
          <p:cNvPr id="45060" name="Picture 4" descr="смайл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628775"/>
            <a:ext cx="444976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258204" cy="2422214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Новый мир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имеет новые условия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и требует новых действий                 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Н. Рерих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</a:t>
            </a:r>
          </a:p>
          <a:p>
            <a:endParaRPr lang="ru-RU" dirty="0"/>
          </a:p>
        </p:txBody>
      </p:sp>
      <p:pic>
        <p:nvPicPr>
          <p:cNvPr id="5122" name="Picture 2" descr="C:\Users\Людмила\Desktop\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000372"/>
            <a:ext cx="6215106" cy="36790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186766" cy="1707834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Формирование универсальных учебных действий на уроках химии в основной школе с помощью </a:t>
            </a:r>
            <a:r>
              <a:rPr lang="ru-RU" dirty="0" smtClean="0"/>
              <a:t>проектной деятельности </a:t>
            </a:r>
            <a:endParaRPr lang="ru-RU" dirty="0"/>
          </a:p>
        </p:txBody>
      </p:sp>
      <p:pic>
        <p:nvPicPr>
          <p:cNvPr id="1027" name="Picture 3" descr="C:\Users\Людмила\Desktop\nobelx_i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357562"/>
            <a:ext cx="4750623" cy="3167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6429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Задачи </a:t>
            </a:r>
            <a:endParaRPr lang="ru-RU" dirty="0"/>
          </a:p>
        </p:txBody>
      </p: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142875" y="1857375"/>
            <a:ext cx="8715375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3600" dirty="0">
              <a:latin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Повысить уровень самореализации обучающихся.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Развить творческое мышление обучающихся.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Повысить уровень учебной мотивации и качество знаний. </a:t>
            </a:r>
            <a:endParaRPr lang="ru-RU" sz="3600" dirty="0">
              <a:latin typeface="Times New Roman" pitchFamily="18" charset="0"/>
            </a:endParaRPr>
          </a:p>
          <a:p>
            <a:endParaRPr lang="ru-RU" sz="20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35" name="AutoShape 155"/>
          <p:cNvSpPr>
            <a:spLocks noChangeArrowheads="1"/>
          </p:cNvSpPr>
          <p:nvPr/>
        </p:nvSpPr>
        <p:spPr bwMode="auto">
          <a:xfrm>
            <a:off x="4786314" y="3929066"/>
            <a:ext cx="4357686" cy="2425720"/>
          </a:xfrm>
          <a:prstGeom prst="cloudCallout">
            <a:avLst>
              <a:gd name="adj1" fmla="val -28907"/>
              <a:gd name="adj2" fmla="val -45088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2400" b="1" i="1" dirty="0" smtClean="0"/>
          </a:p>
          <a:p>
            <a:endParaRPr lang="ru-RU" sz="2400" b="1" i="1" dirty="0" smtClean="0"/>
          </a:p>
          <a:p>
            <a:r>
              <a:rPr lang="ru-RU" sz="2400" b="1" i="1" dirty="0" smtClean="0"/>
              <a:t>Познавательные</a:t>
            </a:r>
            <a:endParaRPr lang="ru-RU" sz="2400" b="1" i="1" dirty="0"/>
          </a:p>
        </p:txBody>
      </p:sp>
      <p:grpSp>
        <p:nvGrpSpPr>
          <p:cNvPr id="2" name="Group 44"/>
          <p:cNvGrpSpPr>
            <a:grpSpLocks noChangeAspect="1"/>
          </p:cNvGrpSpPr>
          <p:nvPr/>
        </p:nvGrpSpPr>
        <p:grpSpPr bwMode="auto">
          <a:xfrm>
            <a:off x="0" y="3143248"/>
            <a:ext cx="3749545" cy="3460752"/>
            <a:chOff x="0" y="2139"/>
            <a:chExt cx="2363" cy="2181"/>
          </a:xfrm>
        </p:grpSpPr>
        <p:sp>
          <p:nvSpPr>
            <p:cNvPr id="122923" name="AutoShape 43"/>
            <p:cNvSpPr>
              <a:spLocks noChangeAspect="1" noChangeArrowheads="1" noTextEdit="1"/>
            </p:cNvSpPr>
            <p:nvPr/>
          </p:nvSpPr>
          <p:spPr bwMode="auto">
            <a:xfrm>
              <a:off x="0" y="2139"/>
              <a:ext cx="2363" cy="2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64"/>
            <p:cNvGrpSpPr>
              <a:grpSpLocks/>
            </p:cNvGrpSpPr>
            <p:nvPr/>
          </p:nvGrpSpPr>
          <p:grpSpPr bwMode="auto">
            <a:xfrm>
              <a:off x="4" y="2142"/>
              <a:ext cx="2347" cy="2166"/>
              <a:chOff x="4" y="2142"/>
              <a:chExt cx="2347" cy="2166"/>
            </a:xfrm>
          </p:grpSpPr>
          <p:sp>
            <p:nvSpPr>
              <p:cNvPr id="122925" name="Freeform 45"/>
              <p:cNvSpPr>
                <a:spLocks/>
              </p:cNvSpPr>
              <p:nvPr/>
            </p:nvSpPr>
            <p:spPr bwMode="auto">
              <a:xfrm>
                <a:off x="4" y="2499"/>
                <a:ext cx="2157" cy="1809"/>
              </a:xfrm>
              <a:custGeom>
                <a:avLst/>
                <a:gdLst/>
                <a:ahLst/>
                <a:cxnLst>
                  <a:cxn ang="0">
                    <a:pos x="795" y="2552"/>
                  </a:cxn>
                  <a:cxn ang="0">
                    <a:pos x="0" y="3602"/>
                  </a:cxn>
                  <a:cxn ang="0">
                    <a:pos x="438" y="4514"/>
                  </a:cxn>
                  <a:cxn ang="0">
                    <a:pos x="434" y="4502"/>
                  </a:cxn>
                  <a:cxn ang="0">
                    <a:pos x="194" y="5220"/>
                  </a:cxn>
                  <a:cxn ang="0">
                    <a:pos x="1082" y="6272"/>
                  </a:cxn>
                  <a:cxn ang="0">
                    <a:pos x="1186" y="6264"/>
                  </a:cxn>
                  <a:cxn ang="0">
                    <a:pos x="1181" y="6272"/>
                  </a:cxn>
                  <a:cxn ang="0">
                    <a:pos x="2546" y="7213"/>
                  </a:cxn>
                  <a:cxn ang="0">
                    <a:pos x="3355" y="6946"/>
                  </a:cxn>
                  <a:cxn ang="0">
                    <a:pos x="3353" y="6947"/>
                  </a:cxn>
                  <a:cxn ang="0">
                    <a:pos x="4497" y="7674"/>
                  </a:cxn>
                  <a:cxn ang="0">
                    <a:pos x="5813" y="6511"/>
                  </a:cxn>
                  <a:cxn ang="0">
                    <a:pos x="5814" y="6521"/>
                  </a:cxn>
                  <a:cxn ang="0">
                    <a:pos x="6438" y="6732"/>
                  </a:cxn>
                  <a:cxn ang="0">
                    <a:pos x="7617" y="5346"/>
                  </a:cxn>
                  <a:cxn ang="0">
                    <a:pos x="7615" y="5343"/>
                  </a:cxn>
                  <a:cxn ang="0">
                    <a:pos x="8799" y="3721"/>
                  </a:cxn>
                  <a:cxn ang="0">
                    <a:pos x="8514" y="2723"/>
                  </a:cxn>
                  <a:cxn ang="0">
                    <a:pos x="8511" y="2723"/>
                  </a:cxn>
                  <a:cxn ang="0">
                    <a:pos x="8599" y="2213"/>
                  </a:cxn>
                  <a:cxn ang="0">
                    <a:pos x="7798" y="967"/>
                  </a:cxn>
                  <a:cxn ang="0">
                    <a:pos x="7802" y="964"/>
                  </a:cxn>
                  <a:cxn ang="0">
                    <a:pos x="6828" y="0"/>
                  </a:cxn>
                  <a:cxn ang="0">
                    <a:pos x="6073" y="414"/>
                  </a:cxn>
                  <a:cxn ang="0">
                    <a:pos x="6075" y="416"/>
                  </a:cxn>
                  <a:cxn ang="0">
                    <a:pos x="5368" y="0"/>
                  </a:cxn>
                  <a:cxn ang="0">
                    <a:pos x="4572" y="585"/>
                  </a:cxn>
                  <a:cxn ang="0">
                    <a:pos x="4575" y="602"/>
                  </a:cxn>
                  <a:cxn ang="0">
                    <a:pos x="3813" y="231"/>
                  </a:cxn>
                  <a:cxn ang="0">
                    <a:pos x="2854" y="916"/>
                  </a:cxn>
                  <a:cxn ang="0">
                    <a:pos x="2850" y="925"/>
                  </a:cxn>
                  <a:cxn ang="0">
                    <a:pos x="2155" y="701"/>
                  </a:cxn>
                  <a:cxn ang="0">
                    <a:pos x="779" y="2334"/>
                  </a:cxn>
                  <a:cxn ang="0">
                    <a:pos x="792" y="2554"/>
                  </a:cxn>
                  <a:cxn ang="0">
                    <a:pos x="795" y="2552"/>
                  </a:cxn>
                </a:cxnLst>
                <a:rect l="0" t="0" r="r" b="b"/>
                <a:pathLst>
                  <a:path w="8799" h="7674">
                    <a:moveTo>
                      <a:pt x="795" y="2552"/>
                    </a:moveTo>
                    <a:cubicBezTo>
                      <a:pt x="343" y="2607"/>
                      <a:pt x="0" y="3061"/>
                      <a:pt x="0" y="3602"/>
                    </a:cubicBezTo>
                    <a:cubicBezTo>
                      <a:pt x="0" y="3977"/>
                      <a:pt x="167" y="4324"/>
                      <a:pt x="438" y="4514"/>
                    </a:cubicBezTo>
                    <a:lnTo>
                      <a:pt x="434" y="4502"/>
                    </a:lnTo>
                    <a:cubicBezTo>
                      <a:pt x="280" y="4697"/>
                      <a:pt x="194" y="4954"/>
                      <a:pt x="194" y="5220"/>
                    </a:cubicBezTo>
                    <a:cubicBezTo>
                      <a:pt x="194" y="5801"/>
                      <a:pt x="592" y="6272"/>
                      <a:pt x="1082" y="6272"/>
                    </a:cubicBezTo>
                    <a:cubicBezTo>
                      <a:pt x="1116" y="6272"/>
                      <a:pt x="1151" y="6269"/>
                      <a:pt x="1186" y="6264"/>
                    </a:cubicBezTo>
                    <a:lnTo>
                      <a:pt x="1181" y="6272"/>
                    </a:lnTo>
                    <a:cubicBezTo>
                      <a:pt x="1461" y="6854"/>
                      <a:pt x="1982" y="7213"/>
                      <a:pt x="2546" y="7213"/>
                    </a:cubicBezTo>
                    <a:cubicBezTo>
                      <a:pt x="2831" y="7213"/>
                      <a:pt x="3111" y="7121"/>
                      <a:pt x="3355" y="6946"/>
                    </a:cubicBezTo>
                    <a:lnTo>
                      <a:pt x="3353" y="6947"/>
                    </a:lnTo>
                    <a:cubicBezTo>
                      <a:pt x="3608" y="7402"/>
                      <a:pt x="4037" y="7674"/>
                      <a:pt x="4497" y="7674"/>
                    </a:cubicBezTo>
                    <a:cubicBezTo>
                      <a:pt x="5102" y="7674"/>
                      <a:pt x="5637" y="7202"/>
                      <a:pt x="5813" y="6511"/>
                    </a:cubicBezTo>
                    <a:lnTo>
                      <a:pt x="5814" y="6521"/>
                    </a:lnTo>
                    <a:cubicBezTo>
                      <a:pt x="6002" y="6659"/>
                      <a:pt x="6218" y="6732"/>
                      <a:pt x="6438" y="6732"/>
                    </a:cubicBezTo>
                    <a:cubicBezTo>
                      <a:pt x="7085" y="6732"/>
                      <a:pt x="7612" y="6114"/>
                      <a:pt x="7617" y="5346"/>
                    </a:cubicBezTo>
                    <a:lnTo>
                      <a:pt x="7615" y="5343"/>
                    </a:lnTo>
                    <a:cubicBezTo>
                      <a:pt x="8294" y="5227"/>
                      <a:pt x="8799" y="4536"/>
                      <a:pt x="8799" y="3721"/>
                    </a:cubicBezTo>
                    <a:cubicBezTo>
                      <a:pt x="8799" y="3360"/>
                      <a:pt x="8699" y="3010"/>
                      <a:pt x="8514" y="2723"/>
                    </a:cubicBezTo>
                    <a:lnTo>
                      <a:pt x="8511" y="2723"/>
                    </a:lnTo>
                    <a:cubicBezTo>
                      <a:pt x="8569" y="2562"/>
                      <a:pt x="8599" y="2389"/>
                      <a:pt x="8599" y="2213"/>
                    </a:cubicBezTo>
                    <a:cubicBezTo>
                      <a:pt x="8599" y="1631"/>
                      <a:pt x="8270" y="1120"/>
                      <a:pt x="7798" y="967"/>
                    </a:cubicBezTo>
                    <a:lnTo>
                      <a:pt x="7802" y="964"/>
                    </a:lnTo>
                    <a:cubicBezTo>
                      <a:pt x="7717" y="406"/>
                      <a:pt x="7307" y="0"/>
                      <a:pt x="6828" y="0"/>
                    </a:cubicBezTo>
                    <a:cubicBezTo>
                      <a:pt x="6537" y="0"/>
                      <a:pt x="6261" y="152"/>
                      <a:pt x="6073" y="414"/>
                    </a:cubicBezTo>
                    <a:lnTo>
                      <a:pt x="6075" y="416"/>
                    </a:lnTo>
                    <a:cubicBezTo>
                      <a:pt x="5907" y="154"/>
                      <a:pt x="5645" y="0"/>
                      <a:pt x="5368" y="0"/>
                    </a:cubicBezTo>
                    <a:cubicBezTo>
                      <a:pt x="5031" y="0"/>
                      <a:pt x="4722" y="227"/>
                      <a:pt x="4572" y="585"/>
                    </a:cubicBezTo>
                    <a:lnTo>
                      <a:pt x="4575" y="602"/>
                    </a:lnTo>
                    <a:cubicBezTo>
                      <a:pt x="4372" y="364"/>
                      <a:pt x="4098" y="231"/>
                      <a:pt x="3813" y="231"/>
                    </a:cubicBezTo>
                    <a:cubicBezTo>
                      <a:pt x="3411" y="231"/>
                      <a:pt x="3042" y="495"/>
                      <a:pt x="2854" y="916"/>
                    </a:cubicBezTo>
                    <a:lnTo>
                      <a:pt x="2850" y="925"/>
                    </a:lnTo>
                    <a:cubicBezTo>
                      <a:pt x="2639" y="778"/>
                      <a:pt x="2399" y="701"/>
                      <a:pt x="2155" y="701"/>
                    </a:cubicBezTo>
                    <a:cubicBezTo>
                      <a:pt x="1395" y="701"/>
                      <a:pt x="779" y="1432"/>
                      <a:pt x="779" y="2334"/>
                    </a:cubicBezTo>
                    <a:cubicBezTo>
                      <a:pt x="779" y="2407"/>
                      <a:pt x="784" y="2481"/>
                      <a:pt x="792" y="2554"/>
                    </a:cubicBezTo>
                    <a:lnTo>
                      <a:pt x="795" y="255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b="1" i="1" dirty="0" smtClean="0"/>
              </a:p>
              <a:p>
                <a:endParaRPr lang="ru-RU" b="1" i="1" dirty="0" smtClean="0"/>
              </a:p>
              <a:p>
                <a:endParaRPr lang="ru-RU" b="1" i="1" dirty="0" smtClean="0"/>
              </a:p>
              <a:p>
                <a:endParaRPr lang="ru-RU" b="1" i="1" dirty="0" smtClean="0"/>
              </a:p>
              <a:p>
                <a:r>
                  <a:rPr lang="ru-RU" sz="2400" b="1" i="1" dirty="0" smtClean="0"/>
                  <a:t>  Коммуникативные</a:t>
                </a:r>
              </a:p>
              <a:p>
                <a:endParaRPr lang="ru-RU" dirty="0"/>
              </a:p>
            </p:txBody>
          </p:sp>
          <p:sp>
            <p:nvSpPr>
              <p:cNvPr id="122926" name="Freeform 46"/>
              <p:cNvSpPr>
                <a:spLocks/>
              </p:cNvSpPr>
              <p:nvPr/>
            </p:nvSpPr>
            <p:spPr bwMode="auto">
              <a:xfrm>
                <a:off x="4" y="2398"/>
                <a:ext cx="2191" cy="1910"/>
              </a:xfrm>
              <a:custGeom>
                <a:avLst/>
                <a:gdLst/>
                <a:ahLst/>
                <a:cxnLst>
                  <a:cxn ang="0">
                    <a:pos x="795" y="2552"/>
                  </a:cxn>
                  <a:cxn ang="0">
                    <a:pos x="0" y="3602"/>
                  </a:cxn>
                  <a:cxn ang="0">
                    <a:pos x="438" y="4514"/>
                  </a:cxn>
                  <a:cxn ang="0">
                    <a:pos x="434" y="4502"/>
                  </a:cxn>
                  <a:cxn ang="0">
                    <a:pos x="194" y="5220"/>
                  </a:cxn>
                  <a:cxn ang="0">
                    <a:pos x="1082" y="6272"/>
                  </a:cxn>
                  <a:cxn ang="0">
                    <a:pos x="1186" y="6264"/>
                  </a:cxn>
                  <a:cxn ang="0">
                    <a:pos x="1181" y="6272"/>
                  </a:cxn>
                  <a:cxn ang="0">
                    <a:pos x="2546" y="7213"/>
                  </a:cxn>
                  <a:cxn ang="0">
                    <a:pos x="3355" y="6946"/>
                  </a:cxn>
                  <a:cxn ang="0">
                    <a:pos x="3353" y="6947"/>
                  </a:cxn>
                  <a:cxn ang="0">
                    <a:pos x="4497" y="7674"/>
                  </a:cxn>
                  <a:cxn ang="0">
                    <a:pos x="5813" y="6511"/>
                  </a:cxn>
                  <a:cxn ang="0">
                    <a:pos x="5814" y="6521"/>
                  </a:cxn>
                  <a:cxn ang="0">
                    <a:pos x="6438" y="6732"/>
                  </a:cxn>
                  <a:cxn ang="0">
                    <a:pos x="7617" y="5346"/>
                  </a:cxn>
                  <a:cxn ang="0">
                    <a:pos x="7615" y="5343"/>
                  </a:cxn>
                  <a:cxn ang="0">
                    <a:pos x="8799" y="3721"/>
                  </a:cxn>
                  <a:cxn ang="0">
                    <a:pos x="8514" y="2723"/>
                  </a:cxn>
                  <a:cxn ang="0">
                    <a:pos x="8511" y="2723"/>
                  </a:cxn>
                  <a:cxn ang="0">
                    <a:pos x="8599" y="2213"/>
                  </a:cxn>
                  <a:cxn ang="0">
                    <a:pos x="7798" y="967"/>
                  </a:cxn>
                  <a:cxn ang="0">
                    <a:pos x="7802" y="964"/>
                  </a:cxn>
                  <a:cxn ang="0">
                    <a:pos x="6828" y="0"/>
                  </a:cxn>
                  <a:cxn ang="0">
                    <a:pos x="6073" y="414"/>
                  </a:cxn>
                  <a:cxn ang="0">
                    <a:pos x="6075" y="416"/>
                  </a:cxn>
                  <a:cxn ang="0">
                    <a:pos x="5368" y="0"/>
                  </a:cxn>
                  <a:cxn ang="0">
                    <a:pos x="4572" y="585"/>
                  </a:cxn>
                  <a:cxn ang="0">
                    <a:pos x="4575" y="602"/>
                  </a:cxn>
                  <a:cxn ang="0">
                    <a:pos x="3813" y="231"/>
                  </a:cxn>
                  <a:cxn ang="0">
                    <a:pos x="2854" y="916"/>
                  </a:cxn>
                  <a:cxn ang="0">
                    <a:pos x="2850" y="925"/>
                  </a:cxn>
                  <a:cxn ang="0">
                    <a:pos x="2155" y="701"/>
                  </a:cxn>
                  <a:cxn ang="0">
                    <a:pos x="779" y="2334"/>
                  </a:cxn>
                  <a:cxn ang="0">
                    <a:pos x="792" y="2554"/>
                  </a:cxn>
                  <a:cxn ang="0">
                    <a:pos x="795" y="2552"/>
                  </a:cxn>
                </a:cxnLst>
                <a:rect l="0" t="0" r="r" b="b"/>
                <a:pathLst>
                  <a:path w="8799" h="7674">
                    <a:moveTo>
                      <a:pt x="795" y="2552"/>
                    </a:moveTo>
                    <a:cubicBezTo>
                      <a:pt x="343" y="2607"/>
                      <a:pt x="0" y="3061"/>
                      <a:pt x="0" y="3602"/>
                    </a:cubicBezTo>
                    <a:cubicBezTo>
                      <a:pt x="0" y="3977"/>
                      <a:pt x="167" y="4324"/>
                      <a:pt x="438" y="4514"/>
                    </a:cubicBezTo>
                    <a:lnTo>
                      <a:pt x="434" y="4502"/>
                    </a:lnTo>
                    <a:cubicBezTo>
                      <a:pt x="280" y="4697"/>
                      <a:pt x="194" y="4954"/>
                      <a:pt x="194" y="5220"/>
                    </a:cubicBezTo>
                    <a:cubicBezTo>
                      <a:pt x="194" y="5801"/>
                      <a:pt x="592" y="6272"/>
                      <a:pt x="1082" y="6272"/>
                    </a:cubicBezTo>
                    <a:cubicBezTo>
                      <a:pt x="1116" y="6272"/>
                      <a:pt x="1151" y="6269"/>
                      <a:pt x="1186" y="6264"/>
                    </a:cubicBezTo>
                    <a:lnTo>
                      <a:pt x="1181" y="6272"/>
                    </a:lnTo>
                    <a:cubicBezTo>
                      <a:pt x="1461" y="6854"/>
                      <a:pt x="1982" y="7213"/>
                      <a:pt x="2546" y="7213"/>
                    </a:cubicBezTo>
                    <a:cubicBezTo>
                      <a:pt x="2831" y="7213"/>
                      <a:pt x="3111" y="7121"/>
                      <a:pt x="3355" y="6946"/>
                    </a:cubicBezTo>
                    <a:lnTo>
                      <a:pt x="3353" y="6947"/>
                    </a:lnTo>
                    <a:cubicBezTo>
                      <a:pt x="3608" y="7402"/>
                      <a:pt x="4037" y="7674"/>
                      <a:pt x="4497" y="7674"/>
                    </a:cubicBezTo>
                    <a:cubicBezTo>
                      <a:pt x="5102" y="7674"/>
                      <a:pt x="5637" y="7202"/>
                      <a:pt x="5813" y="6511"/>
                    </a:cubicBezTo>
                    <a:lnTo>
                      <a:pt x="5814" y="6521"/>
                    </a:lnTo>
                    <a:cubicBezTo>
                      <a:pt x="6002" y="6659"/>
                      <a:pt x="6218" y="6732"/>
                      <a:pt x="6438" y="6732"/>
                    </a:cubicBezTo>
                    <a:cubicBezTo>
                      <a:pt x="7085" y="6732"/>
                      <a:pt x="7612" y="6114"/>
                      <a:pt x="7617" y="5346"/>
                    </a:cubicBezTo>
                    <a:lnTo>
                      <a:pt x="7615" y="5343"/>
                    </a:lnTo>
                    <a:cubicBezTo>
                      <a:pt x="8294" y="5227"/>
                      <a:pt x="8799" y="4536"/>
                      <a:pt x="8799" y="3721"/>
                    </a:cubicBezTo>
                    <a:cubicBezTo>
                      <a:pt x="8799" y="3360"/>
                      <a:pt x="8699" y="3010"/>
                      <a:pt x="8514" y="2723"/>
                    </a:cubicBezTo>
                    <a:lnTo>
                      <a:pt x="8511" y="2723"/>
                    </a:lnTo>
                    <a:cubicBezTo>
                      <a:pt x="8569" y="2562"/>
                      <a:pt x="8599" y="2389"/>
                      <a:pt x="8599" y="2213"/>
                    </a:cubicBezTo>
                    <a:cubicBezTo>
                      <a:pt x="8599" y="1631"/>
                      <a:pt x="8270" y="1120"/>
                      <a:pt x="7798" y="967"/>
                    </a:cubicBezTo>
                    <a:lnTo>
                      <a:pt x="7802" y="964"/>
                    </a:lnTo>
                    <a:cubicBezTo>
                      <a:pt x="7717" y="406"/>
                      <a:pt x="7307" y="0"/>
                      <a:pt x="6828" y="0"/>
                    </a:cubicBezTo>
                    <a:cubicBezTo>
                      <a:pt x="6537" y="0"/>
                      <a:pt x="6261" y="152"/>
                      <a:pt x="6073" y="414"/>
                    </a:cubicBezTo>
                    <a:lnTo>
                      <a:pt x="6075" y="416"/>
                    </a:lnTo>
                    <a:cubicBezTo>
                      <a:pt x="5907" y="154"/>
                      <a:pt x="5645" y="0"/>
                      <a:pt x="5368" y="0"/>
                    </a:cubicBezTo>
                    <a:cubicBezTo>
                      <a:pt x="5031" y="0"/>
                      <a:pt x="4722" y="227"/>
                      <a:pt x="4572" y="585"/>
                    </a:cubicBezTo>
                    <a:lnTo>
                      <a:pt x="4575" y="602"/>
                    </a:lnTo>
                    <a:cubicBezTo>
                      <a:pt x="4372" y="364"/>
                      <a:pt x="4098" y="231"/>
                      <a:pt x="3813" y="231"/>
                    </a:cubicBezTo>
                    <a:cubicBezTo>
                      <a:pt x="3411" y="231"/>
                      <a:pt x="3042" y="495"/>
                      <a:pt x="2854" y="916"/>
                    </a:cubicBezTo>
                    <a:lnTo>
                      <a:pt x="2850" y="925"/>
                    </a:lnTo>
                    <a:cubicBezTo>
                      <a:pt x="2639" y="778"/>
                      <a:pt x="2399" y="701"/>
                      <a:pt x="2155" y="701"/>
                    </a:cubicBezTo>
                    <a:cubicBezTo>
                      <a:pt x="1395" y="701"/>
                      <a:pt x="779" y="1432"/>
                      <a:pt x="779" y="2334"/>
                    </a:cubicBezTo>
                    <a:cubicBezTo>
                      <a:pt x="779" y="2407"/>
                      <a:pt x="784" y="2481"/>
                      <a:pt x="792" y="2554"/>
                    </a:cubicBezTo>
                    <a:lnTo>
                      <a:pt x="795" y="2552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27" name="Freeform 47"/>
              <p:cNvSpPr>
                <a:spLocks/>
              </p:cNvSpPr>
              <p:nvPr/>
            </p:nvSpPr>
            <p:spPr bwMode="auto">
              <a:xfrm>
                <a:off x="113" y="3521"/>
                <a:ext cx="128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1" y="36"/>
                  </a:cxn>
                  <a:cxn ang="0">
                    <a:pos x="128" y="36"/>
                  </a:cxn>
                </a:cxnLst>
                <a:rect l="0" t="0" r="r" b="b"/>
                <a:pathLst>
                  <a:path w="128" h="36">
                    <a:moveTo>
                      <a:pt x="0" y="0"/>
                    </a:moveTo>
                    <a:cubicBezTo>
                      <a:pt x="33" y="24"/>
                      <a:pt x="72" y="36"/>
                      <a:pt x="111" y="36"/>
                    </a:cubicBezTo>
                    <a:cubicBezTo>
                      <a:pt x="117" y="36"/>
                      <a:pt x="122" y="36"/>
                      <a:pt x="128" y="36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28" name="Freeform 48"/>
              <p:cNvSpPr>
                <a:spLocks/>
              </p:cNvSpPr>
              <p:nvPr/>
            </p:nvSpPr>
            <p:spPr bwMode="auto">
              <a:xfrm>
                <a:off x="299" y="3941"/>
                <a:ext cx="56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56" y="0"/>
                  </a:cxn>
                </a:cxnLst>
                <a:rect l="0" t="0" r="r" b="b"/>
                <a:pathLst>
                  <a:path w="56" h="16">
                    <a:moveTo>
                      <a:pt x="0" y="16"/>
                    </a:moveTo>
                    <a:cubicBezTo>
                      <a:pt x="19" y="14"/>
                      <a:pt x="38" y="8"/>
                      <a:pt x="56" y="0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29" name="Freeform 49"/>
              <p:cNvSpPr>
                <a:spLocks/>
              </p:cNvSpPr>
              <p:nvPr/>
            </p:nvSpPr>
            <p:spPr bwMode="auto">
              <a:xfrm>
                <a:off x="805" y="4050"/>
                <a:ext cx="34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77"/>
                  </a:cxn>
                </a:cxnLst>
                <a:rect l="0" t="0" r="r" b="b"/>
                <a:pathLst>
                  <a:path w="34" h="77">
                    <a:moveTo>
                      <a:pt x="0" y="0"/>
                    </a:moveTo>
                    <a:cubicBezTo>
                      <a:pt x="9" y="27"/>
                      <a:pt x="20" y="53"/>
                      <a:pt x="34" y="77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30" name="Freeform 50"/>
              <p:cNvSpPr>
                <a:spLocks/>
              </p:cNvSpPr>
              <p:nvPr/>
            </p:nvSpPr>
            <p:spPr bwMode="auto">
              <a:xfrm>
                <a:off x="1451" y="3934"/>
                <a:ext cx="14" cy="85"/>
              </a:xfrm>
              <a:custGeom>
                <a:avLst/>
                <a:gdLst/>
                <a:ahLst/>
                <a:cxnLst>
                  <a:cxn ang="0">
                    <a:pos x="0" y="85"/>
                  </a:cxn>
                  <a:cxn ang="0">
                    <a:pos x="14" y="0"/>
                  </a:cxn>
                </a:cxnLst>
                <a:rect l="0" t="0" r="r" b="b"/>
                <a:pathLst>
                  <a:path w="14" h="85">
                    <a:moveTo>
                      <a:pt x="0" y="85"/>
                    </a:moveTo>
                    <a:cubicBezTo>
                      <a:pt x="7" y="57"/>
                      <a:pt x="12" y="29"/>
                      <a:pt x="14" y="0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31" name="Freeform 51"/>
              <p:cNvSpPr>
                <a:spLocks/>
              </p:cNvSpPr>
              <p:nvPr/>
            </p:nvSpPr>
            <p:spPr bwMode="auto">
              <a:xfrm>
                <a:off x="1736" y="3413"/>
                <a:ext cx="164" cy="316"/>
              </a:xfrm>
              <a:custGeom>
                <a:avLst/>
                <a:gdLst/>
                <a:ahLst/>
                <a:cxnLst>
                  <a:cxn ang="0">
                    <a:pos x="164" y="316"/>
                  </a:cxn>
                  <a:cxn ang="0">
                    <a:pos x="164" y="313"/>
                  </a:cxn>
                  <a:cxn ang="0">
                    <a:pos x="0" y="0"/>
                  </a:cxn>
                </a:cxnLst>
                <a:rect l="0" t="0" r="r" b="b"/>
                <a:pathLst>
                  <a:path w="164" h="316">
                    <a:moveTo>
                      <a:pt x="164" y="316"/>
                    </a:moveTo>
                    <a:cubicBezTo>
                      <a:pt x="164" y="315"/>
                      <a:pt x="164" y="314"/>
                      <a:pt x="164" y="313"/>
                    </a:cubicBezTo>
                    <a:cubicBezTo>
                      <a:pt x="164" y="180"/>
                      <a:pt x="100" y="58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32" name="Freeform 52"/>
              <p:cNvSpPr>
                <a:spLocks/>
              </p:cNvSpPr>
              <p:nvPr/>
            </p:nvSpPr>
            <p:spPr bwMode="auto">
              <a:xfrm>
                <a:off x="2050" y="3075"/>
                <a:ext cx="73" cy="119"/>
              </a:xfrm>
              <a:custGeom>
                <a:avLst/>
                <a:gdLst/>
                <a:ahLst/>
                <a:cxnLst>
                  <a:cxn ang="0">
                    <a:pos x="0" y="119"/>
                  </a:cxn>
                  <a:cxn ang="0">
                    <a:pos x="73" y="0"/>
                  </a:cxn>
                </a:cxnLst>
                <a:rect l="0" t="0" r="r" b="b"/>
                <a:pathLst>
                  <a:path w="73" h="119">
                    <a:moveTo>
                      <a:pt x="0" y="119"/>
                    </a:moveTo>
                    <a:cubicBezTo>
                      <a:pt x="31" y="87"/>
                      <a:pt x="57" y="46"/>
                      <a:pt x="73" y="0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33" name="Freeform 53"/>
              <p:cNvSpPr>
                <a:spLocks/>
              </p:cNvSpPr>
              <p:nvPr/>
            </p:nvSpPr>
            <p:spPr bwMode="auto">
              <a:xfrm>
                <a:off x="1946" y="2638"/>
                <a:ext cx="4" cy="56"/>
              </a:xfrm>
              <a:custGeom>
                <a:avLst/>
                <a:gdLst/>
                <a:ahLst/>
                <a:cxnLst>
                  <a:cxn ang="0">
                    <a:pos x="4" y="56"/>
                  </a:cxn>
                  <a:cxn ang="0">
                    <a:pos x="4" y="51"/>
                  </a:cxn>
                  <a:cxn ang="0">
                    <a:pos x="0" y="0"/>
                  </a:cxn>
                </a:cxnLst>
                <a:rect l="0" t="0" r="r" b="b"/>
                <a:pathLst>
                  <a:path w="4" h="56">
                    <a:moveTo>
                      <a:pt x="4" y="56"/>
                    </a:moveTo>
                    <a:cubicBezTo>
                      <a:pt x="4" y="54"/>
                      <a:pt x="4" y="53"/>
                      <a:pt x="4" y="51"/>
                    </a:cubicBezTo>
                    <a:cubicBezTo>
                      <a:pt x="4" y="34"/>
                      <a:pt x="3" y="17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34" name="Freeform 54"/>
              <p:cNvSpPr>
                <a:spLocks/>
              </p:cNvSpPr>
              <p:nvPr/>
            </p:nvSpPr>
            <p:spPr bwMode="auto">
              <a:xfrm>
                <a:off x="1478" y="2501"/>
                <a:ext cx="38" cy="7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71"/>
                  </a:cxn>
                </a:cxnLst>
                <a:rect l="0" t="0" r="r" b="b"/>
                <a:pathLst>
                  <a:path w="38" h="71">
                    <a:moveTo>
                      <a:pt x="38" y="0"/>
                    </a:moveTo>
                    <a:cubicBezTo>
                      <a:pt x="23" y="21"/>
                      <a:pt x="10" y="45"/>
                      <a:pt x="0" y="71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35" name="Freeform 55"/>
              <p:cNvSpPr>
                <a:spLocks/>
              </p:cNvSpPr>
              <p:nvPr/>
            </p:nvSpPr>
            <p:spPr bwMode="auto">
              <a:xfrm>
                <a:off x="1124" y="2543"/>
                <a:ext cx="18" cy="6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62"/>
                  </a:cxn>
                </a:cxnLst>
                <a:rect l="0" t="0" r="r" b="b"/>
                <a:pathLst>
                  <a:path w="18" h="62">
                    <a:moveTo>
                      <a:pt x="18" y="0"/>
                    </a:moveTo>
                    <a:cubicBezTo>
                      <a:pt x="10" y="20"/>
                      <a:pt x="4" y="40"/>
                      <a:pt x="0" y="62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36" name="Freeform 56"/>
              <p:cNvSpPr>
                <a:spLocks/>
              </p:cNvSpPr>
              <p:nvPr/>
            </p:nvSpPr>
            <p:spPr bwMode="auto">
              <a:xfrm>
                <a:off x="713" y="2628"/>
                <a:ext cx="66" cy="60"/>
              </a:xfrm>
              <a:custGeom>
                <a:avLst/>
                <a:gdLst/>
                <a:ahLst/>
                <a:cxnLst>
                  <a:cxn ang="0">
                    <a:pos x="66" y="60"/>
                  </a:cxn>
                  <a:cxn ang="0">
                    <a:pos x="0" y="0"/>
                  </a:cxn>
                </a:cxnLst>
                <a:rect l="0" t="0" r="r" b="b"/>
                <a:pathLst>
                  <a:path w="66" h="60">
                    <a:moveTo>
                      <a:pt x="66" y="60"/>
                    </a:moveTo>
                    <a:cubicBezTo>
                      <a:pt x="46" y="37"/>
                      <a:pt x="24" y="16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37" name="Freeform 57"/>
              <p:cNvSpPr>
                <a:spLocks/>
              </p:cNvSpPr>
              <p:nvPr/>
            </p:nvSpPr>
            <p:spPr bwMode="auto">
              <a:xfrm>
                <a:off x="201" y="3033"/>
                <a:ext cx="11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63"/>
                  </a:cxn>
                </a:cxnLst>
                <a:rect l="0" t="0" r="r" b="b"/>
                <a:pathLst>
                  <a:path w="11" h="63">
                    <a:moveTo>
                      <a:pt x="0" y="0"/>
                    </a:moveTo>
                    <a:cubicBezTo>
                      <a:pt x="2" y="22"/>
                      <a:pt x="6" y="43"/>
                      <a:pt x="11" y="63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38" name="Oval 58"/>
              <p:cNvSpPr>
                <a:spLocks noChangeArrowheads="1"/>
              </p:cNvSpPr>
              <p:nvPr/>
            </p:nvSpPr>
            <p:spPr bwMode="auto">
              <a:xfrm>
                <a:off x="1774" y="2360"/>
                <a:ext cx="365" cy="318"/>
              </a:xfrm>
              <a:prstGeom prst="ellipse">
                <a:avLst/>
              </a:prstGeom>
              <a:solidFill>
                <a:srgbClr val="00CC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39" name="Oval 59"/>
              <p:cNvSpPr>
                <a:spLocks noChangeArrowheads="1"/>
              </p:cNvSpPr>
              <p:nvPr/>
            </p:nvSpPr>
            <p:spPr bwMode="auto">
              <a:xfrm>
                <a:off x="1774" y="2360"/>
                <a:ext cx="365" cy="318"/>
              </a:xfrm>
              <a:prstGeom prst="ellipse">
                <a:avLst/>
              </a:prstGeom>
              <a:noFill/>
              <a:ln w="9525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40" name="Oval 60"/>
              <p:cNvSpPr>
                <a:spLocks noChangeArrowheads="1"/>
              </p:cNvSpPr>
              <p:nvPr/>
            </p:nvSpPr>
            <p:spPr bwMode="auto">
              <a:xfrm>
                <a:off x="2042" y="2211"/>
                <a:ext cx="244" cy="213"/>
              </a:xfrm>
              <a:prstGeom prst="ellipse">
                <a:avLst/>
              </a:prstGeom>
              <a:solidFill>
                <a:srgbClr val="00CC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41" name="Oval 61"/>
              <p:cNvSpPr>
                <a:spLocks noChangeArrowheads="1"/>
              </p:cNvSpPr>
              <p:nvPr/>
            </p:nvSpPr>
            <p:spPr bwMode="auto">
              <a:xfrm>
                <a:off x="2042" y="2211"/>
                <a:ext cx="244" cy="213"/>
              </a:xfrm>
              <a:prstGeom prst="ellipse">
                <a:avLst/>
              </a:prstGeom>
              <a:noFill/>
              <a:ln w="9525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42" name="Oval 62"/>
              <p:cNvSpPr>
                <a:spLocks noChangeArrowheads="1"/>
              </p:cNvSpPr>
              <p:nvPr/>
            </p:nvSpPr>
            <p:spPr bwMode="auto">
              <a:xfrm>
                <a:off x="2229" y="2142"/>
                <a:ext cx="122" cy="106"/>
              </a:xfrm>
              <a:prstGeom prst="ellipse">
                <a:avLst/>
              </a:prstGeom>
              <a:solidFill>
                <a:srgbClr val="00CC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43" name="Oval 63"/>
              <p:cNvSpPr>
                <a:spLocks noChangeArrowheads="1"/>
              </p:cNvSpPr>
              <p:nvPr/>
            </p:nvSpPr>
            <p:spPr bwMode="auto">
              <a:xfrm>
                <a:off x="2229" y="2142"/>
                <a:ext cx="122" cy="106"/>
              </a:xfrm>
              <a:prstGeom prst="ellipse">
                <a:avLst/>
              </a:prstGeom>
              <a:noFill/>
              <a:ln w="9525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2945" name="Rectangle 65"/>
            <p:cNvSpPr>
              <a:spLocks noChangeArrowheads="1"/>
            </p:cNvSpPr>
            <p:nvPr/>
          </p:nvSpPr>
          <p:spPr bwMode="auto">
            <a:xfrm>
              <a:off x="336" y="2820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/>
            </a:p>
          </p:txBody>
        </p:sp>
        <p:sp>
          <p:nvSpPr>
            <p:cNvPr id="122946" name="Rectangle 66"/>
            <p:cNvSpPr>
              <a:spLocks noChangeArrowheads="1"/>
            </p:cNvSpPr>
            <p:nvPr/>
          </p:nvSpPr>
          <p:spPr bwMode="auto">
            <a:xfrm>
              <a:off x="390" y="3019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/>
            </a:p>
          </p:txBody>
        </p:sp>
        <p:sp>
          <p:nvSpPr>
            <p:cNvPr id="122947" name="Rectangle 67"/>
            <p:cNvSpPr>
              <a:spLocks noChangeArrowheads="1"/>
            </p:cNvSpPr>
            <p:nvPr/>
          </p:nvSpPr>
          <p:spPr bwMode="auto">
            <a:xfrm>
              <a:off x="551" y="3218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/>
            </a:p>
          </p:txBody>
        </p:sp>
        <p:sp>
          <p:nvSpPr>
            <p:cNvPr id="122948" name="Rectangle 68"/>
            <p:cNvSpPr>
              <a:spLocks noChangeArrowheads="1"/>
            </p:cNvSpPr>
            <p:nvPr/>
          </p:nvSpPr>
          <p:spPr bwMode="auto">
            <a:xfrm>
              <a:off x="37" y="3417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/>
            </a:p>
          </p:txBody>
        </p:sp>
        <p:sp>
          <p:nvSpPr>
            <p:cNvPr id="122949" name="Rectangle 69"/>
            <p:cNvSpPr>
              <a:spLocks noChangeArrowheads="1"/>
            </p:cNvSpPr>
            <p:nvPr/>
          </p:nvSpPr>
          <p:spPr bwMode="auto">
            <a:xfrm>
              <a:off x="407" y="3616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/>
            </a:p>
          </p:txBody>
        </p:sp>
      </p:grpSp>
      <p:sp>
        <p:nvSpPr>
          <p:cNvPr id="123006" name="AutoShape 126"/>
          <p:cNvSpPr>
            <a:spLocks noChangeArrowheads="1"/>
          </p:cNvSpPr>
          <p:nvPr/>
        </p:nvSpPr>
        <p:spPr bwMode="auto">
          <a:xfrm>
            <a:off x="5072034" y="285728"/>
            <a:ext cx="4071966" cy="2519363"/>
          </a:xfrm>
          <a:prstGeom prst="cloudCallout">
            <a:avLst>
              <a:gd name="adj1" fmla="val -33412"/>
              <a:gd name="adj2" fmla="val 60713"/>
            </a:avLst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2400" b="1" i="1" dirty="0" smtClean="0">
              <a:solidFill>
                <a:srgbClr val="FFFFFF"/>
              </a:solidFill>
            </a:endParaRPr>
          </a:p>
          <a:p>
            <a:r>
              <a:rPr lang="ru-RU" sz="2400" b="1" i="1" dirty="0" smtClean="0">
                <a:solidFill>
                  <a:srgbClr val="FFFFFF"/>
                </a:solidFill>
              </a:rPr>
              <a:t>Регулятивные</a:t>
            </a:r>
            <a:endParaRPr lang="ru-RU" sz="2400" b="1" i="1" dirty="0">
              <a:solidFill>
                <a:srgbClr val="FFFFFF"/>
              </a:solidFill>
            </a:endParaRPr>
          </a:p>
        </p:txBody>
      </p:sp>
      <p:sp>
        <p:nvSpPr>
          <p:cNvPr id="122922" name="AutoShape 42"/>
          <p:cNvSpPr>
            <a:spLocks noChangeArrowheads="1"/>
          </p:cNvSpPr>
          <p:nvPr/>
        </p:nvSpPr>
        <p:spPr bwMode="auto">
          <a:xfrm flipH="1">
            <a:off x="0" y="285728"/>
            <a:ext cx="3887788" cy="2305050"/>
          </a:xfrm>
          <a:prstGeom prst="cloudCallout">
            <a:avLst>
              <a:gd name="adj1" fmla="val -36079"/>
              <a:gd name="adj2" fmla="val 68111"/>
            </a:avLst>
          </a:prstGeom>
          <a:gradFill flip="none" rotWithShape="1">
            <a:gsLst>
              <a:gs pos="0">
                <a:srgbClr val="18CA18">
                  <a:shade val="30000"/>
                  <a:satMod val="115000"/>
                </a:srgbClr>
              </a:gs>
              <a:gs pos="50000">
                <a:srgbClr val="18CA18">
                  <a:shade val="67500"/>
                  <a:satMod val="115000"/>
                </a:srgbClr>
              </a:gs>
              <a:gs pos="100000">
                <a:srgbClr val="18CA18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2400" b="1" i="1" dirty="0" smtClean="0"/>
          </a:p>
          <a:p>
            <a:r>
              <a:rPr lang="ru-RU" sz="2400" b="1" i="1" dirty="0" smtClean="0"/>
              <a:t>Личностные</a:t>
            </a:r>
            <a:endParaRPr lang="ru-RU" sz="2400" b="1" i="1" dirty="0"/>
          </a:p>
          <a:p>
            <a:pPr algn="ctr"/>
            <a:endParaRPr lang="ru-RU" sz="2400" b="1" i="1" dirty="0"/>
          </a:p>
        </p:txBody>
      </p:sp>
      <p:sp>
        <p:nvSpPr>
          <p:cNvPr id="122887" name="AutoShape 7"/>
          <p:cNvSpPr>
            <a:spLocks noChangeArrowheads="1"/>
          </p:cNvSpPr>
          <p:nvPr/>
        </p:nvSpPr>
        <p:spPr bwMode="auto">
          <a:xfrm>
            <a:off x="3000364" y="2214554"/>
            <a:ext cx="3079760" cy="2155830"/>
          </a:xfrm>
          <a:prstGeom prst="hexagon">
            <a:avLst>
              <a:gd name="adj" fmla="val 36987"/>
              <a:gd name="vf" fmla="val 115470"/>
            </a:avLst>
          </a:prstGeom>
          <a:solidFill>
            <a:srgbClr val="FFFF99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A580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Универсальные</a:t>
            </a:r>
          </a:p>
          <a:p>
            <a:pPr algn="ctr"/>
            <a:r>
              <a:rPr lang="ru-RU" sz="2800" b="1" dirty="0" smtClean="0">
                <a:solidFill>
                  <a:srgbClr val="A580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учебные </a:t>
            </a:r>
          </a:p>
          <a:p>
            <a:pPr algn="ctr"/>
            <a:r>
              <a:rPr lang="ru-RU" sz="2800" b="1" dirty="0" smtClean="0">
                <a:solidFill>
                  <a:srgbClr val="A580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действия </a:t>
            </a:r>
            <a:endParaRPr lang="ru-RU" sz="2800" b="1" dirty="0">
              <a:solidFill>
                <a:srgbClr val="A5803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765175"/>
            <a:ext cx="8385175" cy="1431925"/>
          </a:xfrm>
        </p:spPr>
        <p:txBody>
          <a:bodyPr>
            <a:normAutofit fontScale="90000"/>
          </a:bodyPr>
          <a:lstStyle/>
          <a:p>
            <a:r>
              <a:rPr lang="ru-RU" sz="3200" i="1" dirty="0">
                <a:effectLst/>
              </a:rPr>
              <a:t>МЕТОД ПРОЕКТОВ – ТЕХНОЛОГИЯ ФОРМИРОВАНИЯ </a:t>
            </a:r>
            <a:r>
              <a:rPr lang="ru-RU" sz="3200" i="1" dirty="0" smtClean="0"/>
              <a:t> УНИВЕРСАЛЬНЫХ УЧЕБНЫХ ДЕЙСТВИЙ</a:t>
            </a:r>
            <a:r>
              <a:rPr lang="ru-RU" sz="3200" i="1" dirty="0">
                <a:effectLst/>
              </a:rPr>
              <a:t/>
            </a:r>
            <a:br>
              <a:rPr lang="ru-RU" sz="3200" i="1" dirty="0">
                <a:effectLst/>
              </a:rPr>
            </a:br>
            <a:endParaRPr lang="ru-RU" sz="3200" i="1" dirty="0">
              <a:effectLst/>
            </a:endParaRPr>
          </a:p>
        </p:txBody>
      </p:sp>
      <p:sp>
        <p:nvSpPr>
          <p:cNvPr id="962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71472" y="2500306"/>
            <a:ext cx="8007350" cy="4191000"/>
          </a:xfrm>
        </p:spPr>
        <p:txBody>
          <a:bodyPr/>
          <a:lstStyle/>
          <a:p>
            <a:endParaRPr lang="ru-RU" b="1" i="1" dirty="0">
              <a:solidFill>
                <a:schemeClr val="tx2"/>
              </a:solidFill>
              <a:effectLst/>
            </a:endParaRPr>
          </a:p>
          <a:p>
            <a:pPr lvl="1">
              <a:buFont typeface="Wingdings" pitchFamily="2" charset="2"/>
              <a:buNone/>
            </a:pPr>
            <a:r>
              <a:rPr lang="ru-RU" sz="3200" b="1" i="1" dirty="0">
                <a:solidFill>
                  <a:schemeClr val="tx2"/>
                </a:solidFill>
                <a:effectLst/>
              </a:rPr>
              <a:t>   Проектная деятельность – среда, в которой формируются </a:t>
            </a:r>
            <a:r>
              <a:rPr lang="ru-RU" sz="3200" b="1" i="1" dirty="0" smtClean="0">
                <a:solidFill>
                  <a:schemeClr val="tx2"/>
                </a:solidFill>
                <a:effectLst/>
              </a:rPr>
              <a:t>универсальные учебные действия </a:t>
            </a:r>
            <a:r>
              <a:rPr lang="ru-RU" sz="3200" b="1" i="1" dirty="0">
                <a:solidFill>
                  <a:schemeClr val="tx2"/>
                </a:solidFill>
                <a:effectLst/>
              </a:rPr>
              <a:t>и осуществляется процесс самореализации учащихся</a:t>
            </a:r>
          </a:p>
          <a:p>
            <a:pPr>
              <a:buFont typeface="Wingdings" pitchFamily="2" charset="2"/>
              <a:buNone/>
            </a:pPr>
            <a:endParaRPr lang="ru-RU" b="1" i="1" dirty="0">
              <a:solidFill>
                <a:schemeClr val="tx2"/>
              </a:solidFill>
              <a:effectLst/>
            </a:endParaRPr>
          </a:p>
        </p:txBody>
      </p:sp>
      <p:sp>
        <p:nvSpPr>
          <p:cNvPr id="96269" name="AutoShape 13"/>
          <p:cNvSpPr>
            <a:spLocks noChangeArrowheads="1"/>
          </p:cNvSpPr>
          <p:nvPr/>
        </p:nvSpPr>
        <p:spPr bwMode="auto">
          <a:xfrm>
            <a:off x="7000892" y="1357298"/>
            <a:ext cx="1597025" cy="1503362"/>
          </a:xfrm>
          <a:prstGeom prst="curvedLeftArrow">
            <a:avLst>
              <a:gd name="adj1" fmla="val 20000"/>
              <a:gd name="adj2" fmla="val 40000"/>
              <a:gd name="adj3" fmla="val 354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6270" name="AutoShape 14"/>
          <p:cNvSpPr>
            <a:spLocks noChangeArrowheads="1"/>
          </p:cNvSpPr>
          <p:nvPr/>
        </p:nvSpPr>
        <p:spPr bwMode="auto">
          <a:xfrm>
            <a:off x="285720" y="2214554"/>
            <a:ext cx="733425" cy="1214438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8" name="Diagram 6"/>
          <p:cNvGraphicFramePr>
            <a:graphicFrameLocks noChangeAspect="1"/>
          </p:cNvGraphicFramePr>
          <p:nvPr>
            <p:ph idx="4294967295"/>
          </p:nvPr>
        </p:nvGraphicFramePr>
        <p:xfrm>
          <a:off x="790575" y="209550"/>
          <a:ext cx="8353425" cy="5832475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sp>
        <p:nvSpPr>
          <p:cNvPr id="100389" name="AutoShape 37"/>
          <p:cNvSpPr>
            <a:spLocks noChangeArrowheads="1"/>
          </p:cNvSpPr>
          <p:nvPr/>
        </p:nvSpPr>
        <p:spPr bwMode="auto">
          <a:xfrm>
            <a:off x="611188" y="63522"/>
            <a:ext cx="8208962" cy="6580188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0388" name="Rectangle 36"/>
          <p:cNvSpPr>
            <a:spLocks noChangeArrowheads="1"/>
          </p:cNvSpPr>
          <p:nvPr/>
        </p:nvSpPr>
        <p:spPr bwMode="auto">
          <a:xfrm>
            <a:off x="1547813" y="1268413"/>
            <a:ext cx="712787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 dirty="0" smtClean="0"/>
              <a:t>ПРОЕКТ – специально </a:t>
            </a:r>
            <a:r>
              <a:rPr lang="ru-RU" sz="2400" b="1" i="1" dirty="0"/>
              <a:t>организованный учителем и самостоятельно выполняемый учащимися комплекс действий по решению значимой для учащегося проблемы, завершающихся созданием продукта. </a:t>
            </a:r>
          </a:p>
          <a:p>
            <a:r>
              <a:rPr lang="ru-RU" sz="2400" b="1" i="1" dirty="0"/>
              <a:t>Каждый этап работы над проектом позволяет учащимся осуществлять возможности развития Я посредством собственных усилий, сотворчества, содеятельности с другими людьми, социумом и миром в целом.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 rot="2447247">
            <a:off x="1478384" y="589500"/>
            <a:ext cx="3044934" cy="2158904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Индивидуальные и  групповые </a:t>
            </a:r>
            <a:endParaRPr lang="ru-RU" b="1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 rot="18050573">
            <a:off x="3988950" y="421033"/>
            <a:ext cx="2824465" cy="2075460"/>
          </a:xfrm>
          <a:prstGeom prst="ellipse">
            <a:avLst/>
          </a:prstGeom>
          <a:solidFill>
            <a:srgbClr val="D10E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Краткосрочные и долгосрочные </a:t>
            </a:r>
          </a:p>
        </p:txBody>
      </p:sp>
      <p:sp>
        <p:nvSpPr>
          <p:cNvPr id="5" name="Овал 4"/>
          <p:cNvSpPr/>
          <p:nvPr/>
        </p:nvSpPr>
        <p:spPr>
          <a:xfrm rot="20096522">
            <a:off x="316215" y="2908598"/>
            <a:ext cx="3441849" cy="2258077"/>
          </a:xfrm>
          <a:prstGeom prst="ellipse">
            <a:avLst/>
          </a:prstGeom>
          <a:solidFill>
            <a:srgbClr val="D10E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Информационные и исследовательские</a:t>
            </a:r>
          </a:p>
          <a:p>
            <a:pPr algn="ctr"/>
            <a:endParaRPr lang="ru-RU" b="1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 rot="19820689">
            <a:off x="5225258" y="1383862"/>
            <a:ext cx="3479250" cy="1829052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Практико-ориентированные и творческие</a:t>
            </a:r>
          </a:p>
          <a:p>
            <a:pPr algn="ctr"/>
            <a:endParaRPr lang="ru-RU" b="1" i="1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 rot="18143148">
            <a:off x="2564886" y="4119667"/>
            <a:ext cx="2974744" cy="2127215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Ролевые и игровые </a:t>
            </a:r>
            <a:endParaRPr lang="ru-RU" b="1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 rot="2149678">
            <a:off x="4799756" y="3589006"/>
            <a:ext cx="3432618" cy="2131895"/>
          </a:xfrm>
          <a:prstGeom prst="ellipse">
            <a:avLst/>
          </a:prstGeom>
          <a:solidFill>
            <a:srgbClr val="D10E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Предметные,  межпредметные и надпредметные </a:t>
            </a:r>
            <a:endParaRPr lang="ru-RU" b="1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3143240" y="2214554"/>
            <a:ext cx="3000396" cy="221457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itchFamily="18" charset="0"/>
              </a:rPr>
              <a:t>ТИПЫ И ВИДЫ ПРОЕКТОВ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Этапы работы над проектом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543296" cy="4389120"/>
          </a:xfrm>
        </p:spPr>
        <p:txBody>
          <a:bodyPr/>
          <a:lstStyle/>
          <a:p>
            <a:r>
              <a:rPr lang="ru-RU" dirty="0" smtClean="0"/>
              <a:t>Проблематизация       </a:t>
            </a:r>
          </a:p>
          <a:p>
            <a:endParaRPr lang="ru-RU" dirty="0" smtClean="0"/>
          </a:p>
          <a:p>
            <a:r>
              <a:rPr lang="ru-RU" dirty="0" smtClean="0"/>
              <a:t>Целеполагание</a:t>
            </a:r>
          </a:p>
          <a:p>
            <a:endParaRPr lang="ru-RU" dirty="0" smtClean="0"/>
          </a:p>
          <a:p>
            <a:r>
              <a:rPr lang="ru-RU" dirty="0" smtClean="0"/>
              <a:t>Планирование</a:t>
            </a:r>
          </a:p>
          <a:p>
            <a:endParaRPr lang="ru-RU" dirty="0" smtClean="0"/>
          </a:p>
          <a:p>
            <a:r>
              <a:rPr lang="ru-RU" dirty="0" smtClean="0"/>
              <a:t>Реализация</a:t>
            </a:r>
          </a:p>
          <a:p>
            <a:endParaRPr lang="ru-RU" dirty="0" smtClean="0"/>
          </a:p>
          <a:p>
            <a:r>
              <a:rPr lang="ru-RU" dirty="0" smtClean="0"/>
              <a:t>Рефлексия</a:t>
            </a:r>
          </a:p>
          <a:p>
            <a:endParaRPr lang="ru-RU" dirty="0"/>
          </a:p>
        </p:txBody>
      </p:sp>
      <p:pic>
        <p:nvPicPr>
          <p:cNvPr id="6" name="Picture 10" descr="DSC002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00496" y="2285992"/>
            <a:ext cx="5000660" cy="3482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184</TotalTime>
  <Words>189</Words>
  <PresentationFormat>Экран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Проектная деятельность как один из способов формирования  универсальных учебных действий учащихся </vt:lpstr>
      <vt:lpstr>Слайд 2</vt:lpstr>
      <vt:lpstr>Цель:</vt:lpstr>
      <vt:lpstr>Задачи </vt:lpstr>
      <vt:lpstr>Слайд 5</vt:lpstr>
      <vt:lpstr>МЕТОД ПРОЕКТОВ – ТЕХНОЛОГИЯ ФОРМИРОВАНИЯ  УНИВЕРСАЛЬНЫХ УЧЕБНЫХ ДЕЙСТВИЙ </vt:lpstr>
      <vt:lpstr>Слайд 7</vt:lpstr>
      <vt:lpstr>Слайд 8</vt:lpstr>
      <vt:lpstr>Этапы работы над проектом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универсальных учебных действий с помощью метода проектов</dc:title>
  <dc:creator>Людмила</dc:creator>
  <cp:lastModifiedBy>Людмила</cp:lastModifiedBy>
  <cp:revision>25</cp:revision>
  <dcterms:created xsi:type="dcterms:W3CDTF">2014-01-30T02:25:48Z</dcterms:created>
  <dcterms:modified xsi:type="dcterms:W3CDTF">2014-08-04T11:04:54Z</dcterms:modified>
</cp:coreProperties>
</file>