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1" r:id="rId9"/>
    <p:sldId id="262" r:id="rId10"/>
    <p:sldId id="263" r:id="rId11"/>
    <p:sldId id="264"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3" r:id="rId25"/>
    <p:sldId id="284" r:id="rId26"/>
    <p:sldId id="285" r:id="rId27"/>
    <p:sldId id="286" r:id="rId28"/>
    <p:sldId id="318" r:id="rId29"/>
    <p:sldId id="280" r:id="rId30"/>
    <p:sldId id="281" r:id="rId31"/>
    <p:sldId id="282" r:id="rId32"/>
    <p:sldId id="273" r:id="rId33"/>
    <p:sldId id="288" r:id="rId34"/>
    <p:sldId id="289" r:id="rId35"/>
    <p:sldId id="290" r:id="rId36"/>
    <p:sldId id="291" r:id="rId37"/>
    <p:sldId id="292" r:id="rId38"/>
    <p:sldId id="293" r:id="rId39"/>
    <p:sldId id="296" r:id="rId40"/>
    <p:sldId id="297" r:id="rId41"/>
    <p:sldId id="294" r:id="rId42"/>
    <p:sldId id="295"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p:cViewPr>
        <p:scale>
          <a:sx n="80" d="100"/>
          <a:sy n="80" d="100"/>
        </p:scale>
        <p:origin x="-108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5.xml"/><Relationship Id="rId18" Type="http://schemas.openxmlformats.org/officeDocument/2006/relationships/slide" Target="slide25.xml"/><Relationship Id="rId26" Type="http://schemas.openxmlformats.org/officeDocument/2006/relationships/slide" Target="slide53.xml"/><Relationship Id="rId3" Type="http://schemas.openxmlformats.org/officeDocument/2006/relationships/slide" Target="slide11.xml"/><Relationship Id="rId21" Type="http://schemas.openxmlformats.org/officeDocument/2006/relationships/slide" Target="slide37.xml"/><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slide" Target="slide27.xml"/><Relationship Id="rId25" Type="http://schemas.openxmlformats.org/officeDocument/2006/relationships/slide" Target="slide55.xml"/><Relationship Id="rId33" Type="http://schemas.openxmlformats.org/officeDocument/2006/relationships/image" Target="../media/image3.jpeg"/><Relationship Id="rId2" Type="http://schemas.openxmlformats.org/officeDocument/2006/relationships/slide" Target="slide3.xml"/><Relationship Id="rId16" Type="http://schemas.openxmlformats.org/officeDocument/2006/relationships/slide" Target="slide29.xml"/><Relationship Id="rId20" Type="http://schemas.openxmlformats.org/officeDocument/2006/relationships/slide" Target="slide39.xml"/><Relationship Id="rId29"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3.xml"/><Relationship Id="rId24" Type="http://schemas.openxmlformats.org/officeDocument/2006/relationships/slide" Target="slide57.xml"/><Relationship Id="rId32" Type="http://schemas.openxmlformats.org/officeDocument/2006/relationships/hyperlink" Target="&#1054;&#1083;&#1080;&#1084;&#1087;&#1080;&#1081;&#1089;&#1082;&#1080;&#1081;%20&#1075;&#1080;&#1084;&#1085;%20&#1057;&#1086;&#1095;&#1080;-2014.mp4" TargetMode="External"/><Relationship Id="rId5" Type="http://schemas.openxmlformats.org/officeDocument/2006/relationships/slide" Target="slide7.xml"/><Relationship Id="rId15" Type="http://schemas.openxmlformats.org/officeDocument/2006/relationships/slide" Target="slide31.xml"/><Relationship Id="rId23" Type="http://schemas.openxmlformats.org/officeDocument/2006/relationships/slide" Target="slide59.xml"/><Relationship Id="rId28" Type="http://schemas.openxmlformats.org/officeDocument/2006/relationships/slide" Target="slide49.xml"/><Relationship Id="rId10" Type="http://schemas.openxmlformats.org/officeDocument/2006/relationships/slide" Target="slide21.xml"/><Relationship Id="rId19" Type="http://schemas.openxmlformats.org/officeDocument/2006/relationships/slide" Target="slide41.xml"/><Relationship Id="rId31" Type="http://schemas.openxmlformats.org/officeDocument/2006/relationships/slide" Target="slide43.xml"/><Relationship Id="rId4" Type="http://schemas.openxmlformats.org/officeDocument/2006/relationships/slide" Target="slide9.xml"/><Relationship Id="rId9" Type="http://schemas.openxmlformats.org/officeDocument/2006/relationships/slide" Target="slide19.xml"/><Relationship Id="rId14" Type="http://schemas.openxmlformats.org/officeDocument/2006/relationships/slide" Target="slide33.xml"/><Relationship Id="rId22" Type="http://schemas.openxmlformats.org/officeDocument/2006/relationships/slide" Target="slide61.xml"/><Relationship Id="rId27" Type="http://schemas.openxmlformats.org/officeDocument/2006/relationships/slide" Target="slide51.xml"/><Relationship Id="rId30" Type="http://schemas.openxmlformats.org/officeDocument/2006/relationships/slide" Target="slide4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4.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
            <a:ext cx="7772400" cy="1268760"/>
          </a:xfrm>
        </p:spPr>
        <p:txBody>
          <a:bodyPr>
            <a:normAutofit fontScale="90000"/>
          </a:body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
        <p:nvSpPr>
          <p:cNvPr id="3" name="Подзаголовок 2"/>
          <p:cNvSpPr>
            <a:spLocks noGrp="1"/>
          </p:cNvSpPr>
          <p:nvPr>
            <p:ph type="subTitle" idx="1"/>
          </p:nvPr>
        </p:nvSpPr>
        <p:spPr>
          <a:xfrm>
            <a:off x="3360323" y="5445224"/>
            <a:ext cx="5770418" cy="550912"/>
          </a:xfrm>
        </p:spPr>
        <p:txBody>
          <a:bodyPr>
            <a:normAutofit lnSpcReduction="10000"/>
          </a:bodyPr>
          <a:lstStyle/>
          <a:p>
            <a:r>
              <a:rPr lang="ru-RU" b="1" dirty="0" smtClean="0"/>
              <a:t>Игра для учащихся 8-9 классов</a:t>
            </a:r>
            <a:endParaRPr lang="ru-RU" b="1" dirty="0"/>
          </a:p>
        </p:txBody>
      </p:sp>
    </p:spTree>
    <p:extLst>
      <p:ext uri="{BB962C8B-B14F-4D97-AF65-F5344CB8AC3E}">
        <p14:creationId xmlns="" xmlns:p14="http://schemas.microsoft.com/office/powerpoint/2010/main" val="60835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8229600" cy="1972816"/>
          </a:xfrm>
        </p:spPr>
        <p:txBody>
          <a:bodyPr/>
          <a:lstStyle/>
          <a:p>
            <a:r>
              <a:rPr lang="ru-RU" dirty="0"/>
              <a:t>П</a:t>
            </a:r>
            <a:r>
              <a:rPr lang="ru-RU" dirty="0" smtClean="0"/>
              <a:t>ервую медаль второго </a:t>
            </a:r>
            <a:r>
              <a:rPr lang="ru-RU" dirty="0"/>
              <a:t>дня неожиданно принесла </a:t>
            </a:r>
            <a:r>
              <a:rPr lang="ru-RU" b="1" dirty="0"/>
              <a:t>Ольга Граф</a:t>
            </a:r>
            <a:r>
              <a:rPr lang="ru-RU" dirty="0"/>
              <a:t>. </a:t>
            </a:r>
            <a:endParaRPr lang="ru-RU" dirty="0" smtClean="0"/>
          </a:p>
          <a:p>
            <a:r>
              <a:rPr lang="ru-RU" dirty="0" smtClean="0"/>
              <a:t>В </a:t>
            </a:r>
            <a:r>
              <a:rPr lang="ru-RU" dirty="0"/>
              <a:t>беге на 3000 метров была третьей</a:t>
            </a:r>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3789040"/>
            <a:ext cx="3187080" cy="212709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786319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921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1916832"/>
            <a:ext cx="5070905"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8766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968" y="1844824"/>
            <a:ext cx="8229600" cy="2376265"/>
          </a:xfrm>
        </p:spPr>
        <p:txBody>
          <a:bodyPr>
            <a:normAutofit/>
          </a:bodyPr>
          <a:lstStyle/>
          <a:p>
            <a:r>
              <a:rPr lang="ru-RU" b="1" dirty="0" smtClean="0"/>
              <a:t>Евгений </a:t>
            </a:r>
            <a:r>
              <a:rPr lang="ru-RU" b="1" dirty="0"/>
              <a:t>Плющенко </a:t>
            </a:r>
            <a:r>
              <a:rPr lang="ru-RU" dirty="0"/>
              <a:t>блистательно начал выступления на Олимпиаде в Сочи 2014.</a:t>
            </a:r>
            <a:endParaRPr lang="ru-RU" dirty="0" smtClean="0"/>
          </a:p>
          <a:p>
            <a:r>
              <a:rPr lang="ru-RU" dirty="0" smtClean="0"/>
              <a:t>Фигуристы </a:t>
            </a:r>
            <a:r>
              <a:rPr lang="ru-RU" dirty="0"/>
              <a:t>взяли золото в командном турнире</a:t>
            </a:r>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9872" y="3717032"/>
            <a:ext cx="3475112" cy="2334841"/>
          </a:xfrm>
          <a:prstGeom prst="rect">
            <a:avLst/>
          </a:prstGeom>
          <a:noFill/>
          <a:ln w="9525">
            <a:solidFill>
              <a:schemeClr val="tx2">
                <a:lumMod val="40000"/>
                <a:lumOff val="6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722235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126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1574090"/>
            <a:ext cx="3750288" cy="2502982"/>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pic>
        <p:nvPicPr>
          <p:cNvPr id="11267" name="Picture 3"/>
          <p:cNvPicPr>
            <a:picLocks noGrp="1" noChangeAspect="1" noChangeArrowheads="1"/>
          </p:cNvPicPr>
          <p:nvPr>
            <p:ph idx="1"/>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83968" y="3140968"/>
            <a:ext cx="3992013" cy="300070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180564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1229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1844824"/>
            <a:ext cx="5016764" cy="37625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686644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1700808"/>
            <a:ext cx="3615830" cy="273630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6" name="Нашивка 5">
            <a:hlinkClick r:id="rId4"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331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10514" y="4149080"/>
            <a:ext cx="3989878" cy="223433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382879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4" name="Заголовок 1"/>
          <p:cNvSpPr txBox="1">
            <a:spLocks noGrp="1"/>
          </p:cNvSpPr>
          <p:nvPr>
            <p:ph type="title"/>
          </p:nvPr>
        </p:nvSpPr>
        <p:spPr>
          <a:xfrm>
            <a:off x="467544" y="75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1810838"/>
            <a:ext cx="5112568" cy="3834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238369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Блок-схема: перфолента 4">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7"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1700808"/>
            <a:ext cx="4267200" cy="32004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83968" y="3068960"/>
            <a:ext cx="4267200" cy="28384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634792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
        <p:nvSpPr>
          <p:cNvPr id="5" name="Объект 4"/>
          <p:cNvSpPr>
            <a:spLocks noGrp="1"/>
          </p:cNvSpPr>
          <p:nvPr>
            <p:ph idx="1"/>
          </p:nvPr>
        </p:nvSpPr>
        <p:spPr/>
        <p:txBody>
          <a:bodyPr/>
          <a:lstStyle/>
          <a:p>
            <a:endParaRPr lang="ru-RU"/>
          </a:p>
        </p:txBody>
      </p:sp>
      <p:pic>
        <p:nvPicPr>
          <p:cNvPr id="1638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916832"/>
            <a:ext cx="4534272" cy="340070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
        <p:nvSpPr>
          <p:cNvPr id="9" name="Нашивка 8">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189522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7410"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5" y="1772816"/>
            <a:ext cx="4626873" cy="25922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91239" y="3717032"/>
            <a:ext cx="3769193" cy="247353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103959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1690862311"/>
              </p:ext>
            </p:extLst>
          </p:nvPr>
        </p:nvGraphicFramePr>
        <p:xfrm>
          <a:off x="0" y="2"/>
          <a:ext cx="9144000" cy="5661246"/>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943541">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943541">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r>
              <a:tr h="943541">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943541">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r>
              <a:tr h="943541">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r>
              <a:tr h="943541">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5" name="Скругленный прямоугольник 4"/>
          <p:cNvSpPr/>
          <p:nvPr/>
        </p:nvSpPr>
        <p:spPr>
          <a:xfrm>
            <a:off x="0" y="0"/>
            <a:ext cx="1547664"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Российские спортсмены</a:t>
            </a:r>
            <a:endParaRPr lang="ru-RU" dirty="0"/>
          </a:p>
        </p:txBody>
      </p:sp>
      <p:sp>
        <p:nvSpPr>
          <p:cNvPr id="6" name="Скругленный прямоугольник 5">
            <a:hlinkClick r:id="rId2" action="ppaction://hlinksldjump"/>
          </p:cNvPr>
          <p:cNvSpPr/>
          <p:nvPr/>
        </p:nvSpPr>
        <p:spPr>
          <a:xfrm>
            <a:off x="1547664" y="30563"/>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 action="ppaction://hlinksldjump"/>
              </a:rPr>
              <a:t>500</a:t>
            </a:r>
            <a:endParaRPr lang="ru-RU" dirty="0"/>
          </a:p>
        </p:txBody>
      </p:sp>
      <p:sp>
        <p:nvSpPr>
          <p:cNvPr id="7" name="Скругленный прямоугольник 6"/>
          <p:cNvSpPr/>
          <p:nvPr/>
        </p:nvSpPr>
        <p:spPr>
          <a:xfrm>
            <a:off x="0" y="968886"/>
            <a:ext cx="1547664"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Виды спорта</a:t>
            </a:r>
          </a:p>
        </p:txBody>
      </p:sp>
      <p:sp>
        <p:nvSpPr>
          <p:cNvPr id="8" name="Скругленный прямоугольник 7">
            <a:hlinkClick r:id="rId3" action="ppaction://hlinksldjump"/>
          </p:cNvPr>
          <p:cNvSpPr/>
          <p:nvPr/>
        </p:nvSpPr>
        <p:spPr>
          <a:xfrm>
            <a:off x="7596337" y="959"/>
            <a:ext cx="1475656" cy="96792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100</a:t>
            </a:r>
            <a:endParaRPr lang="ru-RU" dirty="0"/>
          </a:p>
        </p:txBody>
      </p:sp>
      <p:sp>
        <p:nvSpPr>
          <p:cNvPr id="9" name="Скругленный прямоугольник 8">
            <a:hlinkClick r:id="rId4" action="ppaction://hlinksldjump"/>
          </p:cNvPr>
          <p:cNvSpPr/>
          <p:nvPr/>
        </p:nvSpPr>
        <p:spPr>
          <a:xfrm>
            <a:off x="6088249" y="30563"/>
            <a:ext cx="1508088"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4" action="ppaction://hlinksldjump"/>
              </a:rPr>
              <a:t>200</a:t>
            </a:r>
            <a:endParaRPr lang="ru-RU" dirty="0"/>
          </a:p>
        </p:txBody>
      </p:sp>
      <p:sp>
        <p:nvSpPr>
          <p:cNvPr id="10" name="Скругленный прямоугольник 9">
            <a:hlinkClick r:id="rId5" action="ppaction://hlinksldjump"/>
          </p:cNvPr>
          <p:cNvSpPr/>
          <p:nvPr/>
        </p:nvSpPr>
        <p:spPr>
          <a:xfrm>
            <a:off x="4612593" y="30563"/>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5" action="ppaction://hlinksldjump"/>
              </a:rPr>
              <a:t>300</a:t>
            </a:r>
            <a:endParaRPr lang="ru-RU" dirty="0"/>
          </a:p>
        </p:txBody>
      </p:sp>
      <p:sp>
        <p:nvSpPr>
          <p:cNvPr id="11" name="Скругленный прямоугольник 10">
            <a:hlinkClick r:id="rId6" action="ppaction://hlinksldjump"/>
          </p:cNvPr>
          <p:cNvSpPr/>
          <p:nvPr/>
        </p:nvSpPr>
        <p:spPr>
          <a:xfrm>
            <a:off x="3042809" y="30563"/>
            <a:ext cx="1569784"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6" action="ppaction://hlinksldjump"/>
              </a:rPr>
              <a:t>400</a:t>
            </a:r>
            <a:endParaRPr lang="ru-RU" dirty="0"/>
          </a:p>
        </p:txBody>
      </p:sp>
      <p:sp>
        <p:nvSpPr>
          <p:cNvPr id="12" name="Скругленный прямоугольник 11">
            <a:hlinkClick r:id="rId7" action="ppaction://hlinksldjump"/>
          </p:cNvPr>
          <p:cNvSpPr/>
          <p:nvPr/>
        </p:nvSpPr>
        <p:spPr>
          <a:xfrm>
            <a:off x="3042809" y="979945"/>
            <a:ext cx="1566398"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7" action="ppaction://hlinksldjump"/>
              </a:rPr>
              <a:t>400</a:t>
            </a:r>
            <a:endParaRPr lang="ru-RU" dirty="0"/>
          </a:p>
        </p:txBody>
      </p:sp>
      <p:sp>
        <p:nvSpPr>
          <p:cNvPr id="13" name="Скругленный прямоугольник 12"/>
          <p:cNvSpPr/>
          <p:nvPr/>
        </p:nvSpPr>
        <p:spPr>
          <a:xfrm>
            <a:off x="4609207" y="966422"/>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8" action="ppaction://hlinksldjump"/>
              </a:rPr>
              <a:t>300</a:t>
            </a:r>
            <a:endParaRPr lang="ru-RU" dirty="0"/>
          </a:p>
        </p:txBody>
      </p:sp>
      <p:sp>
        <p:nvSpPr>
          <p:cNvPr id="14" name="Скругленный прямоугольник 13">
            <a:hlinkClick r:id="rId8" action="ppaction://hlinksldjump"/>
          </p:cNvPr>
          <p:cNvSpPr/>
          <p:nvPr/>
        </p:nvSpPr>
        <p:spPr>
          <a:xfrm>
            <a:off x="6084863" y="968886"/>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9" action="ppaction://hlinksldjump"/>
              </a:rPr>
              <a:t>200</a:t>
            </a:r>
            <a:endParaRPr lang="ru-RU" dirty="0"/>
          </a:p>
        </p:txBody>
      </p:sp>
      <p:sp>
        <p:nvSpPr>
          <p:cNvPr id="15" name="Скругленный прямоугольник 14">
            <a:hlinkClick r:id="rId9" action="ppaction://hlinksldjump"/>
          </p:cNvPr>
          <p:cNvSpPr/>
          <p:nvPr/>
        </p:nvSpPr>
        <p:spPr>
          <a:xfrm>
            <a:off x="7596337" y="996402"/>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0" action="ppaction://hlinksldjump"/>
              </a:rPr>
              <a:t>100</a:t>
            </a:r>
            <a:endParaRPr lang="ru-RU" dirty="0"/>
          </a:p>
        </p:txBody>
      </p:sp>
      <p:sp>
        <p:nvSpPr>
          <p:cNvPr id="16" name="Скругленный прямоугольник 15">
            <a:hlinkClick r:id="rId11" action="ppaction://hlinksldjump"/>
          </p:cNvPr>
          <p:cNvSpPr/>
          <p:nvPr/>
        </p:nvSpPr>
        <p:spPr>
          <a:xfrm>
            <a:off x="1568033" y="955232"/>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1" action="ppaction://hlinksldjump"/>
              </a:rPr>
              <a:t>500</a:t>
            </a:r>
            <a:endParaRPr lang="ru-RU" dirty="0"/>
          </a:p>
        </p:txBody>
      </p:sp>
      <p:sp>
        <p:nvSpPr>
          <p:cNvPr id="17" name="Скругленный прямоугольник 16"/>
          <p:cNvSpPr/>
          <p:nvPr/>
        </p:nvSpPr>
        <p:spPr>
          <a:xfrm>
            <a:off x="1568033" y="1920696"/>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2" action="ppaction://hlinksldjump"/>
              </a:rPr>
              <a:t>500</a:t>
            </a:r>
            <a:endParaRPr lang="ru-RU" dirty="0"/>
          </a:p>
        </p:txBody>
      </p:sp>
      <p:sp>
        <p:nvSpPr>
          <p:cNvPr id="18" name="Скругленный прямоугольник 17"/>
          <p:cNvSpPr/>
          <p:nvPr/>
        </p:nvSpPr>
        <p:spPr>
          <a:xfrm>
            <a:off x="-1" y="1905122"/>
            <a:ext cx="1568033"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Интересные факты</a:t>
            </a:r>
            <a:endParaRPr lang="ru-RU" dirty="0"/>
          </a:p>
        </p:txBody>
      </p:sp>
      <p:sp>
        <p:nvSpPr>
          <p:cNvPr id="19" name="Скругленный прямоугольник 18"/>
          <p:cNvSpPr/>
          <p:nvPr/>
        </p:nvSpPr>
        <p:spPr>
          <a:xfrm>
            <a:off x="3045969" y="2842525"/>
            <a:ext cx="1563238"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3" action="ppaction://hlinksldjump"/>
              </a:rPr>
              <a:t>400</a:t>
            </a:r>
            <a:endParaRPr lang="ru-RU" dirty="0"/>
          </a:p>
        </p:txBody>
      </p:sp>
      <p:sp>
        <p:nvSpPr>
          <p:cNvPr id="20" name="Скругленный прямоугольник 19"/>
          <p:cNvSpPr/>
          <p:nvPr/>
        </p:nvSpPr>
        <p:spPr>
          <a:xfrm>
            <a:off x="1546456" y="2842525"/>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4" action="ppaction://hlinksldjump"/>
              </a:rPr>
              <a:t>500</a:t>
            </a:r>
            <a:endParaRPr lang="ru-RU" dirty="0"/>
          </a:p>
        </p:txBody>
      </p:sp>
      <p:sp>
        <p:nvSpPr>
          <p:cNvPr id="21" name="Скругленный прямоугольник 20"/>
          <p:cNvSpPr/>
          <p:nvPr/>
        </p:nvSpPr>
        <p:spPr>
          <a:xfrm>
            <a:off x="-10152" y="2842525"/>
            <a:ext cx="155781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mtClean="0"/>
              <a:t>Символы олимпиады</a:t>
            </a:r>
            <a:endParaRPr lang="ru-RU" dirty="0"/>
          </a:p>
        </p:txBody>
      </p:sp>
      <p:sp>
        <p:nvSpPr>
          <p:cNvPr id="22" name="Скругленный прямоугольник 21"/>
          <p:cNvSpPr/>
          <p:nvPr/>
        </p:nvSpPr>
        <p:spPr>
          <a:xfrm>
            <a:off x="7603243" y="1888665"/>
            <a:ext cx="1475656" cy="9656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5" action="ppaction://hlinksldjump"/>
              </a:rPr>
              <a:t>100</a:t>
            </a:r>
            <a:endParaRPr lang="ru-RU" dirty="0"/>
          </a:p>
        </p:txBody>
      </p:sp>
      <p:sp>
        <p:nvSpPr>
          <p:cNvPr id="23" name="Скругленный прямоугольник 22"/>
          <p:cNvSpPr/>
          <p:nvPr/>
        </p:nvSpPr>
        <p:spPr>
          <a:xfrm>
            <a:off x="6127587" y="1928294"/>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6" action="ppaction://hlinksldjump"/>
              </a:rPr>
              <a:t>200</a:t>
            </a:r>
            <a:endParaRPr lang="ru-RU" dirty="0"/>
          </a:p>
        </p:txBody>
      </p:sp>
      <p:sp>
        <p:nvSpPr>
          <p:cNvPr id="24" name="Скругленный прямоугольник 23"/>
          <p:cNvSpPr/>
          <p:nvPr/>
        </p:nvSpPr>
        <p:spPr>
          <a:xfrm>
            <a:off x="4612593" y="1920696"/>
            <a:ext cx="1514994"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7" action="ppaction://hlinksldjump"/>
              </a:rPr>
              <a:t>300</a:t>
            </a:r>
            <a:endParaRPr lang="ru-RU" dirty="0"/>
          </a:p>
        </p:txBody>
      </p:sp>
      <p:sp>
        <p:nvSpPr>
          <p:cNvPr id="25" name="Скругленный прямоугольник 24"/>
          <p:cNvSpPr/>
          <p:nvPr/>
        </p:nvSpPr>
        <p:spPr>
          <a:xfrm>
            <a:off x="3045969" y="1920696"/>
            <a:ext cx="1563238"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8" action="ppaction://hlinksldjump"/>
              </a:rPr>
              <a:t>400</a:t>
            </a:r>
            <a:endParaRPr lang="ru-RU" dirty="0"/>
          </a:p>
        </p:txBody>
      </p:sp>
      <p:sp>
        <p:nvSpPr>
          <p:cNvPr id="26" name="Скругленный прямоугольник 25"/>
          <p:cNvSpPr/>
          <p:nvPr/>
        </p:nvSpPr>
        <p:spPr>
          <a:xfrm>
            <a:off x="7603243" y="2854335"/>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9" action="ppaction://hlinksldjump"/>
              </a:rPr>
              <a:t>100</a:t>
            </a:r>
            <a:endParaRPr lang="ru-RU" dirty="0"/>
          </a:p>
        </p:txBody>
      </p:sp>
      <p:sp>
        <p:nvSpPr>
          <p:cNvPr id="27" name="Скругленный прямоугольник 26"/>
          <p:cNvSpPr/>
          <p:nvPr/>
        </p:nvSpPr>
        <p:spPr>
          <a:xfrm>
            <a:off x="6104465" y="2842525"/>
            <a:ext cx="1498778"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0" action="ppaction://hlinksldjump"/>
              </a:rPr>
              <a:t>200</a:t>
            </a:r>
            <a:endParaRPr lang="ru-RU" dirty="0"/>
          </a:p>
        </p:txBody>
      </p:sp>
      <p:sp>
        <p:nvSpPr>
          <p:cNvPr id="28" name="Скругленный прямоугольник 27"/>
          <p:cNvSpPr/>
          <p:nvPr/>
        </p:nvSpPr>
        <p:spPr>
          <a:xfrm>
            <a:off x="4612593" y="2842525"/>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1" action="ppaction://hlinksldjump"/>
              </a:rPr>
              <a:t>300</a:t>
            </a:r>
            <a:endParaRPr lang="ru-RU" dirty="0"/>
          </a:p>
        </p:txBody>
      </p:sp>
      <p:sp>
        <p:nvSpPr>
          <p:cNvPr id="29" name="Скругленный прямоугольник 28"/>
          <p:cNvSpPr/>
          <p:nvPr/>
        </p:nvSpPr>
        <p:spPr>
          <a:xfrm>
            <a:off x="7620734" y="4707848"/>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2" action="ppaction://hlinksldjump"/>
              </a:rPr>
              <a:t>100</a:t>
            </a:r>
            <a:endParaRPr lang="ru-RU" dirty="0"/>
          </a:p>
        </p:txBody>
      </p:sp>
      <p:sp>
        <p:nvSpPr>
          <p:cNvPr id="30" name="Скругленный прямоугольник 29"/>
          <p:cNvSpPr/>
          <p:nvPr/>
        </p:nvSpPr>
        <p:spPr>
          <a:xfrm>
            <a:off x="6103928" y="4707848"/>
            <a:ext cx="151680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3" action="ppaction://hlinksldjump"/>
              </a:rPr>
              <a:t>200</a:t>
            </a:r>
            <a:endParaRPr lang="ru-RU" dirty="0"/>
          </a:p>
        </p:txBody>
      </p:sp>
      <p:sp>
        <p:nvSpPr>
          <p:cNvPr id="31" name="Скругленный прямоугольник 30"/>
          <p:cNvSpPr/>
          <p:nvPr/>
        </p:nvSpPr>
        <p:spPr>
          <a:xfrm>
            <a:off x="4579375" y="4707848"/>
            <a:ext cx="1508873"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4" action="ppaction://hlinksldjump"/>
              </a:rPr>
              <a:t>300</a:t>
            </a:r>
            <a:endParaRPr lang="ru-RU" dirty="0"/>
          </a:p>
        </p:txBody>
      </p:sp>
      <p:sp>
        <p:nvSpPr>
          <p:cNvPr id="32" name="Скругленный прямоугольник 31"/>
          <p:cNvSpPr/>
          <p:nvPr/>
        </p:nvSpPr>
        <p:spPr>
          <a:xfrm>
            <a:off x="3045968" y="4707848"/>
            <a:ext cx="1533407"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5" action="ppaction://hlinksldjump"/>
              </a:rPr>
              <a:t>400</a:t>
            </a:r>
            <a:endParaRPr lang="ru-RU" dirty="0"/>
          </a:p>
        </p:txBody>
      </p:sp>
      <p:sp>
        <p:nvSpPr>
          <p:cNvPr id="33" name="Скругленный прямоугольник 32"/>
          <p:cNvSpPr/>
          <p:nvPr/>
        </p:nvSpPr>
        <p:spPr>
          <a:xfrm>
            <a:off x="1533601" y="4707848"/>
            <a:ext cx="1512367"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6" action="ppaction://hlinksldjump"/>
              </a:rPr>
              <a:t>500</a:t>
            </a:r>
            <a:endParaRPr lang="ru-RU" dirty="0"/>
          </a:p>
        </p:txBody>
      </p:sp>
      <p:sp>
        <p:nvSpPr>
          <p:cNvPr id="34" name="Скругленный прямоугольник 33"/>
          <p:cNvSpPr/>
          <p:nvPr/>
        </p:nvSpPr>
        <p:spPr>
          <a:xfrm>
            <a:off x="-10152" y="4707848"/>
            <a:ext cx="1546170"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Олимпиада 2014</a:t>
            </a:r>
            <a:endParaRPr lang="ru-RU" dirty="0"/>
          </a:p>
        </p:txBody>
      </p:sp>
      <p:sp>
        <p:nvSpPr>
          <p:cNvPr id="35" name="Скругленный прямоугольник 34"/>
          <p:cNvSpPr/>
          <p:nvPr/>
        </p:nvSpPr>
        <p:spPr>
          <a:xfrm>
            <a:off x="7620734" y="3799128"/>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7" action="ppaction://hlinksldjump"/>
              </a:rPr>
              <a:t>100</a:t>
            </a:r>
            <a:endParaRPr lang="ru-RU" dirty="0"/>
          </a:p>
        </p:txBody>
      </p:sp>
      <p:sp>
        <p:nvSpPr>
          <p:cNvPr id="36" name="Скругленный прямоугольник 35"/>
          <p:cNvSpPr/>
          <p:nvPr/>
        </p:nvSpPr>
        <p:spPr>
          <a:xfrm>
            <a:off x="6104464" y="3768397"/>
            <a:ext cx="1516269"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8" action="ppaction://hlinksldjump"/>
              </a:rPr>
              <a:t>200</a:t>
            </a:r>
            <a:endParaRPr lang="ru-RU" dirty="0"/>
          </a:p>
        </p:txBody>
      </p:sp>
      <p:sp>
        <p:nvSpPr>
          <p:cNvPr id="37" name="Скругленный прямоугольник 36"/>
          <p:cNvSpPr/>
          <p:nvPr/>
        </p:nvSpPr>
        <p:spPr>
          <a:xfrm>
            <a:off x="4549545" y="3765726"/>
            <a:ext cx="1535318"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29" action="ppaction://hlinksldjump"/>
              </a:rPr>
              <a:t>300</a:t>
            </a:r>
            <a:endParaRPr lang="ru-RU" dirty="0"/>
          </a:p>
        </p:txBody>
      </p:sp>
      <p:sp>
        <p:nvSpPr>
          <p:cNvPr id="38" name="Скругленный прямоугольник 37"/>
          <p:cNvSpPr/>
          <p:nvPr/>
        </p:nvSpPr>
        <p:spPr>
          <a:xfrm>
            <a:off x="3073889" y="3763055"/>
            <a:ext cx="1475656"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0" action="ppaction://hlinksldjump"/>
              </a:rPr>
              <a:t>400</a:t>
            </a:r>
            <a:endParaRPr lang="ru-RU" dirty="0"/>
          </a:p>
        </p:txBody>
      </p:sp>
      <p:sp>
        <p:nvSpPr>
          <p:cNvPr id="39" name="Скругленный прямоугольник 38"/>
          <p:cNvSpPr/>
          <p:nvPr/>
        </p:nvSpPr>
        <p:spPr>
          <a:xfrm>
            <a:off x="1536017" y="3763055"/>
            <a:ext cx="1537871"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1" action="ppaction://hlinksldjump"/>
              </a:rPr>
              <a:t>500</a:t>
            </a:r>
            <a:endParaRPr lang="ru-RU" dirty="0"/>
          </a:p>
        </p:txBody>
      </p:sp>
      <p:sp>
        <p:nvSpPr>
          <p:cNvPr id="40" name="Скругленный прямоугольник 39"/>
          <p:cNvSpPr/>
          <p:nvPr/>
        </p:nvSpPr>
        <p:spPr>
          <a:xfrm>
            <a:off x="-10152" y="3763055"/>
            <a:ext cx="1546170" cy="9087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Достижения</a:t>
            </a:r>
            <a:endParaRPr lang="ru-RU" dirty="0"/>
          </a:p>
        </p:txBody>
      </p:sp>
      <p:pic>
        <p:nvPicPr>
          <p:cNvPr id="1026" name="Picture 2">
            <a:hlinkClick r:id="rId32" action="ppaction://hlinkfile"/>
          </p:cNvPr>
          <p:cNvPicPr>
            <a:picLocks noChangeAspect="1" noChangeArrowheads="1"/>
          </p:cNvPicPr>
          <p:nvPr/>
        </p:nvPicPr>
        <p:blipFill>
          <a:blip r:embed="rId33" cstate="print"/>
          <a:srcRect/>
          <a:stretch>
            <a:fillRect/>
          </a:stretch>
        </p:blipFill>
        <p:spPr bwMode="auto">
          <a:xfrm>
            <a:off x="4283968" y="5949280"/>
            <a:ext cx="896888" cy="672666"/>
          </a:xfrm>
          <a:prstGeom prst="rect">
            <a:avLst/>
          </a:prstGeom>
          <a:noFill/>
          <a:ln w="9525">
            <a:noFill/>
            <a:miter lim="800000"/>
            <a:headEnd/>
            <a:tailEnd/>
          </a:ln>
          <a:effectLst/>
        </p:spPr>
      </p:pic>
    </p:spTree>
    <p:extLst>
      <p:ext uri="{BB962C8B-B14F-4D97-AF65-F5344CB8AC3E}">
        <p14:creationId xmlns="" xmlns:p14="http://schemas.microsoft.com/office/powerpoint/2010/main" val="3031548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1843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1844824"/>
            <a:ext cx="5115412" cy="3836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Нашивка 6">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933687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9458"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2" y="1607582"/>
            <a:ext cx="4195192" cy="295910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32732" y="3789040"/>
            <a:ext cx="3611893" cy="270892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6004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2048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57396" y="1844824"/>
            <a:ext cx="4824743" cy="36185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41608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1844824"/>
            <a:ext cx="8229600" cy="4525963"/>
          </a:xfrm>
        </p:spPr>
        <p:txBody>
          <a:bodyPr>
            <a:normAutofit/>
          </a:bodyPr>
          <a:lstStyle/>
          <a:p>
            <a:r>
              <a:rPr lang="ru-RU" dirty="0" smtClean="0"/>
              <a:t>Этот господин сохраняет </a:t>
            </a:r>
            <a:r>
              <a:rPr lang="ru-RU" dirty="0"/>
              <a:t>«предельно уважительное» отношение к своему российскому коллеге Владимиру Путину, он не поехал </a:t>
            </a:r>
            <a:r>
              <a:rPr lang="ru-RU" dirty="0" smtClean="0"/>
              <a:t>на Олимпийские игры из-за </a:t>
            </a:r>
            <a:r>
              <a:rPr lang="ru-RU" dirty="0"/>
              <a:t>того, что его присутствие там может отвлекать зрителей от </a:t>
            </a:r>
            <a:r>
              <a:rPr lang="ru-RU" dirty="0" smtClean="0"/>
              <a:t>соревнований.</a:t>
            </a: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916376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Барак Обама</a:t>
            </a:r>
            <a:endParaRPr lang="ru-RU" dirty="0"/>
          </a:p>
        </p:txBody>
      </p:sp>
      <p:pic>
        <p:nvPicPr>
          <p:cNvPr id="2150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2663031"/>
            <a:ext cx="4267200" cy="240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851648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2204864"/>
            <a:ext cx="8229600" cy="2797771"/>
          </a:xfrm>
        </p:spPr>
        <p:txBody>
          <a:bodyPr/>
          <a:lstStyle/>
          <a:p>
            <a:pPr marL="0" indent="0" algn="ctr">
              <a:buNone/>
            </a:pPr>
            <a:r>
              <a:rPr lang="ru-RU" b="1" dirty="0" smtClean="0"/>
              <a:t>Из чего сделана золотая медаль</a:t>
            </a:r>
          </a:p>
          <a:p>
            <a:pPr marL="0" indent="0" algn="ctr">
              <a:buNone/>
            </a:pPr>
            <a:r>
              <a:rPr lang="ru-RU" b="1" dirty="0" smtClean="0"/>
              <a:t> </a:t>
            </a:r>
            <a:r>
              <a:rPr lang="ru-RU" b="1" dirty="0"/>
              <a:t>Олимпиады в </a:t>
            </a:r>
            <a:r>
              <a:rPr lang="ru-RU" b="1" dirty="0" smtClean="0"/>
              <a:t>Сочи?</a:t>
            </a:r>
            <a:endParaRPr lang="ru-RU" b="1" dirty="0"/>
          </a:p>
          <a:p>
            <a:pPr algn="ct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243173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1143000"/>
          </a:xfrm>
        </p:spPr>
        <p:txBody>
          <a:bodyPr>
            <a:noAutofit/>
          </a:bodyPr>
          <a:lstStyle/>
          <a:p>
            <a:pPr algn="l"/>
            <a:r>
              <a:rPr lang="ru-RU" sz="1800" dirty="0">
                <a:solidFill>
                  <a:schemeClr val="bg1"/>
                </a:solidFill>
              </a:rPr>
              <a:t>Золотые медали Сочи сделаны из </a:t>
            </a:r>
            <a:r>
              <a:rPr lang="ru-RU" sz="1800" dirty="0" smtClean="0">
                <a:solidFill>
                  <a:schemeClr val="bg1"/>
                </a:solidFill>
              </a:rPr>
              <a:t>серебра. </a:t>
            </a:r>
            <a:r>
              <a:rPr lang="ru-RU" sz="1800" dirty="0">
                <a:solidFill>
                  <a:schemeClr val="bg1"/>
                </a:solidFill>
              </a:rPr>
              <a:t>Золота в олимпийской награде высшего достоинства всего шесть граммов — из него состоит верхний слой, покрывающий </a:t>
            </a:r>
            <a:r>
              <a:rPr lang="ru-RU" sz="1800" dirty="0" smtClean="0">
                <a:solidFill>
                  <a:schemeClr val="bg1"/>
                </a:solidFill>
              </a:rPr>
              <a:t>медаль. В </a:t>
            </a:r>
            <a:r>
              <a:rPr lang="ru-RU" sz="1800" dirty="0">
                <a:solidFill>
                  <a:schemeClr val="bg1"/>
                </a:solidFill>
              </a:rPr>
              <a:t>том случае, если бы олимпийская медаль Сочи была отлита из золота, ее стоимость на рынке составляла бы около 21 тысячи долларов.</a:t>
            </a:r>
            <a:br>
              <a:rPr lang="ru-RU" sz="1800" dirty="0">
                <a:solidFill>
                  <a:schemeClr val="bg1"/>
                </a:solidFill>
              </a:rPr>
            </a:br>
            <a:endParaRPr lang="ru-RU" sz="1800" dirty="0">
              <a:solidFill>
                <a:schemeClr val="bg1"/>
              </a:solidFill>
            </a:endParaRPr>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253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69366" y="2132856"/>
            <a:ext cx="5244346" cy="374596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911599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98133" y="2060848"/>
            <a:ext cx="8229600" cy="3168352"/>
          </a:xfrm>
        </p:spPr>
        <p:txBody>
          <a:bodyPr/>
          <a:lstStyle/>
          <a:p>
            <a:pPr marL="0" indent="0">
              <a:buNone/>
            </a:pPr>
            <a:r>
              <a:rPr lang="ru-RU" dirty="0" smtClean="0"/>
              <a:t>Что подарят спортсменам, выигравшим золото 15 февраля (связано с </a:t>
            </a:r>
            <a:r>
              <a:rPr lang="ru-RU" dirty="0" err="1" smtClean="0"/>
              <a:t>событем</a:t>
            </a:r>
            <a:r>
              <a:rPr lang="ru-RU" dirty="0" smtClean="0"/>
              <a:t> соответствующей даты в России в недалёком прошлом на Урале)</a:t>
            </a: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3193356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2529681"/>
            <a:ext cx="4267200"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smtClean="0">
                <a:ln>
                  <a:noFill/>
                </a:ln>
                <a:solidFill>
                  <a:schemeClr val="bg1"/>
                </a:solidFill>
                <a:effectLst/>
                <a:uLnTx/>
                <a:uFillTx/>
                <a:latin typeface="+mj-lt"/>
                <a:ea typeface="+mj-ea"/>
                <a:cs typeface="+mj-cs"/>
              </a:rPr>
              <a:t>Спортсменам, выигравшим золото 15 февраля, вручат специальные золотые медали с кусочками метеорита, упавшего в Челябинске 15 февраля 2013 года.</a:t>
            </a:r>
            <a:br>
              <a:rPr kumimoji="0" lang="ru-RU" sz="2400" b="0" i="0" u="none" strike="noStrike" kern="1200" cap="none" spc="0" normalizeH="0" baseline="0" noProof="0" smtClean="0">
                <a:ln>
                  <a:noFill/>
                </a:ln>
                <a:solidFill>
                  <a:schemeClr val="bg1"/>
                </a:solidFill>
                <a:effectLst/>
                <a:uLnTx/>
                <a:uFillTx/>
                <a:latin typeface="+mj-lt"/>
                <a:ea typeface="+mj-ea"/>
                <a:cs typeface="+mj-cs"/>
              </a:rPr>
            </a:br>
            <a:endParaRPr kumimoji="0" lang="ru-RU"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sz="4000" b="1" dirty="0" smtClean="0"/>
              <a:t>500 – 40 000</a:t>
            </a:r>
          </a:p>
          <a:p>
            <a:pPr marL="0" indent="0" algn="ctr">
              <a:buNone/>
            </a:pPr>
            <a:r>
              <a:rPr lang="ru-RU" dirty="0" smtClean="0"/>
              <a:t>Какое отношение эти цифры имеют к Олимпиаде 2014 года?</a:t>
            </a:r>
            <a:endParaRPr lang="ru-RU" dirty="0"/>
          </a:p>
        </p:txBody>
      </p:sp>
      <p:sp>
        <p:nvSpPr>
          <p:cNvPr id="5" name="Нашивка 4">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Блок-схема: перфолента 5">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3441794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151" y="1954427"/>
            <a:ext cx="6351234" cy="3572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Блок-схема: перфолента 6">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8" name="Нашивка 7">
            <a:hlinkClick r:id="rId4"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378482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Стоимость билетов </a:t>
            </a: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4578"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720" y="2132856"/>
            <a:ext cx="5007071" cy="314059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181597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539552" y="2420888"/>
            <a:ext cx="8229600" cy="1324744"/>
          </a:xfrm>
        </p:spPr>
        <p:txBody>
          <a:bodyPr/>
          <a:lstStyle/>
          <a:p>
            <a:pPr marL="0" indent="0" algn="ctr">
              <a:buNone/>
            </a:pPr>
            <a:r>
              <a:rPr lang="ru-RU" dirty="0" smtClean="0"/>
              <a:t>Где проводились первые </a:t>
            </a:r>
            <a:r>
              <a:rPr lang="ru-RU" b="1" dirty="0" smtClean="0"/>
              <a:t>зимние</a:t>
            </a:r>
            <a:r>
              <a:rPr lang="ru-RU" dirty="0" smtClean="0"/>
              <a:t> Олимпийские игры?</a:t>
            </a: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446084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Autofit/>
          </a:bodyPr>
          <a:lstStyle/>
          <a:p>
            <a:r>
              <a:rPr lang="ru-RU" sz="1600" dirty="0">
                <a:solidFill>
                  <a:schemeClr val="bg1"/>
                </a:solidFill>
              </a:rPr>
              <a:t>Зимние олимпийские игры впервые состоялись в 1924 году во Франции. В городе </a:t>
            </a:r>
            <a:r>
              <a:rPr lang="ru-RU" sz="1600" dirty="0" err="1">
                <a:solidFill>
                  <a:schemeClr val="bg1"/>
                </a:solidFill>
              </a:rPr>
              <a:t>Шамони</a:t>
            </a:r>
            <a:r>
              <a:rPr lang="ru-RU" sz="1600" dirty="0">
                <a:solidFill>
                  <a:schemeClr val="bg1"/>
                </a:solidFill>
              </a:rPr>
              <a:t>, который должен был принимать в том году очередные Летние Олимпийские игры, под патронатом МОК прошла «Международная спортивная неделя по случаю VIII Олимпийских игр». Соревнования по зимним видам спорта вызвали такой интерес, что было принято решение проводить зимние Олимпийские игры. Но этот статус им присвоили позже.</a:t>
            </a:r>
          </a:p>
        </p:txBody>
      </p:sp>
      <p:pic>
        <p:nvPicPr>
          <p:cNvPr id="2560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564904"/>
            <a:ext cx="6022032" cy="20835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Нашивка 3">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723903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1844824"/>
            <a:ext cx="8229600" cy="1684783"/>
          </a:xfrm>
        </p:spPr>
        <p:txBody>
          <a:bodyPr/>
          <a:lstStyle/>
          <a:p>
            <a:pPr marL="0" indent="0">
              <a:buNone/>
            </a:pPr>
            <a:r>
              <a:rPr lang="ru-RU" dirty="0" smtClean="0"/>
              <a:t>Что означает лоскутное одеяло, выгравированное на олимпийской медали?</a:t>
            </a: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5816" y="3043259"/>
            <a:ext cx="3810000" cy="28575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04828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73148" y="2852936"/>
            <a:ext cx="8229600" cy="1756792"/>
          </a:xfrm>
        </p:spPr>
        <p:txBody>
          <a:bodyPr/>
          <a:lstStyle/>
          <a:p>
            <a:pPr marL="0" indent="0">
              <a:buNone/>
            </a:pPr>
            <a:r>
              <a:rPr lang="ru-RU" dirty="0"/>
              <a:t>С</a:t>
            </a:r>
            <a:r>
              <a:rPr lang="ru-RU" dirty="0" smtClean="0"/>
              <a:t>имвол Игр на медали </a:t>
            </a:r>
            <a:r>
              <a:rPr lang="ru-RU" dirty="0"/>
              <a:t>– лоскутное одеяло, указывающее на многообразие культур российских народов.</a:t>
            </a:r>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Tree>
    <p:extLst>
      <p:ext uri="{BB962C8B-B14F-4D97-AF65-F5344CB8AC3E}">
        <p14:creationId xmlns="" xmlns:p14="http://schemas.microsoft.com/office/powerpoint/2010/main" val="2429263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1844824"/>
            <a:ext cx="8229600" cy="676672"/>
          </a:xfrm>
        </p:spPr>
        <p:txBody>
          <a:bodyPr/>
          <a:lstStyle/>
          <a:p>
            <a:pPr marL="0" indent="0">
              <a:buNone/>
            </a:pPr>
            <a:r>
              <a:rPr lang="ru-RU" dirty="0" smtClean="0"/>
              <a:t>Процитируйте слоган Олимпийских Игр 2014г.</a:t>
            </a: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681781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4968" y="2132856"/>
            <a:ext cx="8229600" cy="2476871"/>
          </a:xfrm>
        </p:spPr>
        <p:txBody>
          <a:bodyPr>
            <a:noAutofit/>
          </a:bodyPr>
          <a:lstStyle/>
          <a:p>
            <a:pPr marL="0" indent="0" algn="ctr">
              <a:buNone/>
            </a:pPr>
            <a:r>
              <a:rPr lang="ru-RU" sz="4400" dirty="0" smtClean="0"/>
              <a:t>Главный слоган </a:t>
            </a:r>
            <a:r>
              <a:rPr lang="ru-RU" sz="4400" dirty="0"/>
              <a:t>XXII-х </a:t>
            </a:r>
            <a:endParaRPr lang="ru-RU" sz="4400" dirty="0" smtClean="0"/>
          </a:p>
          <a:p>
            <a:pPr marL="0" indent="0" algn="ctr">
              <a:buNone/>
            </a:pPr>
            <a:r>
              <a:rPr lang="ru-RU" sz="4400" dirty="0" smtClean="0"/>
              <a:t>Зимних </a:t>
            </a:r>
            <a:r>
              <a:rPr lang="ru-RU" sz="4400" dirty="0"/>
              <a:t>Олимпийских </a:t>
            </a:r>
            <a:r>
              <a:rPr lang="ru-RU" sz="4400" dirty="0" smtClean="0"/>
              <a:t>игр: </a:t>
            </a:r>
          </a:p>
          <a:p>
            <a:pPr marL="0" indent="0" algn="ctr">
              <a:buNone/>
            </a:pPr>
            <a:r>
              <a:rPr lang="ru-RU" sz="4400" b="1" dirty="0" smtClean="0"/>
              <a:t>«</a:t>
            </a:r>
            <a:r>
              <a:rPr lang="ru-RU" sz="4400" b="1" dirty="0"/>
              <a:t>Жаркие. Зимние. Твои»</a:t>
            </a:r>
            <a:r>
              <a:rPr lang="ru-RU" sz="4400" dirty="0"/>
              <a:t>.</a:t>
            </a:r>
          </a:p>
          <a:p>
            <a:pPr marL="0" indent="0" algn="ctr">
              <a:buNone/>
            </a:pPr>
            <a:endParaRPr lang="ru-RU" sz="44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Tree>
    <p:extLst>
      <p:ext uri="{BB962C8B-B14F-4D97-AF65-F5344CB8AC3E}">
        <p14:creationId xmlns="" xmlns:p14="http://schemas.microsoft.com/office/powerpoint/2010/main" val="286672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3148" y="1844824"/>
            <a:ext cx="8229600" cy="1108720"/>
          </a:xfrm>
        </p:spPr>
        <p:txBody>
          <a:bodyPr/>
          <a:lstStyle/>
          <a:p>
            <a:pPr marL="0" indent="0" algn="ctr">
              <a:buNone/>
            </a:pPr>
            <a:r>
              <a:rPr lang="ru-RU" dirty="0"/>
              <a:t>Для Зимней Олимпиады в Сочи было выбрано </a:t>
            </a:r>
            <a:r>
              <a:rPr lang="ru-RU" b="1" dirty="0"/>
              <a:t>три</a:t>
            </a:r>
            <a:r>
              <a:rPr lang="ru-RU" dirty="0"/>
              <a:t> </a:t>
            </a:r>
            <a:r>
              <a:rPr lang="ru-RU" dirty="0" smtClean="0"/>
              <a:t>талисмана. Какие?</a:t>
            </a: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27784" y="3284984"/>
            <a:ext cx="4267200" cy="26289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96360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2"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4293096"/>
            <a:ext cx="1428899" cy="14288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1844824"/>
            <a:ext cx="6720746" cy="36004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Нашивка 10">
            <a:hlinkClick r:id="rId4"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Tree>
    <p:extLst>
      <p:ext uri="{BB962C8B-B14F-4D97-AF65-F5344CB8AC3E}">
        <p14:creationId xmlns="" xmlns:p14="http://schemas.microsoft.com/office/powerpoint/2010/main" val="2176400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0"/>
            <a:ext cx="8229600" cy="1828800"/>
          </a:xfrm>
        </p:spPr>
        <p:txBody>
          <a:bodyPr>
            <a:normAutofit/>
          </a:bodyPr>
          <a:lstStyle/>
          <a:p>
            <a:pPr marL="0" indent="0" algn="ctr">
              <a:buNone/>
            </a:pPr>
            <a:r>
              <a:rPr lang="ru-RU" sz="4400" dirty="0" smtClean="0"/>
              <a:t>Что символизирует белый фон </a:t>
            </a:r>
          </a:p>
          <a:p>
            <a:pPr marL="0" indent="0" algn="ctr">
              <a:buNone/>
            </a:pPr>
            <a:r>
              <a:rPr lang="ru-RU" sz="4400" dirty="0" smtClean="0"/>
              <a:t>олимпийского флага Сочи 2014?</a:t>
            </a:r>
            <a:endParaRPr lang="ru-RU" sz="44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1920" y="3377667"/>
            <a:ext cx="3582540" cy="302390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9589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Российский саночник </a:t>
            </a:r>
            <a:r>
              <a:rPr lang="ru-RU" b="1" dirty="0"/>
              <a:t>Альберт Демченко </a:t>
            </a:r>
            <a:r>
              <a:rPr lang="ru-RU" dirty="0"/>
              <a:t>завоевал серебряную медаль</a:t>
            </a:r>
          </a:p>
          <a:p>
            <a:r>
              <a:rPr lang="ru-RU" dirty="0"/>
              <a:t>Награда стала четвертой в общем медальном зачете сборной России и второй серебряной медалью российской команды</a:t>
            </a:r>
          </a:p>
          <a:p>
            <a:pPr marL="0" indent="0">
              <a:buNone/>
            </a:pPr>
            <a:endParaRPr lang="ru-RU" dirty="0"/>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51920" y="4558773"/>
            <a:ext cx="3312368" cy="186088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182635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4968" y="2420888"/>
            <a:ext cx="8229600" cy="2332855"/>
          </a:xfrm>
        </p:spPr>
        <p:txBody>
          <a:bodyPr>
            <a:noAutofit/>
          </a:bodyPr>
          <a:lstStyle/>
          <a:p>
            <a:pPr marL="0" indent="0" algn="ctr">
              <a:buNone/>
            </a:pPr>
            <a:r>
              <a:rPr lang="ru-RU" sz="4000" dirty="0"/>
              <a:t>Белый цвет олимпийского флага Сочи-2014 символизирует </a:t>
            </a:r>
            <a:endParaRPr lang="ru-RU" sz="4000" dirty="0" smtClean="0"/>
          </a:p>
          <a:p>
            <a:pPr marL="0" indent="0" algn="ctr">
              <a:buNone/>
            </a:pPr>
            <a:r>
              <a:rPr lang="ru-RU" sz="4000" b="1" dirty="0" smtClean="0"/>
              <a:t>мир </a:t>
            </a:r>
            <a:r>
              <a:rPr lang="ru-RU" sz="4000" b="1" dirty="0"/>
              <a:t>во время </a:t>
            </a:r>
            <a:r>
              <a:rPr lang="ru-RU" sz="4000" b="1" dirty="0" smtClean="0"/>
              <a:t>Олимпиады</a:t>
            </a:r>
            <a:endParaRPr lang="ru-RU" sz="40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Tree>
    <p:extLst>
      <p:ext uri="{BB962C8B-B14F-4D97-AF65-F5344CB8AC3E}">
        <p14:creationId xmlns="" xmlns:p14="http://schemas.microsoft.com/office/powerpoint/2010/main" val="2759472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89338" y="1772816"/>
            <a:ext cx="8229600" cy="1396752"/>
          </a:xfrm>
        </p:spPr>
        <p:txBody>
          <a:bodyPr/>
          <a:lstStyle/>
          <a:p>
            <a:pPr marL="0" indent="0" algn="ctr">
              <a:buNone/>
            </a:pPr>
            <a:r>
              <a:rPr lang="ru-RU" b="1" dirty="0"/>
              <a:t>Что означает олимпийская символика </a:t>
            </a:r>
            <a:endParaRPr lang="ru-RU" b="1" dirty="0" smtClean="0"/>
          </a:p>
          <a:p>
            <a:pPr marL="0" indent="0" algn="ctr">
              <a:buNone/>
            </a:pPr>
            <a:r>
              <a:rPr lang="ru-RU" b="1" dirty="0" smtClean="0"/>
              <a:t>из </a:t>
            </a:r>
            <a:r>
              <a:rPr lang="ru-RU" b="1" dirty="0"/>
              <a:t>5 </a:t>
            </a:r>
            <a:r>
              <a:rPr lang="ru-RU" b="1" dirty="0" smtClean="0"/>
              <a:t>колец?</a:t>
            </a:r>
            <a:endParaRPr lang="ru-RU" b="1" dirty="0"/>
          </a:p>
          <a:p>
            <a:pPr marL="0" indent="0" algn="ctr">
              <a:buNone/>
            </a:pP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0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43808" y="3198590"/>
            <a:ext cx="4411216" cy="245177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6735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240" y="1772816"/>
            <a:ext cx="4013720" cy="301029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373064" y="1844824"/>
            <a:ext cx="4572000" cy="1569660"/>
          </a:xfrm>
          <a:prstGeom prst="rect">
            <a:avLst/>
          </a:prstGeom>
        </p:spPr>
        <p:txBody>
          <a:bodyPr>
            <a:spAutoFit/>
          </a:bodyPr>
          <a:lstStyle/>
          <a:p>
            <a:pPr algn="ctr"/>
            <a:r>
              <a:rPr lang="ru-RU" sz="2400" b="1" dirty="0" smtClean="0"/>
              <a:t>ИЛИ</a:t>
            </a:r>
          </a:p>
          <a:p>
            <a:pPr algn="ctr"/>
            <a:r>
              <a:rPr lang="ru-RU" sz="2400" dirty="0" smtClean="0"/>
              <a:t>Современное пятиборье (любой </a:t>
            </a:r>
            <a:r>
              <a:rPr lang="ru-RU" sz="2400" dirty="0"/>
              <a:t>олимпиец </a:t>
            </a:r>
            <a:r>
              <a:rPr lang="ru-RU" sz="2400" dirty="0" smtClean="0"/>
              <a:t>должен </a:t>
            </a:r>
            <a:r>
              <a:rPr lang="ru-RU" sz="2400" dirty="0"/>
              <a:t>владеть каждым из его пяти </a:t>
            </a:r>
            <a:r>
              <a:rPr lang="ru-RU" sz="2400" dirty="0" smtClean="0"/>
              <a:t>видов</a:t>
            </a:r>
            <a:r>
              <a:rPr lang="ru-RU" sz="2400" dirty="0"/>
              <a:t>)</a:t>
            </a:r>
          </a:p>
        </p:txBody>
      </p:sp>
      <p:sp>
        <p:nvSpPr>
          <p:cNvPr id="8" name="Прямоугольник 7"/>
          <p:cNvSpPr/>
          <p:nvPr/>
        </p:nvSpPr>
        <p:spPr>
          <a:xfrm>
            <a:off x="4373064" y="4005064"/>
            <a:ext cx="4572000" cy="1200329"/>
          </a:xfrm>
          <a:prstGeom prst="rect">
            <a:avLst/>
          </a:prstGeom>
        </p:spPr>
        <p:txBody>
          <a:bodyPr>
            <a:spAutoFit/>
          </a:bodyPr>
          <a:lstStyle/>
          <a:p>
            <a:pPr algn="ctr"/>
            <a:r>
              <a:rPr lang="ru-RU" sz="2400" b="1" dirty="0" smtClean="0"/>
              <a:t>ИЛИ</a:t>
            </a:r>
          </a:p>
          <a:p>
            <a:pPr algn="ctr"/>
            <a:r>
              <a:rPr lang="ru-RU" sz="2400" dirty="0" smtClean="0"/>
              <a:t>Присутствие основных цветов на всех флагах стран-участниц.</a:t>
            </a:r>
            <a:endParaRPr lang="ru-RU" sz="2400" dirty="0"/>
          </a:p>
        </p:txBody>
      </p:sp>
    </p:spTree>
    <p:extLst>
      <p:ext uri="{BB962C8B-B14F-4D97-AF65-F5344CB8AC3E}">
        <p14:creationId xmlns="" xmlns:p14="http://schemas.microsoft.com/office/powerpoint/2010/main" val="144106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1"/>
            <a:ext cx="8229600" cy="2260848"/>
          </a:xfrm>
        </p:spPr>
        <p:txBody>
          <a:bodyPr>
            <a:normAutofit/>
          </a:bodyPr>
          <a:lstStyle/>
          <a:p>
            <a:pPr marL="0" indent="0" algn="ctr">
              <a:buNone/>
            </a:pPr>
            <a:r>
              <a:rPr lang="ru-RU" sz="4400" dirty="0"/>
              <a:t>Какая страна чаще всех лидировала по количеству олимпийских </a:t>
            </a:r>
            <a:r>
              <a:rPr lang="ru-RU" sz="4400" dirty="0" smtClean="0"/>
              <a:t>медалей</a:t>
            </a:r>
            <a:r>
              <a:rPr lang="ru-RU" sz="4400" dirty="0"/>
              <a:t>?</a:t>
            </a:r>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824" y="3877737"/>
            <a:ext cx="4051176" cy="253198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Блок-схема: перфолента 5">
            <a:hlinkClick r:id="rId4"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2719966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968" y="2924944"/>
            <a:ext cx="8229600" cy="1656184"/>
          </a:xfrm>
        </p:spPr>
        <p:txBody>
          <a:bodyPr>
            <a:normAutofit fontScale="92500" lnSpcReduction="20000"/>
          </a:bodyPr>
          <a:lstStyle/>
          <a:p>
            <a:pPr marL="0" indent="0" algn="ctr">
              <a:buNone/>
            </a:pPr>
            <a:r>
              <a:rPr lang="ru-RU" dirty="0"/>
              <a:t>Американские спортсмены входили в тройку сильнейших 104 раза</a:t>
            </a:r>
            <a:r>
              <a:rPr lang="ru-RU" dirty="0" smtClean="0"/>
              <a:t>, </a:t>
            </a:r>
            <a:r>
              <a:rPr lang="ru-RU" dirty="0"/>
              <a:t>из которых 46 раз </a:t>
            </a:r>
            <a:endParaRPr lang="ru-RU" dirty="0" smtClean="0"/>
          </a:p>
          <a:p>
            <a:pPr marL="0" indent="0" algn="ctr">
              <a:buNone/>
            </a:pPr>
            <a:r>
              <a:rPr lang="ru-RU" dirty="0" smtClean="0"/>
              <a:t>были </a:t>
            </a:r>
            <a:r>
              <a:rPr lang="ru-RU" dirty="0"/>
              <a:t>первыми.</a:t>
            </a:r>
            <a:br>
              <a:rPr lang="ru-RU" dirty="0"/>
            </a:br>
            <a:endParaRPr lang="ru-RU"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67429" y="4347512"/>
            <a:ext cx="3004678" cy="187792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975762" y="1772816"/>
            <a:ext cx="3096345"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США</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Нашивка 6">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930555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1"/>
            <a:ext cx="8229600" cy="1684784"/>
          </a:xfrm>
        </p:spPr>
        <p:txBody>
          <a:bodyPr/>
          <a:lstStyle/>
          <a:p>
            <a:pPr marL="0" indent="0" algn="ctr">
              <a:buNone/>
            </a:pPr>
            <a:r>
              <a:rPr lang="ru-RU" dirty="0" smtClean="0"/>
              <a:t>Какой </a:t>
            </a:r>
            <a:r>
              <a:rPr lang="ru-RU" b="1" dirty="0" smtClean="0"/>
              <a:t>город</a:t>
            </a:r>
            <a:r>
              <a:rPr lang="ru-RU" dirty="0" smtClean="0"/>
              <a:t> лидирует по количеству проведённых олимпиад?</a:t>
            </a: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19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6994" y="2852936"/>
            <a:ext cx="3158623" cy="20516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75683" y="2852936"/>
            <a:ext cx="2969381" cy="221377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19872" y="3541146"/>
            <a:ext cx="2460594" cy="3051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28931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968" y="1628800"/>
            <a:ext cx="8229600" cy="2160240"/>
          </a:xfrm>
        </p:spPr>
        <p:txBody>
          <a:bodyPr/>
          <a:lstStyle/>
          <a:p>
            <a:r>
              <a:rPr lang="ru-RU" dirty="0"/>
              <a:t>Всего Олимпиаду принимал 41 город (летние 22, зимние 19</a:t>
            </a:r>
            <a:r>
              <a:rPr lang="ru-RU" dirty="0" smtClean="0"/>
              <a:t>) </a:t>
            </a:r>
          </a:p>
          <a:p>
            <a:r>
              <a:rPr lang="ru-RU" dirty="0" smtClean="0"/>
              <a:t>Среди </a:t>
            </a:r>
            <a:r>
              <a:rPr lang="ru-RU" dirty="0"/>
              <a:t>городов лидерство по количеству Олимпиад держит </a:t>
            </a:r>
            <a:r>
              <a:rPr lang="ru-RU" b="1" dirty="0"/>
              <a:t>Лондон — 3 </a:t>
            </a:r>
            <a:r>
              <a:rPr lang="ru-RU" b="1" dirty="0" smtClean="0"/>
              <a:t>раза</a:t>
            </a: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3789040"/>
            <a:ext cx="2840360" cy="284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45963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0"/>
            <a:ext cx="8229600" cy="2260848"/>
          </a:xfrm>
        </p:spPr>
        <p:txBody>
          <a:bodyPr>
            <a:noAutofit/>
          </a:bodyPr>
          <a:lstStyle/>
          <a:p>
            <a:pPr marL="0" indent="0" algn="ctr">
              <a:buNone/>
            </a:pPr>
            <a:r>
              <a:rPr lang="ru-RU" sz="4000" dirty="0" smtClean="0"/>
              <a:t>В каком виде спорта (за всю историю Олимпиады) Россия завоевала больше всего медалей?</a:t>
            </a:r>
            <a:endParaRPr lang="ru-RU" sz="40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pic>
        <p:nvPicPr>
          <p:cNvPr id="1024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3848" y="3789040"/>
            <a:ext cx="3290921" cy="246819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6691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1772816"/>
            <a:ext cx="8229600" cy="892696"/>
          </a:xfrm>
        </p:spPr>
        <p:txBody>
          <a:bodyPr>
            <a:normAutofit/>
          </a:bodyPr>
          <a:lstStyle/>
          <a:p>
            <a:pPr marL="0" indent="0" algn="ctr">
              <a:buNone/>
            </a:pPr>
            <a:r>
              <a:rPr lang="ru-RU" sz="4400" b="1" dirty="0"/>
              <a:t>Лыжные гонки</a:t>
            </a:r>
            <a:endParaRPr lang="ru-RU" sz="44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2780928"/>
            <a:ext cx="4133850" cy="32004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87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smtClean="0"/>
              <a:t>«Не выиграл олимпийское золото в ___</a:t>
            </a:r>
            <a:r>
              <a:rPr lang="ru-RU" b="1" u="sng" dirty="0" smtClean="0"/>
              <a:t>?</a:t>
            </a:r>
            <a:r>
              <a:rPr lang="ru-RU" b="1" dirty="0" smtClean="0"/>
              <a:t>___ - проиграл всю Олимпиаду!»</a:t>
            </a:r>
          </a:p>
          <a:p>
            <a:pPr marL="0" indent="0">
              <a:buNone/>
            </a:pPr>
            <a:endParaRPr lang="ru-RU" b="1" dirty="0" smtClean="0"/>
          </a:p>
          <a:p>
            <a:pPr marL="0" indent="0" algn="ctr">
              <a:buNone/>
            </a:pPr>
            <a:r>
              <a:rPr lang="ru-RU" dirty="0" smtClean="0"/>
              <a:t>В каком виде спорта, по мнению русского народа, обязательно нужно было выиграть </a:t>
            </a:r>
          </a:p>
          <a:p>
            <a:pPr marL="0" indent="0" algn="ctr">
              <a:buNone/>
            </a:pPr>
            <a:r>
              <a:rPr lang="ru-RU" dirty="0" smtClean="0"/>
              <a:t>на Олимпиаде?</a:t>
            </a: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4157580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19" y="1844824"/>
            <a:ext cx="5432259" cy="3843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6" name="Нашивка 5">
            <a:hlinkClick r:id="rId4"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561451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229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824" y="3269875"/>
            <a:ext cx="3835152" cy="242265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6184" y="1700808"/>
            <a:ext cx="8837560" cy="1323439"/>
          </a:xfrm>
          <a:prstGeom prst="rect">
            <a:avLst/>
          </a:prstGeom>
        </p:spPr>
        <p:txBody>
          <a:bodyPr wrap="square">
            <a:spAutoFit/>
          </a:bodyPr>
          <a:lstStyle/>
          <a:p>
            <a:r>
              <a:rPr lang="ru-RU" sz="2000" dirty="0"/>
              <a:t>Из 15 видов спорта, состязания по которым проводятся на зимних Играх, хоккей, безусловно, считается видом номер один. По крайней мере, в России это точно. Недаром наш народ говорит: </a:t>
            </a:r>
            <a:r>
              <a:rPr lang="ru-RU" sz="2000" u="sng" dirty="0"/>
              <a:t>«Не выиграл олимпийское золото </a:t>
            </a:r>
            <a:r>
              <a:rPr lang="ru-RU" sz="2000" b="1" u="sng" dirty="0"/>
              <a:t>в хоккее</a:t>
            </a:r>
            <a:r>
              <a:rPr lang="ru-RU" sz="2000" u="sng" dirty="0"/>
              <a:t> — проиграл всю Олимпиаду». </a:t>
            </a:r>
          </a:p>
        </p:txBody>
      </p:sp>
    </p:spTree>
    <p:extLst>
      <p:ext uri="{BB962C8B-B14F-4D97-AF65-F5344CB8AC3E}">
        <p14:creationId xmlns="" xmlns:p14="http://schemas.microsoft.com/office/powerpoint/2010/main" val="3480913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1"/>
            <a:ext cx="8229600" cy="2044824"/>
          </a:xfrm>
        </p:spPr>
        <p:txBody>
          <a:bodyPr/>
          <a:lstStyle/>
          <a:p>
            <a:pPr marL="0" indent="0" algn="ctr">
              <a:buNone/>
            </a:pPr>
            <a:r>
              <a:rPr lang="ru-RU" dirty="0" smtClean="0"/>
              <a:t>В каком виде спорта на сочинской олимпиаде</a:t>
            </a:r>
            <a:r>
              <a:rPr lang="ru-RU" dirty="0"/>
              <a:t>(08.02.2014)</a:t>
            </a:r>
            <a:r>
              <a:rPr lang="ru-RU" dirty="0" smtClean="0"/>
              <a:t> </a:t>
            </a:r>
          </a:p>
          <a:p>
            <a:pPr marL="0" indent="0" algn="ctr">
              <a:buNone/>
            </a:pPr>
            <a:r>
              <a:rPr lang="ru-RU" dirty="0" smtClean="0"/>
              <a:t>установлен мировой рекорд?</a:t>
            </a: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1374986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1"/>
            <a:ext cx="8229600" cy="2332856"/>
          </a:xfrm>
        </p:spPr>
        <p:txBody>
          <a:bodyPr>
            <a:normAutofit/>
          </a:bodyPr>
          <a:lstStyle/>
          <a:p>
            <a:pPr marL="0" indent="0" algn="ctr">
              <a:buNone/>
            </a:pPr>
            <a:r>
              <a:rPr lang="ru-RU" sz="2400" b="1" u="sng" dirty="0"/>
              <a:t>В</a:t>
            </a:r>
            <a:r>
              <a:rPr lang="ru-RU" sz="2400" b="1" u="sng" dirty="0" smtClean="0"/>
              <a:t> </a:t>
            </a:r>
            <a:r>
              <a:rPr lang="ru-RU" sz="2400" b="1" u="sng" dirty="0"/>
              <a:t>конькобежном спорте </a:t>
            </a:r>
            <a:r>
              <a:rPr lang="ru-RU" sz="2400" dirty="0"/>
              <a:t>на дистанции 5000м</a:t>
            </a:r>
            <a:r>
              <a:rPr lang="ru-RU" sz="2400" dirty="0" smtClean="0"/>
              <a:t>.</a:t>
            </a:r>
            <a:r>
              <a:rPr lang="ru-RU" sz="2400" dirty="0"/>
              <a:t> </a:t>
            </a:r>
            <a:endParaRPr lang="ru-RU" sz="2400" dirty="0" smtClean="0"/>
          </a:p>
          <a:p>
            <a:pPr marL="0" indent="0" algn="ctr">
              <a:buNone/>
            </a:pPr>
            <a:r>
              <a:rPr lang="ru-RU" sz="2800" b="1" dirty="0" smtClean="0"/>
              <a:t>Свен </a:t>
            </a:r>
            <a:r>
              <a:rPr lang="ru-RU" sz="2800" b="1" dirty="0" err="1"/>
              <a:t>Крамер</a:t>
            </a:r>
            <a:r>
              <a:rPr lang="ru-RU" sz="2800" b="1" dirty="0"/>
              <a:t> </a:t>
            </a:r>
            <a:r>
              <a:rPr lang="ru-RU" sz="2400" dirty="0"/>
              <a:t>показал просто великолепный результат. Он финишировал с рекордным временем </a:t>
            </a:r>
            <a:r>
              <a:rPr lang="ru-RU" sz="2400" i="1" dirty="0"/>
              <a:t>6 минут 10,76 </a:t>
            </a:r>
            <a:r>
              <a:rPr lang="ru-RU" sz="2400" i="1" dirty="0" smtClean="0"/>
              <a:t>секунд</a:t>
            </a:r>
            <a:r>
              <a:rPr lang="ru-RU" sz="2400" dirty="0"/>
              <a:t> </a:t>
            </a:r>
            <a:r>
              <a:rPr lang="ru-RU" sz="2400" dirty="0" smtClean="0"/>
              <a:t>- это</a:t>
            </a:r>
            <a:r>
              <a:rPr lang="ru-RU" sz="2400" dirty="0"/>
              <a:t> </a:t>
            </a:r>
            <a:r>
              <a:rPr lang="ru-RU" sz="2400" b="1" dirty="0"/>
              <a:t>новый олимпийский </a:t>
            </a:r>
            <a:r>
              <a:rPr lang="ru-RU" sz="2400" b="1" dirty="0" smtClean="0"/>
              <a:t>рекорд</a:t>
            </a:r>
            <a:r>
              <a:rPr lang="ru-RU" sz="2400" dirty="0"/>
              <a:t> и добыл золотую медаль для своей </a:t>
            </a:r>
            <a:r>
              <a:rPr lang="ru-RU" sz="2400" dirty="0" smtClean="0"/>
              <a:t>страны (Нидерланды)</a:t>
            </a:r>
            <a:endParaRPr lang="ru-RU" sz="24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4005064"/>
            <a:ext cx="3600400" cy="240294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Tree>
    <p:extLst>
      <p:ext uri="{BB962C8B-B14F-4D97-AF65-F5344CB8AC3E}">
        <p14:creationId xmlns="" xmlns:p14="http://schemas.microsoft.com/office/powerpoint/2010/main" val="949691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1628800"/>
            <a:ext cx="8229600" cy="1612776"/>
          </a:xfrm>
        </p:spPr>
        <p:txBody>
          <a:bodyPr/>
          <a:lstStyle/>
          <a:p>
            <a:pPr marL="0" indent="0" algn="ctr">
              <a:buNone/>
            </a:pPr>
            <a:r>
              <a:rPr lang="ru-RU" dirty="0" smtClean="0"/>
              <a:t>Сколько дней будут длиться </a:t>
            </a:r>
          </a:p>
          <a:p>
            <a:pPr marL="0" indent="0" algn="ctr">
              <a:buNone/>
            </a:pPr>
            <a:r>
              <a:rPr lang="ru-RU" dirty="0" smtClean="0"/>
              <a:t>Олимпийские Игры в Сочи?</a:t>
            </a: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434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06915" y="3284984"/>
            <a:ext cx="3600401" cy="288032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0240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15362"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2262981"/>
            <a:ext cx="426720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40411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86535" y="2348880"/>
            <a:ext cx="8229600" cy="2332856"/>
          </a:xfrm>
        </p:spPr>
        <p:txBody>
          <a:bodyPr/>
          <a:lstStyle/>
          <a:p>
            <a:pPr marL="0" indent="0" algn="ctr">
              <a:buNone/>
            </a:pPr>
            <a:r>
              <a:rPr lang="ru-RU" dirty="0"/>
              <a:t>Впервые на Олимпиаде Сочи-2014 сразу две спортсменки показали одинаковый результат и стали </a:t>
            </a:r>
            <a:r>
              <a:rPr lang="ru-RU" dirty="0" smtClean="0"/>
              <a:t>победительницами!</a:t>
            </a:r>
            <a:r>
              <a:rPr lang="ru-RU" dirty="0"/>
              <a:t> </a:t>
            </a:r>
            <a:endParaRPr lang="ru-RU" dirty="0" smtClean="0"/>
          </a:p>
          <a:p>
            <a:pPr marL="0" indent="0" algn="ctr">
              <a:buNone/>
            </a:pPr>
            <a:r>
              <a:rPr lang="ru-RU" b="1" dirty="0" smtClean="0"/>
              <a:t>Что это за вид спорта?</a:t>
            </a:r>
            <a:endParaRPr lang="ru-RU" b="1"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37968977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2000" dirty="0"/>
              <a:t>Соревнования по </a:t>
            </a:r>
            <a:r>
              <a:rPr lang="ru-RU" sz="2000" b="1" dirty="0"/>
              <a:t>женскому скоростному спуску</a:t>
            </a:r>
            <a:r>
              <a:rPr lang="ru-RU" sz="2000" dirty="0"/>
              <a:t>, </a:t>
            </a:r>
            <a:r>
              <a:rPr lang="ru-RU" sz="2000" dirty="0" smtClean="0"/>
              <a:t>проходившие </a:t>
            </a:r>
            <a:r>
              <a:rPr lang="ru-RU" sz="2000" dirty="0"/>
              <a:t>в горнолыжном комплексе «Роза Хутор», завершились неожиданным финишем. Две спортсменки – Тина Мазе (Словения) и Доминик </a:t>
            </a:r>
            <a:r>
              <a:rPr lang="ru-RU" sz="2000" dirty="0" err="1"/>
              <a:t>Гизин</a:t>
            </a:r>
            <a:r>
              <a:rPr lang="ru-RU" sz="2000" dirty="0"/>
              <a:t> (Швейцария) показали абсолютно одинаковый результат - 1 минута 41,57 секунды. Впервые на сочинских Олимпийских играх поделен чемпионский титул в одной индивидуальной дисциплине. Серебряную медаль </a:t>
            </a:r>
            <a:r>
              <a:rPr lang="ru-RU" sz="2000" dirty="0" smtClean="0"/>
              <a:t>никто не завоевал.</a:t>
            </a:r>
            <a:endParaRPr lang="ru-RU" sz="20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32228" y="3861048"/>
            <a:ext cx="3744416" cy="250742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Tree>
    <p:extLst>
      <p:ext uri="{BB962C8B-B14F-4D97-AF65-F5344CB8AC3E}">
        <p14:creationId xmlns="" xmlns:p14="http://schemas.microsoft.com/office/powerpoint/2010/main" val="2821317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2996952"/>
            <a:ext cx="8229600" cy="1180728"/>
          </a:xfrm>
        </p:spPr>
        <p:txBody>
          <a:bodyPr/>
          <a:lstStyle/>
          <a:p>
            <a:pPr marL="0" indent="0" algn="ctr">
              <a:buNone/>
            </a:pPr>
            <a:r>
              <a:rPr lang="ru-RU" b="1" dirty="0"/>
              <a:t>Какие по счету зимние олимпийские игры </a:t>
            </a:r>
            <a:r>
              <a:rPr lang="ru-RU" b="1" dirty="0" smtClean="0"/>
              <a:t>проходят на данный момент </a:t>
            </a:r>
            <a:r>
              <a:rPr lang="ru-RU" b="1" dirty="0"/>
              <a:t>в Сочи?</a:t>
            </a:r>
          </a:p>
          <a:p>
            <a:pPr algn="ctr"/>
            <a:endParaRPr lang="ru-RU"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Блок-схема: перфолента 5">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1164534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4968" y="1772816"/>
            <a:ext cx="8229600" cy="820688"/>
          </a:xfrm>
        </p:spPr>
        <p:txBody>
          <a:bodyPr/>
          <a:lstStyle/>
          <a:p>
            <a:pPr marL="0" indent="0" algn="ctr">
              <a:buNone/>
            </a:pPr>
            <a:r>
              <a:rPr lang="ru-RU" b="1" dirty="0"/>
              <a:t>22-е Зимние Олимпийские Игры</a:t>
            </a:r>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
        <p:nvSpPr>
          <p:cNvPr id="5" name="Нашивка 4">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6168" y="2708919"/>
            <a:ext cx="4267200" cy="3019425"/>
          </a:xfrm>
          <a:prstGeom prst="rect">
            <a:avLst/>
          </a:prstGeom>
          <a:no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8485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492" y="2060848"/>
            <a:ext cx="8229600" cy="3196952"/>
          </a:xfrm>
        </p:spPr>
        <p:txBody>
          <a:bodyPr>
            <a:normAutofit/>
          </a:bodyPr>
          <a:lstStyle/>
          <a:p>
            <a:pPr marL="0" indent="0" algn="ctr">
              <a:buNone/>
            </a:pPr>
            <a:r>
              <a:rPr lang="ru-RU" sz="4400" dirty="0" smtClean="0"/>
              <a:t>Кого удостоили чести зажечь чашу олимпийского огня на церемонии открытия Игр?</a:t>
            </a:r>
            <a:endParaRPr lang="ru-RU" sz="4400" dirty="0"/>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Блок-схема: перфолента 4">
            <a:hlinkClick r:id="rId3"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Tree>
    <p:extLst>
      <p:ext uri="{BB962C8B-B14F-4D97-AF65-F5344CB8AC3E}">
        <p14:creationId xmlns="" xmlns:p14="http://schemas.microsoft.com/office/powerpoint/2010/main" val="4232341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353347"/>
          </a:xfrm>
        </p:spPr>
        <p:txBody>
          <a:bodyPr/>
          <a:lstStyle/>
          <a:p>
            <a:r>
              <a:rPr lang="ru-RU" dirty="0"/>
              <a:t>Б</a:t>
            </a:r>
            <a:r>
              <a:rPr lang="ru-RU" dirty="0" smtClean="0"/>
              <a:t>иатлонистка </a:t>
            </a:r>
            <a:r>
              <a:rPr lang="ru-RU" b="1" dirty="0"/>
              <a:t>Ольга </a:t>
            </a:r>
            <a:r>
              <a:rPr lang="ru-RU" b="1" dirty="0" err="1"/>
              <a:t>Вилухина</a:t>
            </a:r>
            <a:r>
              <a:rPr lang="ru-RU" b="1" dirty="0"/>
              <a:t> </a:t>
            </a:r>
            <a:r>
              <a:rPr lang="ru-RU" dirty="0"/>
              <a:t>стала второй в спринте</a:t>
            </a:r>
            <a:endParaRPr lang="ru-RU" dirty="0" smtClean="0"/>
          </a:p>
          <a:p>
            <a:r>
              <a:rPr lang="ru-RU" dirty="0" smtClean="0"/>
              <a:t>Сумев </a:t>
            </a:r>
            <a:r>
              <a:rPr lang="ru-RU" dirty="0"/>
              <a:t>поразить все десять мишеней, она превосходно накатила на финиш.</a:t>
            </a:r>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4005064"/>
            <a:ext cx="4000500" cy="22479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Нашивка 6">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548454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1"/>
            <a:ext cx="8229600" cy="1900808"/>
          </a:xfrm>
        </p:spPr>
        <p:txBody>
          <a:bodyPr>
            <a:normAutofit/>
          </a:bodyPr>
          <a:lstStyle/>
          <a:p>
            <a:pPr marL="0" indent="0">
              <a:buNone/>
            </a:pPr>
            <a:r>
              <a:rPr lang="ru-RU" sz="2800" dirty="0"/>
              <a:t>Ч</a:t>
            </a:r>
            <a:r>
              <a:rPr lang="ru-RU" sz="2800" dirty="0" smtClean="0"/>
              <a:t>ести </a:t>
            </a:r>
            <a:r>
              <a:rPr lang="ru-RU" sz="2800" dirty="0"/>
              <a:t>зажечь чашу Олимпийского огня удостоились хоккеист </a:t>
            </a:r>
            <a:r>
              <a:rPr lang="ru-RU" sz="2800" b="1" dirty="0"/>
              <a:t>Владислав Третьяк </a:t>
            </a:r>
            <a:r>
              <a:rPr lang="ru-RU" sz="2800" dirty="0"/>
              <a:t>и трехкратная олимпийская чемпионка по фигурному катанию </a:t>
            </a:r>
            <a:r>
              <a:rPr lang="ru-RU" sz="2800" b="1" dirty="0"/>
              <a:t>Ирина </a:t>
            </a:r>
            <a:r>
              <a:rPr lang="ru-RU" sz="2800" b="1" dirty="0" smtClean="0"/>
              <a:t>Роднина</a:t>
            </a:r>
            <a:r>
              <a:rPr lang="ru-RU" sz="2800" dirty="0" smtClean="0"/>
              <a:t>!</a:t>
            </a:r>
            <a:endParaRPr lang="ru-RU" sz="2800" dirty="0"/>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sp>
        <p:nvSpPr>
          <p:cNvPr id="5" name="Нашивка 4">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501008"/>
            <a:ext cx="3639210" cy="20389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2996952"/>
            <a:ext cx="2210284" cy="268111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37690" y="4520474"/>
            <a:ext cx="2479781" cy="201176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87293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3148" y="1700808"/>
            <a:ext cx="8229600" cy="1324744"/>
          </a:xfrm>
        </p:spPr>
        <p:txBody>
          <a:bodyPr/>
          <a:lstStyle/>
          <a:p>
            <a:pPr marL="0" indent="0" algn="ctr">
              <a:buNone/>
            </a:pPr>
            <a:r>
              <a:rPr lang="ru-RU" dirty="0" smtClean="0"/>
              <a:t>Кого сыграл </a:t>
            </a:r>
            <a:r>
              <a:rPr lang="ru-RU" b="1" dirty="0" smtClean="0"/>
              <a:t>Николай Валуев </a:t>
            </a:r>
            <a:r>
              <a:rPr lang="ru-RU" dirty="0" smtClean="0"/>
              <a:t>на открытии Олимпийских игр в Сочи?</a:t>
            </a:r>
            <a:endParaRPr lang="ru-RU" dirty="0"/>
          </a:p>
        </p:txBody>
      </p:sp>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945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3848" y="2996952"/>
            <a:ext cx="2769670" cy="369289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68709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1"/>
            <a:ext cx="8229600" cy="1540767"/>
          </a:xfrm>
        </p:spPr>
        <p:txBody>
          <a:bodyPr>
            <a:normAutofit fontScale="85000" lnSpcReduction="10000"/>
          </a:bodyPr>
          <a:lstStyle/>
          <a:p>
            <a:pPr marL="0" indent="0">
              <a:buNone/>
            </a:pPr>
            <a:r>
              <a:rPr lang="ru-RU" dirty="0"/>
              <a:t>Боксер </a:t>
            </a:r>
            <a:r>
              <a:rPr lang="ru-RU" dirty="0" smtClean="0"/>
              <a:t>Валуев сыграл </a:t>
            </a:r>
            <a:r>
              <a:rPr lang="ru-RU" b="1" dirty="0"/>
              <a:t>Дядю Степу </a:t>
            </a:r>
            <a:r>
              <a:rPr lang="ru-RU" dirty="0"/>
              <a:t>— персонаж советского писателя Сергея Михалкова из одноименной поэтической тетралогии для детей.</a:t>
            </a:r>
          </a:p>
        </p:txBody>
      </p:sp>
      <p:sp>
        <p:nvSpPr>
          <p:cNvPr id="4" name="Нашивка 3">
            <a:hlinkClick r:id="rId2"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204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996952"/>
            <a:ext cx="3730321" cy="264786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99789" y="2825148"/>
            <a:ext cx="2996547" cy="190628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8062" y="4454378"/>
            <a:ext cx="2289228" cy="20030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68171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7704" y="1952478"/>
            <a:ext cx="5400600" cy="3604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0929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44824"/>
            <a:ext cx="8229600" cy="1944215"/>
          </a:xfrm>
        </p:spPr>
        <p:txBody>
          <a:bodyPr>
            <a:normAutofit fontScale="85000" lnSpcReduction="20000"/>
          </a:bodyPr>
          <a:lstStyle/>
          <a:p>
            <a:r>
              <a:rPr lang="ru-RU" dirty="0"/>
              <a:t>В понедельник </a:t>
            </a:r>
            <a:r>
              <a:rPr lang="ru-RU" dirty="0" err="1"/>
              <a:t>Смышляев</a:t>
            </a:r>
            <a:r>
              <a:rPr lang="ru-RU" dirty="0"/>
              <a:t> набрал 23,52 балла и с третьего места напрямую квалифицировался в финал.</a:t>
            </a:r>
            <a:endParaRPr lang="ru-RU" dirty="0" smtClean="0"/>
          </a:p>
          <a:p>
            <a:r>
              <a:rPr lang="ru-RU" b="1" dirty="0" smtClean="0"/>
              <a:t>Александр </a:t>
            </a:r>
            <a:r>
              <a:rPr lang="ru-RU" b="1" dirty="0" err="1"/>
              <a:t>Смышляев</a:t>
            </a:r>
            <a:r>
              <a:rPr lang="ru-RU" dirty="0"/>
              <a:t> прошел во второй раунд финала в </a:t>
            </a:r>
            <a:r>
              <a:rPr lang="ru-RU" dirty="0" smtClean="0"/>
              <a:t>могуле (фристайл)</a:t>
            </a:r>
            <a:endParaRPr lang="ru-RU" dirty="0"/>
          </a:p>
          <a:p>
            <a:pPr marL="0" indent="0">
              <a:buNone/>
            </a:pPr>
            <a:endParaRPr lang="ru-RU" dirty="0"/>
          </a:p>
        </p:txBody>
      </p:sp>
      <p:sp>
        <p:nvSpPr>
          <p:cNvPr id="4" name="Заголовок 1"/>
          <p:cNvSpPr txBox="1">
            <a:spLocks/>
          </p:cNvSpPr>
          <p:nvPr/>
        </p:nvSpPr>
        <p:spPr>
          <a:xfrm>
            <a:off x="683568" y="1"/>
            <a:ext cx="7772400" cy="126876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chemeClr val="tx2">
                    <a:lumMod val="60000"/>
                    <a:lumOff val="40000"/>
                  </a:schemeClr>
                </a:solidFill>
              </a:rPr>
              <a:t>Зимние олимпийские игры </a:t>
            </a:r>
            <a:br>
              <a:rPr lang="ru-RU" b="1" dirty="0" smtClean="0">
                <a:solidFill>
                  <a:schemeClr val="tx2">
                    <a:lumMod val="60000"/>
                    <a:lumOff val="40000"/>
                  </a:schemeClr>
                </a:solidFill>
              </a:rPr>
            </a:br>
            <a:r>
              <a:rPr lang="ru-RU" b="1" dirty="0" smtClean="0">
                <a:solidFill>
                  <a:schemeClr val="tx2">
                    <a:lumMod val="60000"/>
                    <a:lumOff val="40000"/>
                  </a:schemeClr>
                </a:solidFill>
              </a:rPr>
              <a:t>2014 года</a:t>
            </a:r>
            <a:endParaRPr lang="ru-RU" b="1" dirty="0">
              <a:solidFill>
                <a:schemeClr val="tx2">
                  <a:lumMod val="60000"/>
                  <a:lumOff val="4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9872" y="3789039"/>
            <a:ext cx="3231693" cy="24712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chemeClr val="accent1"/>
                </a:solidFill>
              </a14:hiddenFill>
            </a:ext>
          </a:extLst>
        </p:spPr>
      </p:pic>
      <p:sp>
        <p:nvSpPr>
          <p:cNvPr id="6" name="Нашивка 5">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902632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a:hlinkClick r:id="rId2" action="ppaction://hlinksldjump"/>
          </p:cNvPr>
          <p:cNvSpPr/>
          <p:nvPr/>
        </p:nvSpPr>
        <p:spPr>
          <a:xfrm>
            <a:off x="3550272" y="332656"/>
            <a:ext cx="1988992" cy="648072"/>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sp>
        <p:nvSpPr>
          <p:cNvPr id="5" name="Нашивка 4">
            <a:hlinkClick r:id="rId3" action="ppaction://hlinksldjump"/>
          </p:cNvPr>
          <p:cNvSpPr/>
          <p:nvPr/>
        </p:nvSpPr>
        <p:spPr>
          <a:xfrm>
            <a:off x="8460432" y="414376"/>
            <a:ext cx="484632" cy="484632"/>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717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91680" y="2019597"/>
            <a:ext cx="6036240" cy="35166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7081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849</Words>
  <Application>Microsoft Office PowerPoint</Application>
  <PresentationFormat>Экран (4:3)</PresentationFormat>
  <Paragraphs>157</Paragraphs>
  <Slides>62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Зимние олимпийские игры  2014 года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Зимние олимпийские игры  2014 года</vt:lpstr>
      <vt:lpstr>Слайд 17</vt:lpstr>
      <vt:lpstr>Слайд 18</vt:lpstr>
      <vt:lpstr>Слайд 19</vt:lpstr>
      <vt:lpstr>Слайд 20</vt:lpstr>
      <vt:lpstr>Слайд 21</vt:lpstr>
      <vt:lpstr>Слайд 22</vt:lpstr>
      <vt:lpstr>Слайд 23</vt:lpstr>
      <vt:lpstr>Барак Обама</vt:lpstr>
      <vt:lpstr>Слайд 25</vt:lpstr>
      <vt:lpstr>Золотые медали Сочи сделаны из серебра. Золота в олимпийской награде высшего достоинства всего шесть граммов — из него состоит верхний слой, покрывающий медаль. В том случае, если бы олимпийская медаль Сочи была отлита из золота, ее стоимость на рынке составляла бы около 21 тысячи долларов. </vt:lpstr>
      <vt:lpstr>Слайд 27</vt:lpstr>
      <vt:lpstr>Слайд 28</vt:lpstr>
      <vt:lpstr>Слайд 29</vt:lpstr>
      <vt:lpstr>Стоимость билетов </vt:lpstr>
      <vt:lpstr>Слайд 31</vt:lpstr>
      <vt:lpstr>Зимние олимпийские игры впервые состоялись в 1924 году во Франции. В городе Шамони, который должен был принимать в том году очередные Летние Олимпийские игры, под патронатом МОК прошла «Международная спортивная неделя по случаю VIII Олимпийских игр». Соревнования по зимним видам спорта вызвали такой интерес, что было принято решение проводить зимние Олимпийские игры. Но этот статус им присвоили позже.</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Евгения Сергеевна</cp:lastModifiedBy>
  <cp:revision>47</cp:revision>
  <dcterms:created xsi:type="dcterms:W3CDTF">2013-02-28T16:12:31Z</dcterms:created>
  <dcterms:modified xsi:type="dcterms:W3CDTF">2014-02-17T20:59:57Z</dcterms:modified>
</cp:coreProperties>
</file>