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70" r:id="rId15"/>
    <p:sldId id="269" r:id="rId16"/>
    <p:sldId id="268"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17.07.2014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17.07.2014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17.07.2014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17.07.2014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17.07.2014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17.07.2014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17.07.2014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sp>
        <p:nvSpPr>
          <p:cNvPr id="4" name="Прямоугольник 3"/>
          <p:cNvSpPr/>
          <p:nvPr/>
        </p:nvSpPr>
        <p:spPr>
          <a:xfrm>
            <a:off x="611560" y="692696"/>
            <a:ext cx="7920880"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Дружбой </a:t>
            </a:r>
          </a:p>
          <a:p>
            <a:pPr algn="ctr"/>
            <a:r>
              <a:rPr lang="ru-R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дорожить умейте!</a:t>
            </a:r>
            <a:endPar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0" name="Picture 2" descr="C:\Users\rekom\Desktop\reWalls_com-37631.jpg"/>
          <p:cNvPicPr>
            <a:picLocks noChangeAspect="1" noChangeArrowheads="1"/>
          </p:cNvPicPr>
          <p:nvPr/>
        </p:nvPicPr>
        <p:blipFill>
          <a:blip r:embed="rId2" cstate="email"/>
          <a:srcRect/>
          <a:stretch>
            <a:fillRect/>
          </a:stretch>
        </p:blipFill>
        <p:spPr bwMode="auto">
          <a:xfrm>
            <a:off x="1331640" y="2708920"/>
            <a:ext cx="6480720" cy="3644324"/>
          </a:xfrm>
          <a:prstGeom prst="rect">
            <a:avLst/>
          </a:prstGeom>
          <a:noFill/>
        </p:spPr>
      </p:pic>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4000" b="1" dirty="0" smtClean="0">
                <a:solidFill>
                  <a:srgbClr val="FF0000"/>
                </a:solidFill>
              </a:rPr>
              <a:t>Дружбой дорожить умейте!</a:t>
            </a:r>
            <a:endParaRPr lang="ru-RU" sz="4000" b="1" dirty="0">
              <a:solidFill>
                <a:srgbClr val="FF0000"/>
              </a:solidFill>
            </a:endParaRPr>
          </a:p>
        </p:txBody>
      </p:sp>
      <p:sp>
        <p:nvSpPr>
          <p:cNvPr id="5" name="Содержимое 4"/>
          <p:cNvSpPr>
            <a:spLocks noGrp="1"/>
          </p:cNvSpPr>
          <p:nvPr>
            <p:ph sz="half" idx="1"/>
          </p:nvPr>
        </p:nvSpPr>
        <p:spPr/>
        <p:txBody>
          <a:bodyPr>
            <a:normAutofit lnSpcReduction="10000"/>
          </a:bodyPr>
          <a:lstStyle/>
          <a:p>
            <a:endParaRPr lang="ru-RU" sz="1800" b="1" dirty="0" smtClean="0"/>
          </a:p>
          <a:p>
            <a:pPr>
              <a:buNone/>
            </a:pPr>
            <a:r>
              <a:rPr lang="ru-RU" sz="1800" b="1" dirty="0" smtClean="0">
                <a:solidFill>
                  <a:srgbClr val="FF0000"/>
                </a:solidFill>
              </a:rPr>
              <a:t>       Прощение.</a:t>
            </a:r>
            <a:r>
              <a:rPr lang="ru-RU" sz="1800" b="1" dirty="0" smtClean="0">
                <a:solidFill>
                  <a:srgbClr val="C00000"/>
                </a:solidFill>
              </a:rPr>
              <a:t> Человеческое сознание устроено странно. Зачастую люди обижают самых близких из тех, кто у них есть. Необходимо учиться прощать, ведь дружба – это очень дорогой дар, который обидно терять из-за упрямства и излишней гордости.</a:t>
            </a:r>
          </a:p>
          <a:p>
            <a:endParaRPr lang="ru-RU" sz="1800" b="1" dirty="0" smtClean="0"/>
          </a:p>
          <a:p>
            <a:pPr>
              <a:buNone/>
            </a:pPr>
            <a:r>
              <a:rPr lang="ru-RU" sz="1800" b="1" dirty="0" smtClean="0">
                <a:solidFill>
                  <a:srgbClr val="FF0000"/>
                </a:solidFill>
              </a:rPr>
              <a:t>       Надежность. </a:t>
            </a:r>
            <a:r>
              <a:rPr lang="ru-RU" sz="1800" b="1" dirty="0" smtClean="0">
                <a:solidFill>
                  <a:srgbClr val="002060"/>
                </a:solidFill>
              </a:rPr>
              <a:t>Надежный друг – это тот человек, с кем всегда можно поделиться своими мыслями и секретами, не опасаясь когда-нибудь об этом пожалеть. Такого друга очень сложно найти  и надо беречь.</a:t>
            </a:r>
          </a:p>
          <a:p>
            <a:endParaRPr lang="ru-RU" sz="1800" b="1" dirty="0"/>
          </a:p>
        </p:txBody>
      </p:sp>
      <p:sp>
        <p:nvSpPr>
          <p:cNvPr id="6" name="Содержимое 5"/>
          <p:cNvSpPr>
            <a:spLocks noGrp="1"/>
          </p:cNvSpPr>
          <p:nvPr>
            <p:ph sz="half" idx="2"/>
          </p:nvPr>
        </p:nvSpPr>
        <p:spPr/>
        <p:txBody>
          <a:bodyPr>
            <a:normAutofit lnSpcReduction="10000"/>
          </a:bodyPr>
          <a:lstStyle/>
          <a:p>
            <a:pPr>
              <a:buNone/>
            </a:pPr>
            <a:r>
              <a:rPr lang="ru-RU" sz="1800" b="1" dirty="0" smtClean="0"/>
              <a:t>   </a:t>
            </a:r>
          </a:p>
          <a:p>
            <a:pPr>
              <a:buNone/>
            </a:pPr>
            <a:r>
              <a:rPr lang="ru-RU" sz="1800" b="1" dirty="0" smtClean="0">
                <a:solidFill>
                  <a:srgbClr val="002060"/>
                </a:solidFill>
              </a:rPr>
              <a:t>       </a:t>
            </a:r>
            <a:r>
              <a:rPr lang="ru-RU" sz="1800" b="1" dirty="0" smtClean="0">
                <a:solidFill>
                  <a:srgbClr val="FF0000"/>
                </a:solidFill>
              </a:rPr>
              <a:t>Преданность. </a:t>
            </a:r>
            <a:r>
              <a:rPr lang="ru-RU" sz="1800" b="1" dirty="0" smtClean="0">
                <a:solidFill>
                  <a:srgbClr val="002060"/>
                </a:solidFill>
              </a:rPr>
              <a:t>Преданность – это тяжелый труд. Ее нужно день за днем доказывать. Только преданный человек может стать хорошим другом.</a:t>
            </a:r>
          </a:p>
          <a:p>
            <a:pPr>
              <a:buNone/>
            </a:pPr>
            <a:r>
              <a:rPr lang="ru-RU" sz="1800" b="1" dirty="0" smtClean="0">
                <a:solidFill>
                  <a:srgbClr val="002060"/>
                </a:solidFill>
              </a:rPr>
              <a:t>     </a:t>
            </a:r>
          </a:p>
          <a:p>
            <a:pPr>
              <a:buNone/>
            </a:pPr>
            <a:r>
              <a:rPr lang="ru-RU" sz="1800" b="1" dirty="0" smtClean="0">
                <a:solidFill>
                  <a:srgbClr val="FF0000"/>
                </a:solidFill>
              </a:rPr>
              <a:t>       Юмор.</a:t>
            </a:r>
            <a:r>
              <a:rPr lang="ru-RU" sz="1800" b="1" dirty="0" smtClean="0">
                <a:solidFill>
                  <a:srgbClr val="C00000"/>
                </a:solidFill>
              </a:rPr>
              <a:t> Юмор является одним из важнейших элементов нашей жизни. Бывает, что он сводит вместе совсем разных, на первый взгляд, людей и на долгие годы связывает их крепкой дружбой. Такие друзья всегда найдут, как развеселить друг друга, а в нужную минуту – поддержать.</a:t>
            </a:r>
          </a:p>
          <a:p>
            <a:endParaRPr lang="ru-RU" dirty="0"/>
          </a:p>
        </p:txBody>
      </p:sp>
      <p:pic>
        <p:nvPicPr>
          <p:cNvPr id="1026" name="Picture 2" descr="C:\Users\rekom\Desktop\1.gif"/>
          <p:cNvPicPr>
            <a:picLocks noChangeAspect="1" noChangeArrowheads="1" noCrop="1"/>
          </p:cNvPicPr>
          <p:nvPr/>
        </p:nvPicPr>
        <p:blipFill>
          <a:blip r:embed="rId2" cstate="email"/>
          <a:srcRect/>
          <a:stretch>
            <a:fillRect/>
          </a:stretch>
        </p:blipFill>
        <p:spPr bwMode="auto">
          <a:xfrm>
            <a:off x="7912671" y="0"/>
            <a:ext cx="1231329" cy="1268361"/>
          </a:xfrm>
          <a:prstGeom prst="rect">
            <a:avLst/>
          </a:prstGeom>
          <a:noFill/>
        </p:spPr>
      </p:pic>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4000" b="1" dirty="0" smtClean="0">
                <a:solidFill>
                  <a:srgbClr val="FF0000"/>
                </a:solidFill>
              </a:rPr>
              <a:t>Дружбой дорожить умейте!</a:t>
            </a:r>
            <a:endParaRPr lang="ru-RU" sz="4000" b="1" dirty="0">
              <a:solidFill>
                <a:srgbClr val="FF0000"/>
              </a:solidFill>
            </a:endParaRPr>
          </a:p>
        </p:txBody>
      </p:sp>
      <p:sp>
        <p:nvSpPr>
          <p:cNvPr id="5" name="Содержимое 4"/>
          <p:cNvSpPr>
            <a:spLocks noGrp="1"/>
          </p:cNvSpPr>
          <p:nvPr>
            <p:ph sz="half" idx="1"/>
          </p:nvPr>
        </p:nvSpPr>
        <p:spPr/>
        <p:txBody>
          <a:bodyPr>
            <a:noAutofit/>
          </a:bodyPr>
          <a:lstStyle/>
          <a:p>
            <a:pPr>
              <a:buNone/>
            </a:pPr>
            <a:r>
              <a:rPr lang="ru-RU" sz="1600" b="1" dirty="0" smtClean="0">
                <a:solidFill>
                  <a:srgbClr val="FF0000"/>
                </a:solidFill>
              </a:rPr>
              <a:t>        Поддержка. </a:t>
            </a:r>
            <a:r>
              <a:rPr lang="ru-RU" sz="1600" b="1" dirty="0" smtClean="0">
                <a:solidFill>
                  <a:srgbClr val="002060"/>
                </a:solidFill>
              </a:rPr>
              <a:t>Поддержка это именно то, ради чего всем нам нужны друзья. Если отношения лишены ее, это не дружба. Причем поддержка должна присутствовать во всем: и в несчастье, и в радости.</a:t>
            </a:r>
          </a:p>
          <a:p>
            <a:pPr>
              <a:buNone/>
            </a:pPr>
            <a:r>
              <a:rPr lang="ru-RU" sz="1600" b="1" dirty="0" smtClean="0">
                <a:solidFill>
                  <a:srgbClr val="FF0000"/>
                </a:solidFill>
              </a:rPr>
              <a:t>        Умение выслушать.</a:t>
            </a:r>
            <a:r>
              <a:rPr lang="ru-RU" sz="1600" b="1" dirty="0" smtClean="0">
                <a:solidFill>
                  <a:srgbClr val="C00000"/>
                </a:solidFill>
              </a:rPr>
              <a:t> Если два человек говорят одновременно, не слыша друг друга, они никогда не добьются взаимопонимания. Настоящие друзья должны уметь не только рассказывать о своих проблемах, но и выслушивать чужие.</a:t>
            </a:r>
          </a:p>
          <a:p>
            <a:pPr>
              <a:buNone/>
            </a:pPr>
            <a:r>
              <a:rPr lang="ru-RU" sz="1600" b="1" dirty="0" smtClean="0">
                <a:solidFill>
                  <a:srgbClr val="002060"/>
                </a:solidFill>
              </a:rPr>
              <a:t>        </a:t>
            </a:r>
            <a:r>
              <a:rPr lang="ru-RU" sz="1600" b="1" dirty="0" smtClean="0">
                <a:solidFill>
                  <a:srgbClr val="FF0000"/>
                </a:solidFill>
              </a:rPr>
              <a:t>Забота.</a:t>
            </a:r>
            <a:r>
              <a:rPr lang="ru-RU" sz="1600" b="1" dirty="0" smtClean="0">
                <a:solidFill>
                  <a:srgbClr val="002060"/>
                </a:solidFill>
              </a:rPr>
              <a:t> Друг это не только человек, с которым приятно и весело провести время, это еще и тот человек, который может оказать заботу, когда это необходимо.</a:t>
            </a:r>
          </a:p>
          <a:p>
            <a:endParaRPr lang="ru-RU" sz="1600" b="1" dirty="0"/>
          </a:p>
        </p:txBody>
      </p:sp>
      <p:sp>
        <p:nvSpPr>
          <p:cNvPr id="6" name="Содержимое 5"/>
          <p:cNvSpPr>
            <a:spLocks noGrp="1"/>
          </p:cNvSpPr>
          <p:nvPr>
            <p:ph sz="half" idx="2"/>
          </p:nvPr>
        </p:nvSpPr>
        <p:spPr/>
        <p:txBody>
          <a:bodyPr>
            <a:noAutofit/>
          </a:bodyPr>
          <a:lstStyle/>
          <a:p>
            <a:pPr>
              <a:buNone/>
            </a:pPr>
            <a:r>
              <a:rPr lang="ru-RU" sz="1600" b="1" dirty="0" smtClean="0">
                <a:solidFill>
                  <a:srgbClr val="FF0000"/>
                </a:solidFill>
              </a:rPr>
              <a:t>        Принятие недостатков. </a:t>
            </a:r>
            <a:r>
              <a:rPr lang="ru-RU" sz="1600" b="1" dirty="0" smtClean="0">
                <a:solidFill>
                  <a:srgbClr val="C00000"/>
                </a:solidFill>
              </a:rPr>
              <a:t>У каждого человека есть свои недостатки, которые бывает трудно принять, но если вы дорожите отношениями, вы должны сделать это. Помните, что ваш друг, так же как и вы состоит наполовину из плюсов и наполовину из минусов.</a:t>
            </a:r>
          </a:p>
          <a:p>
            <a:pPr>
              <a:buNone/>
            </a:pPr>
            <a:r>
              <a:rPr lang="ru-RU" sz="1600" b="1" dirty="0" smtClean="0">
                <a:solidFill>
                  <a:srgbClr val="FF0000"/>
                </a:solidFill>
              </a:rPr>
              <a:t>        Уважение.</a:t>
            </a:r>
            <a:r>
              <a:rPr lang="ru-RU" sz="1600" b="1" i="1" dirty="0" smtClean="0">
                <a:solidFill>
                  <a:srgbClr val="FF0000"/>
                </a:solidFill>
              </a:rPr>
              <a:t> </a:t>
            </a:r>
            <a:r>
              <a:rPr lang="ru-RU" sz="1600" b="1" dirty="0" smtClean="0">
                <a:solidFill>
                  <a:srgbClr val="002060"/>
                </a:solidFill>
              </a:rPr>
              <a:t>Насколько близки бы вы не были с вашим другом, вы никогда не должны фамильярничать по отношению к нему. Сохраняйте взаимоуважение. Только при его наличие дружба может продлиться долго.</a:t>
            </a:r>
          </a:p>
          <a:p>
            <a:endParaRPr lang="ru-RU" sz="1600" b="1" dirty="0"/>
          </a:p>
        </p:txBody>
      </p:sp>
      <p:pic>
        <p:nvPicPr>
          <p:cNvPr id="1026" name="Picture 2" descr="C:\Users\rekom\Desktop\1.gif"/>
          <p:cNvPicPr>
            <a:picLocks noChangeAspect="1" noChangeArrowheads="1" noCrop="1"/>
          </p:cNvPicPr>
          <p:nvPr/>
        </p:nvPicPr>
        <p:blipFill>
          <a:blip r:embed="rId2" cstate="email"/>
          <a:srcRect/>
          <a:stretch>
            <a:fillRect/>
          </a:stretch>
        </p:blipFill>
        <p:spPr bwMode="auto">
          <a:xfrm>
            <a:off x="7912671" y="0"/>
            <a:ext cx="1231329" cy="1268361"/>
          </a:xfrm>
          <a:prstGeom prst="rect">
            <a:avLst/>
          </a:prstGeom>
          <a:noFill/>
        </p:spPr>
      </p:pic>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4000" b="1" dirty="0" smtClean="0">
                <a:solidFill>
                  <a:srgbClr val="FF0000"/>
                </a:solidFill>
              </a:rPr>
              <a:t>Тест «Хороший ли ты друг»</a:t>
            </a:r>
            <a:endParaRPr lang="ru-RU" sz="4000" b="1" dirty="0">
              <a:solidFill>
                <a:srgbClr val="FF0000"/>
              </a:solidFill>
            </a:endParaRPr>
          </a:p>
        </p:txBody>
      </p:sp>
      <p:sp>
        <p:nvSpPr>
          <p:cNvPr id="5" name="Содержимое 4"/>
          <p:cNvSpPr>
            <a:spLocks noGrp="1"/>
          </p:cNvSpPr>
          <p:nvPr>
            <p:ph sz="half" idx="1"/>
          </p:nvPr>
        </p:nvSpPr>
        <p:spPr/>
        <p:txBody>
          <a:bodyPr>
            <a:normAutofit/>
          </a:bodyPr>
          <a:lstStyle/>
          <a:p>
            <a:pPr>
              <a:buNone/>
            </a:pPr>
            <a:r>
              <a:rPr lang="ru-RU" sz="1600" b="1" dirty="0" smtClean="0">
                <a:solidFill>
                  <a:srgbClr val="002060"/>
                </a:solidFill>
              </a:rPr>
              <a:t>        1. Вы собрались в кино, но вдруг выясняется, что у твоей подруги (друга) нет денег на билет. Как ты поступишь? А) Пойдешь в кино одна (один). Б) Одолжишь подруге (другу) денег. B) Найдешь богатенького приятеля, который мог бы сводить вас в кино.</a:t>
            </a:r>
          </a:p>
          <a:p>
            <a:pPr>
              <a:buNone/>
            </a:pPr>
            <a:r>
              <a:rPr lang="ru-RU" sz="1600" b="1" dirty="0" smtClean="0">
                <a:solidFill>
                  <a:srgbClr val="C00000"/>
                </a:solidFill>
              </a:rPr>
              <a:t>        2. Ты хочешь пригласить подругу (друга) вместе провести вечер, но она (он) уже обещал (а) своей маме сделать уборку. Как ты поступишь? А) Проведешь вечер одна (один). Б) Поможешь ей (ему). Чем быстрее вы закончите работу, тем больше времени останется на веселье. В) Позвонишь другой (</a:t>
            </a:r>
            <a:r>
              <a:rPr lang="ru-RU" sz="1600" b="1" dirty="0" err="1" smtClean="0">
                <a:solidFill>
                  <a:srgbClr val="C00000"/>
                </a:solidFill>
              </a:rPr>
              <a:t>ому</a:t>
            </a:r>
            <a:r>
              <a:rPr lang="ru-RU" sz="1600" b="1" dirty="0" smtClean="0">
                <a:solidFill>
                  <a:srgbClr val="C00000"/>
                </a:solidFill>
              </a:rPr>
              <a:t>) подружке (другу).</a:t>
            </a:r>
          </a:p>
          <a:p>
            <a:endParaRPr lang="ru-RU" sz="1600" dirty="0"/>
          </a:p>
        </p:txBody>
      </p:sp>
      <p:sp>
        <p:nvSpPr>
          <p:cNvPr id="6" name="Содержимое 5"/>
          <p:cNvSpPr>
            <a:spLocks noGrp="1"/>
          </p:cNvSpPr>
          <p:nvPr>
            <p:ph sz="half" idx="2"/>
          </p:nvPr>
        </p:nvSpPr>
        <p:spPr/>
        <p:txBody>
          <a:bodyPr>
            <a:noAutofit/>
          </a:bodyPr>
          <a:lstStyle/>
          <a:p>
            <a:pPr>
              <a:buNone/>
            </a:pPr>
            <a:r>
              <a:rPr lang="ru-RU" sz="1600" b="1" dirty="0" smtClean="0">
                <a:solidFill>
                  <a:srgbClr val="C00000"/>
                </a:solidFill>
              </a:rPr>
              <a:t>        3. Ты идешь по улице и вдруг видишь, что шайка хулиганов пристает к твоей подруге (другу). Как ты поступишь? А) Сделаешь вид, что ты их не замечаешь, и поспешишь скрыться. Б) Бросишься на помощь подруге (другу). В) Расскажешь об этом ее (его) отцу, когда увидишь его.</a:t>
            </a:r>
          </a:p>
          <a:p>
            <a:pPr>
              <a:buNone/>
            </a:pPr>
            <a:r>
              <a:rPr lang="ru-RU" sz="1600" b="1" dirty="0" smtClean="0">
                <a:solidFill>
                  <a:srgbClr val="002060"/>
                </a:solidFill>
              </a:rPr>
              <a:t>        4. Вы с классом поехали на экскурсию. Вдруг одна из твоих подруг (один из твоих друзей) обнаруживает, что не взял (а) с собой еды. Как ты поступишь? А) Скажешь ей (ему), чтобы в следующий раз он(а) лучше собиралась в поездку. Б) Поделишься с ней (с ним) своим обедом. В) Скажешь об этом учителю, чтобы он что-нибудь придумал.</a:t>
            </a:r>
          </a:p>
          <a:p>
            <a:endParaRPr lang="ru-RU" sz="1600" b="1" dirty="0"/>
          </a:p>
        </p:txBody>
      </p:sp>
      <p:pic>
        <p:nvPicPr>
          <p:cNvPr id="1026" name="Picture 2" descr="C:\Users\rekom\Desktop\1.gif"/>
          <p:cNvPicPr>
            <a:picLocks noChangeAspect="1" noChangeArrowheads="1" noCrop="1"/>
          </p:cNvPicPr>
          <p:nvPr/>
        </p:nvPicPr>
        <p:blipFill>
          <a:blip r:embed="rId2" cstate="email"/>
          <a:srcRect/>
          <a:stretch>
            <a:fillRect/>
          </a:stretch>
        </p:blipFill>
        <p:spPr bwMode="auto">
          <a:xfrm>
            <a:off x="7912671" y="0"/>
            <a:ext cx="1231329" cy="1268361"/>
          </a:xfrm>
          <a:prstGeom prst="rect">
            <a:avLst/>
          </a:prstGeom>
          <a:noFill/>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4000" b="1" dirty="0" smtClean="0">
                <a:solidFill>
                  <a:srgbClr val="FF0000"/>
                </a:solidFill>
              </a:rPr>
              <a:t>Результаты теста</a:t>
            </a:r>
            <a:endParaRPr lang="ru-RU" sz="4000" b="1" dirty="0">
              <a:solidFill>
                <a:srgbClr val="FF0000"/>
              </a:solidFill>
            </a:endParaRPr>
          </a:p>
        </p:txBody>
      </p:sp>
      <p:sp>
        <p:nvSpPr>
          <p:cNvPr id="5" name="Содержимое 4"/>
          <p:cNvSpPr>
            <a:spLocks noGrp="1"/>
          </p:cNvSpPr>
          <p:nvPr>
            <p:ph sz="half" idx="1"/>
          </p:nvPr>
        </p:nvSpPr>
        <p:spPr/>
        <p:txBody>
          <a:bodyPr>
            <a:normAutofit fontScale="62500" lnSpcReduction="20000"/>
          </a:bodyPr>
          <a:lstStyle/>
          <a:p>
            <a:pPr>
              <a:buNone/>
            </a:pPr>
            <a:r>
              <a:rPr lang="ru-RU" b="1" dirty="0" smtClean="0">
                <a:solidFill>
                  <a:srgbClr val="C00000"/>
                </a:solidFill>
              </a:rPr>
              <a:t>       </a:t>
            </a:r>
            <a:r>
              <a:rPr lang="ru-RU" b="1" u="sng" dirty="0" smtClean="0">
                <a:solidFill>
                  <a:srgbClr val="C00000"/>
                </a:solidFill>
              </a:rPr>
              <a:t>Больше ответов А: </a:t>
            </a:r>
            <a:r>
              <a:rPr lang="ru-RU" b="1" dirty="0" smtClean="0">
                <a:solidFill>
                  <a:srgbClr val="C00000"/>
                </a:solidFill>
              </a:rPr>
              <a:t>Возможно, настало время сесть и подумать, почему никто не помогает тебе в трудных ситуациях. Настоящая дружба предполагает взаимную помощь и поддержку. Покажи своим друзьям, что ты в любую секунду готов(а) прийти им на помощь.</a:t>
            </a:r>
          </a:p>
          <a:p>
            <a:pPr>
              <a:buNone/>
            </a:pPr>
            <a:r>
              <a:rPr lang="ru-RU" b="1" dirty="0" smtClean="0">
                <a:solidFill>
                  <a:srgbClr val="002060"/>
                </a:solidFill>
              </a:rPr>
              <a:t>       </a:t>
            </a:r>
            <a:r>
              <a:rPr lang="ru-RU" b="1" u="sng" dirty="0" smtClean="0">
                <a:solidFill>
                  <a:srgbClr val="002060"/>
                </a:solidFill>
              </a:rPr>
              <a:t>Больше ответов Б:</a:t>
            </a:r>
            <a:r>
              <a:rPr lang="ru-RU" b="1" dirty="0" smtClean="0">
                <a:solidFill>
                  <a:srgbClr val="002060"/>
                </a:solidFill>
              </a:rPr>
              <a:t> Ты замечательный друг! На тебя можно положиться в трудную минуту. Таких как ты интересные события и приключения с друзьями ждут на каждом шагу. Самое главное – твои друзья знают, что всегда могут положиться на тебя!</a:t>
            </a:r>
          </a:p>
          <a:p>
            <a:endParaRPr lang="ru-RU" b="1" dirty="0">
              <a:solidFill>
                <a:srgbClr val="002060"/>
              </a:solidFill>
            </a:endParaRPr>
          </a:p>
        </p:txBody>
      </p:sp>
      <p:sp>
        <p:nvSpPr>
          <p:cNvPr id="6" name="Содержимое 5"/>
          <p:cNvSpPr>
            <a:spLocks noGrp="1"/>
          </p:cNvSpPr>
          <p:nvPr>
            <p:ph sz="half" idx="2"/>
          </p:nvPr>
        </p:nvSpPr>
        <p:spPr/>
        <p:txBody>
          <a:bodyPr>
            <a:normAutofit fontScale="62500" lnSpcReduction="20000"/>
          </a:bodyPr>
          <a:lstStyle/>
          <a:p>
            <a:pPr>
              <a:buNone/>
            </a:pPr>
            <a:r>
              <a:rPr lang="ru-RU" b="1" dirty="0" smtClean="0">
                <a:solidFill>
                  <a:srgbClr val="002060"/>
                </a:solidFill>
              </a:rPr>
              <a:t>       </a:t>
            </a:r>
            <a:r>
              <a:rPr lang="ru-RU" b="1" u="sng" dirty="0" smtClean="0">
                <a:solidFill>
                  <a:srgbClr val="002060"/>
                </a:solidFill>
              </a:rPr>
              <a:t>Больше ответов В: </a:t>
            </a:r>
            <a:r>
              <a:rPr lang="ru-RU" b="1" dirty="0" smtClean="0">
                <a:solidFill>
                  <a:srgbClr val="002060"/>
                </a:solidFill>
              </a:rPr>
              <a:t>Ты беспокоишься о своих друзьях, особенно когда они оказываются в сложной ситуации, но дружба это не только приятное времяпрепровождение. Твои друзья должны быть уверены, что всегда могут рассчитывать на твою помощь. У тебя большие задатки, чтобы стать настоящим другом. Подумай о том, как их реализовать.</a:t>
            </a:r>
          </a:p>
          <a:p>
            <a:pPr>
              <a:buNone/>
            </a:pPr>
            <a:r>
              <a:rPr lang="ru-RU" b="1" dirty="0" smtClean="0">
                <a:solidFill>
                  <a:srgbClr val="FF0000"/>
                </a:solidFill>
              </a:rPr>
              <a:t>    </a:t>
            </a:r>
          </a:p>
          <a:p>
            <a:pPr>
              <a:buNone/>
            </a:pPr>
            <a:r>
              <a:rPr lang="ru-RU" b="1" dirty="0" smtClean="0">
                <a:solidFill>
                  <a:srgbClr val="FF0000"/>
                </a:solidFill>
              </a:rPr>
              <a:t>       Я надеюсь, что этот тест заставит каждого из вас задуматься о том, что быть другом это сложный и кропотливый труд, это работа, прежде всего, над собой. </a:t>
            </a:r>
          </a:p>
          <a:p>
            <a:endParaRPr lang="ru-RU" dirty="0"/>
          </a:p>
        </p:txBody>
      </p:sp>
      <p:pic>
        <p:nvPicPr>
          <p:cNvPr id="1026" name="Picture 2" descr="C:\Users\rekom\Desktop\1.gif"/>
          <p:cNvPicPr>
            <a:picLocks noChangeAspect="1" noChangeArrowheads="1" noCrop="1"/>
          </p:cNvPicPr>
          <p:nvPr/>
        </p:nvPicPr>
        <p:blipFill>
          <a:blip r:embed="rId2" cstate="email"/>
          <a:srcRect/>
          <a:stretch>
            <a:fillRect/>
          </a:stretch>
        </p:blipFill>
        <p:spPr bwMode="auto">
          <a:xfrm>
            <a:off x="7912671" y="0"/>
            <a:ext cx="1231329" cy="1268361"/>
          </a:xfrm>
          <a:prstGeom prst="rect">
            <a:avLst/>
          </a:prstGeom>
          <a:noFill/>
        </p:spPr>
      </p:pic>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4000" b="1" dirty="0" smtClean="0">
                <a:solidFill>
                  <a:srgbClr val="FF0000"/>
                </a:solidFill>
              </a:rPr>
              <a:t>Законы дружбы</a:t>
            </a:r>
            <a:endParaRPr lang="ru-RU" sz="4000" b="1" dirty="0">
              <a:solidFill>
                <a:srgbClr val="FF0000"/>
              </a:solidFill>
            </a:endParaRPr>
          </a:p>
        </p:txBody>
      </p:sp>
      <p:sp>
        <p:nvSpPr>
          <p:cNvPr id="5" name="Содержимое 4"/>
          <p:cNvSpPr>
            <a:spLocks noGrp="1"/>
          </p:cNvSpPr>
          <p:nvPr>
            <p:ph sz="half" idx="1"/>
          </p:nvPr>
        </p:nvSpPr>
        <p:spPr/>
        <p:txBody>
          <a:bodyPr>
            <a:normAutofit fontScale="62500" lnSpcReduction="20000"/>
          </a:bodyPr>
          <a:lstStyle/>
          <a:p>
            <a:pPr lvl="0"/>
            <a:endParaRPr lang="ru-RU" b="1" dirty="0" smtClean="0">
              <a:solidFill>
                <a:srgbClr val="002060"/>
              </a:solidFill>
            </a:endParaRPr>
          </a:p>
          <a:p>
            <a:pPr lvl="0"/>
            <a:r>
              <a:rPr lang="ru-RU" b="1" dirty="0" smtClean="0">
                <a:solidFill>
                  <a:srgbClr val="002060"/>
                </a:solidFill>
              </a:rPr>
              <a:t>Не обзывай и не унижай своего друга.</a:t>
            </a:r>
          </a:p>
          <a:p>
            <a:pPr lvl="0"/>
            <a:r>
              <a:rPr lang="ru-RU" b="1" dirty="0" smtClean="0">
                <a:solidFill>
                  <a:srgbClr val="002060"/>
                </a:solidFill>
              </a:rPr>
              <a:t>Помогай другу в беде.</a:t>
            </a:r>
          </a:p>
          <a:p>
            <a:pPr lvl="0"/>
            <a:r>
              <a:rPr lang="ru-RU" b="1" dirty="0" smtClean="0">
                <a:solidFill>
                  <a:srgbClr val="002060"/>
                </a:solidFill>
              </a:rPr>
              <a:t>Умей с другом разделить радость.</a:t>
            </a:r>
          </a:p>
          <a:p>
            <a:pPr lvl="0"/>
            <a:r>
              <a:rPr lang="ru-RU" b="1" dirty="0" smtClean="0">
                <a:solidFill>
                  <a:srgbClr val="002060"/>
                </a:solidFill>
              </a:rPr>
              <a:t>Не смейся над недостатками друга.</a:t>
            </a:r>
          </a:p>
          <a:p>
            <a:pPr lvl="0"/>
            <a:r>
              <a:rPr lang="ru-RU" b="1" dirty="0" smtClean="0">
                <a:solidFill>
                  <a:srgbClr val="002060"/>
                </a:solidFill>
              </a:rPr>
              <a:t>Выбирай друзей по душевным качествам, а не по одежде.</a:t>
            </a:r>
          </a:p>
          <a:p>
            <a:pPr lvl="0"/>
            <a:r>
              <a:rPr lang="ru-RU" b="1" dirty="0" smtClean="0">
                <a:solidFill>
                  <a:srgbClr val="002060"/>
                </a:solidFill>
              </a:rPr>
              <a:t>Не обманывай друга ни в чём. Будь с ним честен.</a:t>
            </a:r>
          </a:p>
          <a:p>
            <a:pPr lvl="0"/>
            <a:r>
              <a:rPr lang="ru-RU" b="1" dirty="0" smtClean="0">
                <a:solidFill>
                  <a:srgbClr val="002060"/>
                </a:solidFill>
              </a:rPr>
              <a:t>Умей в тактичной форме указать на недостатки друга.</a:t>
            </a:r>
          </a:p>
          <a:p>
            <a:pPr lvl="0"/>
            <a:r>
              <a:rPr lang="ru-RU" b="1" dirty="0" smtClean="0">
                <a:solidFill>
                  <a:srgbClr val="002060"/>
                </a:solidFill>
              </a:rPr>
              <a:t>Не обижайся на критику или совет товарища: он желает тебе добра.</a:t>
            </a:r>
          </a:p>
          <a:p>
            <a:pPr lvl="0"/>
            <a:r>
              <a:rPr lang="ru-RU" b="1" dirty="0" smtClean="0">
                <a:solidFill>
                  <a:srgbClr val="002060"/>
                </a:solidFill>
              </a:rPr>
              <a:t>Умей признать свои ошибки и помириться с другом.</a:t>
            </a:r>
          </a:p>
          <a:p>
            <a:pPr>
              <a:buNone/>
            </a:pPr>
            <a:endParaRPr lang="ru-RU" b="1" dirty="0">
              <a:solidFill>
                <a:srgbClr val="002060"/>
              </a:solidFill>
            </a:endParaRPr>
          </a:p>
        </p:txBody>
      </p:sp>
      <p:sp>
        <p:nvSpPr>
          <p:cNvPr id="6" name="Содержимое 5"/>
          <p:cNvSpPr>
            <a:spLocks noGrp="1"/>
          </p:cNvSpPr>
          <p:nvPr>
            <p:ph sz="half" idx="2"/>
          </p:nvPr>
        </p:nvSpPr>
        <p:spPr/>
        <p:txBody>
          <a:bodyPr>
            <a:normAutofit fontScale="62500" lnSpcReduction="20000"/>
          </a:bodyPr>
          <a:lstStyle/>
          <a:p>
            <a:pPr lvl="0"/>
            <a:endParaRPr lang="ru-RU" b="1" dirty="0" smtClean="0">
              <a:solidFill>
                <a:srgbClr val="002060"/>
              </a:solidFill>
            </a:endParaRPr>
          </a:p>
          <a:p>
            <a:pPr lvl="0"/>
            <a:r>
              <a:rPr lang="ru-RU" b="1" dirty="0" smtClean="0">
                <a:solidFill>
                  <a:srgbClr val="002060"/>
                </a:solidFill>
              </a:rPr>
              <a:t>Не предавай своего друга.</a:t>
            </a:r>
          </a:p>
          <a:p>
            <a:pPr lvl="0"/>
            <a:r>
              <a:rPr lang="ru-RU" b="1" dirty="0" smtClean="0">
                <a:solidFill>
                  <a:srgbClr val="002060"/>
                </a:solidFill>
              </a:rPr>
              <a:t>Один за всех и все за одного.</a:t>
            </a:r>
          </a:p>
          <a:p>
            <a:pPr lvl="0"/>
            <a:r>
              <a:rPr lang="ru-RU" b="1" dirty="0" smtClean="0">
                <a:solidFill>
                  <a:srgbClr val="002060"/>
                </a:solidFill>
              </a:rPr>
              <a:t>С хорошим другом веселей при удаче, легче в беде.</a:t>
            </a:r>
          </a:p>
          <a:p>
            <a:pPr lvl="0"/>
            <a:r>
              <a:rPr lang="ru-RU" b="1" dirty="0" smtClean="0">
                <a:solidFill>
                  <a:srgbClr val="002060"/>
                </a:solidFill>
              </a:rPr>
              <a:t>Не ссорься и не спорь с другом по пустякам.</a:t>
            </a:r>
          </a:p>
          <a:p>
            <a:pPr lvl="0"/>
            <a:r>
              <a:rPr lang="ru-RU" b="1" dirty="0" smtClean="0">
                <a:solidFill>
                  <a:srgbClr val="002060"/>
                </a:solidFill>
              </a:rPr>
              <a:t>Не ябедничай, лучше сам поправь.</a:t>
            </a:r>
          </a:p>
          <a:p>
            <a:pPr lvl="0"/>
            <a:r>
              <a:rPr lang="ru-RU" b="1" dirty="0" smtClean="0">
                <a:solidFill>
                  <a:srgbClr val="002060"/>
                </a:solidFill>
              </a:rPr>
              <a:t>Не зазнавайся, если у тебя что-то очень хорошо получилось. Не сердись и не падай духом, если у тебя что-то не получилось.</a:t>
            </a:r>
          </a:p>
          <a:p>
            <a:pPr lvl="0"/>
            <a:r>
              <a:rPr lang="ru-RU" b="1" dirty="0" smtClean="0">
                <a:solidFill>
                  <a:srgbClr val="002060"/>
                </a:solidFill>
              </a:rPr>
              <a:t>В разговоре, в игре не будь грубым, не кричи.</a:t>
            </a:r>
          </a:p>
          <a:p>
            <a:pPr>
              <a:buNone/>
            </a:pPr>
            <a:endParaRPr lang="ru-RU" b="1" dirty="0">
              <a:solidFill>
                <a:srgbClr val="002060"/>
              </a:solidFill>
            </a:endParaRPr>
          </a:p>
        </p:txBody>
      </p:sp>
      <p:pic>
        <p:nvPicPr>
          <p:cNvPr id="1026" name="Picture 2" descr="C:\Users\rekom\Desktop\1.gif"/>
          <p:cNvPicPr>
            <a:picLocks noChangeAspect="1" noChangeArrowheads="1" noCrop="1"/>
          </p:cNvPicPr>
          <p:nvPr/>
        </p:nvPicPr>
        <p:blipFill>
          <a:blip r:embed="rId2" cstate="email"/>
          <a:srcRect/>
          <a:stretch>
            <a:fillRect/>
          </a:stretch>
        </p:blipFill>
        <p:spPr bwMode="auto">
          <a:xfrm>
            <a:off x="7912671" y="0"/>
            <a:ext cx="1231329" cy="1268361"/>
          </a:xfrm>
          <a:prstGeom prst="rect">
            <a:avLst/>
          </a:prstGeom>
          <a:noFill/>
        </p:spPr>
      </p:pic>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4000" b="1" dirty="0" smtClean="0">
                <a:solidFill>
                  <a:srgbClr val="FF0000"/>
                </a:solidFill>
              </a:rPr>
              <a:t>Никогда не меняйте друзей!</a:t>
            </a:r>
            <a:endParaRPr lang="ru-RU" sz="4000" b="1" dirty="0">
              <a:solidFill>
                <a:srgbClr val="FF0000"/>
              </a:solidFill>
            </a:endParaRPr>
          </a:p>
        </p:txBody>
      </p:sp>
      <p:sp>
        <p:nvSpPr>
          <p:cNvPr id="5" name="Содержимое 4"/>
          <p:cNvSpPr>
            <a:spLocks noGrp="1"/>
          </p:cNvSpPr>
          <p:nvPr>
            <p:ph sz="half" idx="1"/>
          </p:nvPr>
        </p:nvSpPr>
        <p:spPr/>
        <p:txBody>
          <a:bodyPr>
            <a:normAutofit fontScale="62500" lnSpcReduction="20000"/>
          </a:bodyPr>
          <a:lstStyle/>
          <a:p>
            <a:pPr>
              <a:buNone/>
            </a:pPr>
            <a:r>
              <a:rPr lang="ru-RU" b="1" dirty="0" smtClean="0"/>
              <a:t>      </a:t>
            </a:r>
          </a:p>
          <a:p>
            <a:pPr>
              <a:buNone/>
            </a:pPr>
            <a:r>
              <a:rPr lang="ru-RU" b="1" dirty="0" smtClean="0">
                <a:solidFill>
                  <a:srgbClr val="C00000"/>
                </a:solidFill>
              </a:rPr>
              <a:t>       Никогда не меняйте друзей.</a:t>
            </a:r>
            <a:br>
              <a:rPr lang="ru-RU" b="1" dirty="0" smtClean="0">
                <a:solidFill>
                  <a:srgbClr val="C00000"/>
                </a:solidFill>
              </a:rPr>
            </a:br>
            <a:r>
              <a:rPr lang="ru-RU" b="1" dirty="0" smtClean="0">
                <a:solidFill>
                  <a:srgbClr val="C00000"/>
                </a:solidFill>
              </a:rPr>
              <a:t>Их нельзя разменять как монету.</a:t>
            </a:r>
            <a:br>
              <a:rPr lang="ru-RU" b="1" dirty="0" smtClean="0">
                <a:solidFill>
                  <a:srgbClr val="C00000"/>
                </a:solidFill>
              </a:rPr>
            </a:br>
            <a:r>
              <a:rPr lang="ru-RU" b="1" dirty="0" smtClean="0">
                <a:solidFill>
                  <a:srgbClr val="C00000"/>
                </a:solidFill>
              </a:rPr>
              <a:t>Вы поймёте это поздней, </a:t>
            </a:r>
            <a:br>
              <a:rPr lang="ru-RU" b="1" dirty="0" smtClean="0">
                <a:solidFill>
                  <a:srgbClr val="C00000"/>
                </a:solidFill>
              </a:rPr>
            </a:br>
            <a:r>
              <a:rPr lang="ru-RU" b="1" dirty="0" smtClean="0">
                <a:solidFill>
                  <a:srgbClr val="C00000"/>
                </a:solidFill>
              </a:rPr>
              <a:t>Ближе друга на свете нету.</a:t>
            </a:r>
            <a:br>
              <a:rPr lang="ru-RU" b="1" dirty="0" smtClean="0">
                <a:solidFill>
                  <a:srgbClr val="C00000"/>
                </a:solidFill>
              </a:rPr>
            </a:br>
            <a:r>
              <a:rPr lang="ru-RU" b="1" dirty="0" smtClean="0">
                <a:solidFill>
                  <a:srgbClr val="C00000"/>
                </a:solidFill>
              </a:rPr>
              <a:t>Никогда не теряйте друзей,</a:t>
            </a:r>
            <a:br>
              <a:rPr lang="ru-RU" b="1" dirty="0" smtClean="0">
                <a:solidFill>
                  <a:srgbClr val="C00000"/>
                </a:solidFill>
              </a:rPr>
            </a:br>
            <a:r>
              <a:rPr lang="ru-RU" b="1" dirty="0" smtClean="0">
                <a:solidFill>
                  <a:srgbClr val="C00000"/>
                </a:solidFill>
              </a:rPr>
              <a:t>Ту потерю ничем не измеришь.</a:t>
            </a:r>
            <a:br>
              <a:rPr lang="ru-RU" b="1" dirty="0" smtClean="0">
                <a:solidFill>
                  <a:srgbClr val="C00000"/>
                </a:solidFill>
              </a:rPr>
            </a:br>
            <a:r>
              <a:rPr lang="ru-RU" b="1" dirty="0" smtClean="0">
                <a:solidFill>
                  <a:srgbClr val="C00000"/>
                </a:solidFill>
              </a:rPr>
              <a:t>Старый друг не вернётся к тебе,</a:t>
            </a:r>
            <a:br>
              <a:rPr lang="ru-RU" b="1" dirty="0" smtClean="0">
                <a:solidFill>
                  <a:srgbClr val="C00000"/>
                </a:solidFill>
              </a:rPr>
            </a:br>
            <a:r>
              <a:rPr lang="ru-RU" b="1" dirty="0" smtClean="0">
                <a:solidFill>
                  <a:srgbClr val="C00000"/>
                </a:solidFill>
              </a:rPr>
              <a:t>Новым другом его не заменишь.</a:t>
            </a:r>
            <a:br>
              <a:rPr lang="ru-RU" b="1" dirty="0" smtClean="0">
                <a:solidFill>
                  <a:srgbClr val="C00000"/>
                </a:solidFill>
              </a:rPr>
            </a:br>
            <a:r>
              <a:rPr lang="ru-RU" b="1" dirty="0" smtClean="0">
                <a:solidFill>
                  <a:srgbClr val="C00000"/>
                </a:solidFill>
              </a:rPr>
              <a:t>И не стоит друзей обижать,</a:t>
            </a:r>
            <a:br>
              <a:rPr lang="ru-RU" b="1" dirty="0" smtClean="0">
                <a:solidFill>
                  <a:srgbClr val="C00000"/>
                </a:solidFill>
              </a:rPr>
            </a:br>
            <a:r>
              <a:rPr lang="ru-RU" b="1" dirty="0" smtClean="0">
                <a:solidFill>
                  <a:srgbClr val="C00000"/>
                </a:solidFill>
              </a:rPr>
              <a:t>Станет раной на сердце обида,</a:t>
            </a:r>
            <a:br>
              <a:rPr lang="ru-RU" b="1" dirty="0" smtClean="0">
                <a:solidFill>
                  <a:srgbClr val="C00000"/>
                </a:solidFill>
              </a:rPr>
            </a:br>
            <a:r>
              <a:rPr lang="ru-RU" b="1" dirty="0" smtClean="0">
                <a:solidFill>
                  <a:srgbClr val="C00000"/>
                </a:solidFill>
              </a:rPr>
              <a:t>Хоть друзья и умеют прощать,</a:t>
            </a:r>
            <a:br>
              <a:rPr lang="ru-RU" b="1" dirty="0" smtClean="0">
                <a:solidFill>
                  <a:srgbClr val="C00000"/>
                </a:solidFill>
              </a:rPr>
            </a:br>
            <a:r>
              <a:rPr lang="ru-RU" b="1" dirty="0" smtClean="0">
                <a:solidFill>
                  <a:srgbClr val="C00000"/>
                </a:solidFill>
              </a:rPr>
              <a:t>Дверь в их душу будет закрыта.</a:t>
            </a:r>
            <a:br>
              <a:rPr lang="ru-RU" b="1" dirty="0" smtClean="0">
                <a:solidFill>
                  <a:srgbClr val="C00000"/>
                </a:solidFill>
              </a:rPr>
            </a:br>
            <a:r>
              <a:rPr lang="ru-RU" b="1" dirty="0" smtClean="0">
                <a:solidFill>
                  <a:srgbClr val="C00000"/>
                </a:solidFill>
              </a:rPr>
              <a:t>Нужно дружбу беречь всегда.</a:t>
            </a:r>
            <a:br>
              <a:rPr lang="ru-RU" b="1" dirty="0" smtClean="0">
                <a:solidFill>
                  <a:srgbClr val="C00000"/>
                </a:solidFill>
              </a:rPr>
            </a:br>
            <a:r>
              <a:rPr lang="ru-RU" b="1" dirty="0" smtClean="0">
                <a:solidFill>
                  <a:srgbClr val="C00000"/>
                </a:solidFill>
              </a:rPr>
              <a:t>Это чувство длиннее века.</a:t>
            </a:r>
            <a:br>
              <a:rPr lang="ru-RU" b="1" dirty="0" smtClean="0">
                <a:solidFill>
                  <a:srgbClr val="C00000"/>
                </a:solidFill>
              </a:rPr>
            </a:br>
            <a:r>
              <a:rPr lang="ru-RU" b="1" dirty="0" smtClean="0">
                <a:solidFill>
                  <a:srgbClr val="C00000"/>
                </a:solidFill>
              </a:rPr>
              <a:t>Лучший друг не предаст никогда,</a:t>
            </a:r>
            <a:br>
              <a:rPr lang="ru-RU" b="1" dirty="0" smtClean="0">
                <a:solidFill>
                  <a:srgbClr val="C00000"/>
                </a:solidFill>
              </a:rPr>
            </a:br>
            <a:r>
              <a:rPr lang="ru-RU" b="1" dirty="0" smtClean="0">
                <a:solidFill>
                  <a:srgbClr val="C00000"/>
                </a:solidFill>
              </a:rPr>
              <a:t>Просто преданней нет человека!</a:t>
            </a:r>
          </a:p>
          <a:p>
            <a:pPr>
              <a:buNone/>
            </a:pPr>
            <a:endParaRPr lang="ru-RU" b="1" dirty="0">
              <a:solidFill>
                <a:srgbClr val="C00000"/>
              </a:solidFill>
            </a:endParaRPr>
          </a:p>
        </p:txBody>
      </p:sp>
      <p:pic>
        <p:nvPicPr>
          <p:cNvPr id="1026" name="Picture 2" descr="C:\Users\rekom\Desktop\1.gif"/>
          <p:cNvPicPr>
            <a:picLocks noChangeAspect="1" noChangeArrowheads="1" noCrop="1"/>
          </p:cNvPicPr>
          <p:nvPr/>
        </p:nvPicPr>
        <p:blipFill>
          <a:blip r:embed="rId2" cstate="email"/>
          <a:srcRect/>
          <a:stretch>
            <a:fillRect/>
          </a:stretch>
        </p:blipFill>
        <p:spPr bwMode="auto">
          <a:xfrm>
            <a:off x="7912671" y="0"/>
            <a:ext cx="1231329" cy="1268361"/>
          </a:xfrm>
          <a:prstGeom prst="rect">
            <a:avLst/>
          </a:prstGeom>
          <a:noFill/>
        </p:spPr>
      </p:pic>
      <p:pic>
        <p:nvPicPr>
          <p:cNvPr id="8194" name="Picture 2" descr="C:\Users\rekom\Desktop\Картинки-фото\Счастливое детство\Дружба детей\untitled (12).png"/>
          <p:cNvPicPr>
            <a:picLocks noGrp="1" noChangeAspect="1" noChangeArrowheads="1"/>
          </p:cNvPicPr>
          <p:nvPr>
            <p:ph sz="half" idx="2"/>
          </p:nvPr>
        </p:nvPicPr>
        <p:blipFill>
          <a:blip r:embed="rId3" cstate="email"/>
          <a:srcRect/>
          <a:stretch>
            <a:fillRect/>
          </a:stretch>
        </p:blipFill>
        <p:spPr bwMode="auto">
          <a:xfrm>
            <a:off x="4644008" y="2420888"/>
            <a:ext cx="4038600" cy="2270604"/>
          </a:xfrm>
          <a:prstGeom prst="rect">
            <a:avLst/>
          </a:prstGeom>
          <a:noFill/>
        </p:spPr>
      </p:pic>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4000" b="1" dirty="0" smtClean="0">
                <a:solidFill>
                  <a:srgbClr val="FF0000"/>
                </a:solidFill>
              </a:rPr>
              <a:t>Дружбой дорожить умейте!</a:t>
            </a:r>
            <a:endParaRPr lang="ru-RU" sz="4000" b="1" dirty="0">
              <a:solidFill>
                <a:srgbClr val="FF0000"/>
              </a:solidFill>
            </a:endParaRPr>
          </a:p>
        </p:txBody>
      </p:sp>
      <p:sp>
        <p:nvSpPr>
          <p:cNvPr id="5" name="Содержимое 4"/>
          <p:cNvSpPr>
            <a:spLocks noGrp="1"/>
          </p:cNvSpPr>
          <p:nvPr>
            <p:ph sz="half" idx="1"/>
          </p:nvPr>
        </p:nvSpPr>
        <p:spPr/>
        <p:txBody>
          <a:bodyPr>
            <a:normAutofit/>
          </a:bodyPr>
          <a:lstStyle/>
          <a:p>
            <a:pPr>
              <a:buNone/>
            </a:pPr>
            <a:r>
              <a:rPr lang="ru-RU" sz="1800" b="1" dirty="0" smtClean="0"/>
              <a:t>      </a:t>
            </a:r>
          </a:p>
          <a:p>
            <a:pPr>
              <a:buNone/>
            </a:pPr>
            <a:r>
              <a:rPr lang="ru-RU" sz="1800" b="1" dirty="0" smtClean="0">
                <a:solidFill>
                  <a:srgbClr val="002060"/>
                </a:solidFill>
              </a:rPr>
              <a:t>       Ребята! Давайте встанем и скажем друг другу слова известного героя, добрейшего и терпеливейшего кота Леопольда: «Ребята, давайте жить дружно!»</a:t>
            </a:r>
          </a:p>
          <a:p>
            <a:pPr>
              <a:buNone/>
            </a:pPr>
            <a:r>
              <a:rPr lang="ru-RU" sz="1800" b="1" dirty="0" smtClean="0">
                <a:solidFill>
                  <a:srgbClr val="002060"/>
                </a:solidFill>
              </a:rPr>
              <a:t>      </a:t>
            </a:r>
          </a:p>
          <a:p>
            <a:pPr>
              <a:buNone/>
            </a:pPr>
            <a:r>
              <a:rPr lang="ru-RU" sz="1800" b="1" dirty="0" smtClean="0">
                <a:solidFill>
                  <a:srgbClr val="002060"/>
                </a:solidFill>
              </a:rPr>
              <a:t>       Спасибо вам за вашу работу, вы очень хорошо работали, а помогла нам в этом дружба!</a:t>
            </a:r>
          </a:p>
          <a:p>
            <a:pPr>
              <a:buNone/>
            </a:pPr>
            <a:r>
              <a:rPr lang="ru-RU" sz="1800" b="1" dirty="0" smtClean="0">
                <a:solidFill>
                  <a:srgbClr val="002060"/>
                </a:solidFill>
              </a:rPr>
              <a:t>       Всего вам доброго!</a:t>
            </a:r>
          </a:p>
          <a:p>
            <a:pPr>
              <a:buNone/>
            </a:pPr>
            <a:r>
              <a:rPr lang="ru-RU" sz="1800" b="1" dirty="0" smtClean="0">
                <a:solidFill>
                  <a:srgbClr val="002060"/>
                </a:solidFill>
              </a:rPr>
              <a:t>       Хороших и верных вам друзей! </a:t>
            </a:r>
          </a:p>
          <a:p>
            <a:endParaRPr lang="ru-RU" dirty="0"/>
          </a:p>
        </p:txBody>
      </p:sp>
      <p:pic>
        <p:nvPicPr>
          <p:cNvPr id="1026" name="Picture 2" descr="C:\Users\rekom\Desktop\1.gif"/>
          <p:cNvPicPr>
            <a:picLocks noChangeAspect="1" noChangeArrowheads="1" noCrop="1"/>
          </p:cNvPicPr>
          <p:nvPr/>
        </p:nvPicPr>
        <p:blipFill>
          <a:blip r:embed="rId2" cstate="email"/>
          <a:srcRect/>
          <a:stretch>
            <a:fillRect/>
          </a:stretch>
        </p:blipFill>
        <p:spPr bwMode="auto">
          <a:xfrm>
            <a:off x="7912671" y="0"/>
            <a:ext cx="1231329" cy="1268361"/>
          </a:xfrm>
          <a:prstGeom prst="rect">
            <a:avLst/>
          </a:prstGeom>
          <a:noFill/>
        </p:spPr>
      </p:pic>
      <p:pic>
        <p:nvPicPr>
          <p:cNvPr id="9218" name="Picture 2" descr="C:\Users\rekom\Desktop\Мой класс\ФОТО-МОЙ КЛАСС\7 КЛАСС-ФОТО\7 кл-сентябрь\DSC01412.JPG"/>
          <p:cNvPicPr>
            <a:picLocks noGrp="1" noChangeAspect="1" noChangeArrowheads="1"/>
          </p:cNvPicPr>
          <p:nvPr>
            <p:ph sz="half" idx="2"/>
          </p:nvPr>
        </p:nvPicPr>
        <p:blipFill>
          <a:blip r:embed="rId3" cstate="email"/>
          <a:srcRect/>
          <a:stretch>
            <a:fillRect/>
          </a:stretch>
        </p:blipFill>
        <p:spPr bwMode="auto">
          <a:xfrm>
            <a:off x="4644008" y="2132856"/>
            <a:ext cx="4038600" cy="3028950"/>
          </a:xfrm>
          <a:prstGeom prst="rect">
            <a:avLst/>
          </a:prstGeom>
          <a:noFill/>
        </p:spPr>
      </p:pic>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4000" b="1" dirty="0" smtClean="0">
                <a:solidFill>
                  <a:srgbClr val="FF0000"/>
                </a:solidFill>
              </a:rPr>
              <a:t>Дружбой дорожить умейте!</a:t>
            </a:r>
            <a:endParaRPr lang="ru-RU" sz="4000" b="1" dirty="0">
              <a:solidFill>
                <a:srgbClr val="FF0000"/>
              </a:solidFill>
            </a:endParaRPr>
          </a:p>
        </p:txBody>
      </p:sp>
      <p:sp>
        <p:nvSpPr>
          <p:cNvPr id="7" name="Содержимое 6"/>
          <p:cNvSpPr>
            <a:spLocks noGrp="1"/>
          </p:cNvSpPr>
          <p:nvPr>
            <p:ph idx="1"/>
          </p:nvPr>
        </p:nvSpPr>
        <p:spPr/>
        <p:txBody>
          <a:bodyPr/>
          <a:lstStyle/>
          <a:p>
            <a:pPr>
              <a:buNone/>
            </a:pPr>
            <a:r>
              <a:rPr lang="ru-RU" dirty="0" smtClean="0"/>
              <a:t>       </a:t>
            </a:r>
            <a:r>
              <a:rPr lang="ru-RU" sz="2800" b="1" dirty="0" smtClean="0">
                <a:solidFill>
                  <a:srgbClr val="002060"/>
                </a:solidFill>
              </a:rPr>
              <a:t>Презентацию подготовила </a:t>
            </a:r>
            <a:r>
              <a:rPr lang="ru-RU" sz="2800" b="1" dirty="0" err="1" smtClean="0">
                <a:solidFill>
                  <a:srgbClr val="002060"/>
                </a:solidFill>
              </a:rPr>
              <a:t>Сироштанова</a:t>
            </a:r>
            <a:r>
              <a:rPr lang="ru-RU" sz="2800" b="1" dirty="0" smtClean="0">
                <a:solidFill>
                  <a:srgbClr val="002060"/>
                </a:solidFill>
              </a:rPr>
              <a:t> Е.А.,</a:t>
            </a:r>
          </a:p>
          <a:p>
            <a:pPr>
              <a:buNone/>
            </a:pPr>
            <a:r>
              <a:rPr lang="ru-RU" sz="2800" b="1" dirty="0" smtClean="0">
                <a:solidFill>
                  <a:srgbClr val="002060"/>
                </a:solidFill>
              </a:rPr>
              <a:t>                  МБОУ СОШ № 76, п. Гигант, 2014 год</a:t>
            </a:r>
            <a:endParaRPr lang="ru-RU" sz="2800" b="1" dirty="0">
              <a:solidFill>
                <a:srgbClr val="002060"/>
              </a:solidFill>
            </a:endParaRPr>
          </a:p>
        </p:txBody>
      </p:sp>
      <p:pic>
        <p:nvPicPr>
          <p:cNvPr id="1026" name="Picture 2" descr="C:\Users\rekom\Desktop\1.gif"/>
          <p:cNvPicPr>
            <a:picLocks noChangeAspect="1" noChangeArrowheads="1" noCrop="1"/>
          </p:cNvPicPr>
          <p:nvPr/>
        </p:nvPicPr>
        <p:blipFill>
          <a:blip r:embed="rId2" cstate="email"/>
          <a:srcRect/>
          <a:stretch>
            <a:fillRect/>
          </a:stretch>
        </p:blipFill>
        <p:spPr bwMode="auto">
          <a:xfrm>
            <a:off x="7912671" y="0"/>
            <a:ext cx="1231329" cy="1268361"/>
          </a:xfrm>
          <a:prstGeom prst="rect">
            <a:avLst/>
          </a:prstGeom>
          <a:noFill/>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4000" b="1" dirty="0" smtClean="0">
                <a:solidFill>
                  <a:srgbClr val="FF0000"/>
                </a:solidFill>
              </a:rPr>
              <a:t>Дружбой дорожить умейте!</a:t>
            </a:r>
            <a:endParaRPr lang="ru-RU" sz="4000" b="1" dirty="0">
              <a:solidFill>
                <a:srgbClr val="FF0000"/>
              </a:solidFill>
            </a:endParaRPr>
          </a:p>
        </p:txBody>
      </p:sp>
      <p:sp>
        <p:nvSpPr>
          <p:cNvPr id="5" name="Содержимое 4"/>
          <p:cNvSpPr>
            <a:spLocks noGrp="1"/>
          </p:cNvSpPr>
          <p:nvPr>
            <p:ph sz="half" idx="1"/>
          </p:nvPr>
        </p:nvSpPr>
        <p:spPr/>
        <p:txBody>
          <a:bodyPr>
            <a:normAutofit fontScale="62500" lnSpcReduction="20000"/>
          </a:bodyPr>
          <a:lstStyle/>
          <a:p>
            <a:pPr>
              <a:buNone/>
            </a:pPr>
            <a:r>
              <a:rPr lang="ru-RU" b="1" dirty="0" smtClean="0"/>
              <a:t>     </a:t>
            </a:r>
          </a:p>
          <a:p>
            <a:pPr>
              <a:buNone/>
            </a:pPr>
            <a:r>
              <a:rPr lang="ru-RU" b="1" dirty="0" smtClean="0">
                <a:solidFill>
                  <a:srgbClr val="002060"/>
                </a:solidFill>
              </a:rPr>
              <a:t>       Знай, мой друг, вражде и дружбе цену,</a:t>
            </a:r>
            <a:br>
              <a:rPr lang="ru-RU" b="1" dirty="0" smtClean="0">
                <a:solidFill>
                  <a:srgbClr val="002060"/>
                </a:solidFill>
              </a:rPr>
            </a:br>
            <a:r>
              <a:rPr lang="ru-RU" b="1" dirty="0" smtClean="0">
                <a:solidFill>
                  <a:srgbClr val="002060"/>
                </a:solidFill>
              </a:rPr>
              <a:t>И судом поспешным не греши.</a:t>
            </a:r>
            <a:br>
              <a:rPr lang="ru-RU" b="1" dirty="0" smtClean="0">
                <a:solidFill>
                  <a:srgbClr val="002060"/>
                </a:solidFill>
              </a:rPr>
            </a:br>
            <a:r>
              <a:rPr lang="ru-RU" b="1" dirty="0" smtClean="0">
                <a:solidFill>
                  <a:srgbClr val="002060"/>
                </a:solidFill>
              </a:rPr>
              <a:t>Гнев на друга может быть мгновенным</a:t>
            </a:r>
            <a:br>
              <a:rPr lang="ru-RU" b="1" dirty="0" smtClean="0">
                <a:solidFill>
                  <a:srgbClr val="002060"/>
                </a:solidFill>
              </a:rPr>
            </a:br>
            <a:r>
              <a:rPr lang="ru-RU" b="1" dirty="0" smtClean="0">
                <a:solidFill>
                  <a:srgbClr val="002060"/>
                </a:solidFill>
              </a:rPr>
              <a:t>Изливать покуда не спеши.</a:t>
            </a:r>
            <a:br>
              <a:rPr lang="ru-RU" b="1" dirty="0" smtClean="0">
                <a:solidFill>
                  <a:srgbClr val="002060"/>
                </a:solidFill>
              </a:rPr>
            </a:br>
            <a:r>
              <a:rPr lang="ru-RU" b="1" dirty="0" smtClean="0">
                <a:solidFill>
                  <a:srgbClr val="002060"/>
                </a:solidFill>
              </a:rPr>
              <a:t>Может друг твой сам поторопился,</a:t>
            </a:r>
            <a:br>
              <a:rPr lang="ru-RU" b="1" dirty="0" smtClean="0">
                <a:solidFill>
                  <a:srgbClr val="002060"/>
                </a:solidFill>
              </a:rPr>
            </a:br>
            <a:r>
              <a:rPr lang="ru-RU" b="1" dirty="0" smtClean="0">
                <a:solidFill>
                  <a:srgbClr val="002060"/>
                </a:solidFill>
              </a:rPr>
              <a:t>И тебя обидел невзначай.</a:t>
            </a:r>
            <a:br>
              <a:rPr lang="ru-RU" b="1" dirty="0" smtClean="0">
                <a:solidFill>
                  <a:srgbClr val="002060"/>
                </a:solidFill>
              </a:rPr>
            </a:br>
            <a:r>
              <a:rPr lang="ru-RU" b="1" dirty="0" smtClean="0">
                <a:solidFill>
                  <a:srgbClr val="002060"/>
                </a:solidFill>
              </a:rPr>
              <a:t>Провинился друг и повинился,</a:t>
            </a:r>
            <a:br>
              <a:rPr lang="ru-RU" b="1" dirty="0" smtClean="0">
                <a:solidFill>
                  <a:srgbClr val="002060"/>
                </a:solidFill>
              </a:rPr>
            </a:br>
            <a:r>
              <a:rPr lang="ru-RU" b="1" dirty="0" smtClean="0">
                <a:solidFill>
                  <a:srgbClr val="002060"/>
                </a:solidFill>
              </a:rPr>
              <a:t>Ты ему греха не поминай.</a:t>
            </a:r>
          </a:p>
          <a:p>
            <a:pPr>
              <a:buNone/>
            </a:pPr>
            <a:r>
              <a:rPr lang="ru-RU" b="1" dirty="0" smtClean="0">
                <a:solidFill>
                  <a:srgbClr val="002060"/>
                </a:solidFill>
              </a:rPr>
              <a:t>       Люди, мы стареем и ветшаем,</a:t>
            </a:r>
            <a:br>
              <a:rPr lang="ru-RU" b="1" dirty="0" smtClean="0">
                <a:solidFill>
                  <a:srgbClr val="002060"/>
                </a:solidFill>
              </a:rPr>
            </a:br>
            <a:r>
              <a:rPr lang="ru-RU" b="1" dirty="0" smtClean="0">
                <a:solidFill>
                  <a:srgbClr val="002060"/>
                </a:solidFill>
              </a:rPr>
              <a:t>И с теченьем наших лет и дней</a:t>
            </a:r>
            <a:br>
              <a:rPr lang="ru-RU" b="1" dirty="0" smtClean="0">
                <a:solidFill>
                  <a:srgbClr val="002060"/>
                </a:solidFill>
              </a:rPr>
            </a:br>
            <a:r>
              <a:rPr lang="ru-RU" b="1" dirty="0" smtClean="0">
                <a:solidFill>
                  <a:srgbClr val="002060"/>
                </a:solidFill>
              </a:rPr>
              <a:t>Легче мы друзей своих теряем,</a:t>
            </a:r>
            <a:br>
              <a:rPr lang="ru-RU" b="1" dirty="0" smtClean="0">
                <a:solidFill>
                  <a:srgbClr val="002060"/>
                </a:solidFill>
              </a:rPr>
            </a:br>
            <a:r>
              <a:rPr lang="ru-RU" b="1" dirty="0" smtClean="0">
                <a:solidFill>
                  <a:srgbClr val="002060"/>
                </a:solidFill>
              </a:rPr>
              <a:t>Обретаем их куда трудней.</a:t>
            </a:r>
            <a:br>
              <a:rPr lang="ru-RU" b="1" dirty="0" smtClean="0">
                <a:solidFill>
                  <a:srgbClr val="002060"/>
                </a:solidFill>
              </a:rPr>
            </a:br>
            <a:r>
              <a:rPr lang="ru-RU" b="1" dirty="0" smtClean="0">
                <a:solidFill>
                  <a:srgbClr val="002060"/>
                </a:solidFill>
              </a:rPr>
              <a:t>Если верный конь, поранив ногу,</a:t>
            </a:r>
            <a:br>
              <a:rPr lang="ru-RU" b="1" dirty="0" smtClean="0">
                <a:solidFill>
                  <a:srgbClr val="002060"/>
                </a:solidFill>
              </a:rPr>
            </a:br>
            <a:r>
              <a:rPr lang="ru-RU" b="1" dirty="0" smtClean="0">
                <a:solidFill>
                  <a:srgbClr val="002060"/>
                </a:solidFill>
              </a:rPr>
              <a:t>Вдруг споткнулся, а потом опять,</a:t>
            </a:r>
            <a:br>
              <a:rPr lang="ru-RU" b="1" dirty="0" smtClean="0">
                <a:solidFill>
                  <a:srgbClr val="002060"/>
                </a:solidFill>
              </a:rPr>
            </a:br>
            <a:r>
              <a:rPr lang="ru-RU" b="1" dirty="0" smtClean="0">
                <a:solidFill>
                  <a:srgbClr val="002060"/>
                </a:solidFill>
              </a:rPr>
              <a:t>Не вини его, вини дорогу,</a:t>
            </a:r>
            <a:br>
              <a:rPr lang="ru-RU" b="1" dirty="0" smtClean="0">
                <a:solidFill>
                  <a:srgbClr val="002060"/>
                </a:solidFill>
              </a:rPr>
            </a:br>
            <a:r>
              <a:rPr lang="ru-RU" b="1" dirty="0" smtClean="0">
                <a:solidFill>
                  <a:srgbClr val="002060"/>
                </a:solidFill>
              </a:rPr>
              <a:t>И коня не торопись менять.</a:t>
            </a:r>
            <a:endParaRPr lang="ru-RU" b="1" dirty="0">
              <a:solidFill>
                <a:srgbClr val="002060"/>
              </a:solidFill>
            </a:endParaRPr>
          </a:p>
        </p:txBody>
      </p:sp>
      <p:sp>
        <p:nvSpPr>
          <p:cNvPr id="6" name="Содержимое 5"/>
          <p:cNvSpPr>
            <a:spLocks noGrp="1"/>
          </p:cNvSpPr>
          <p:nvPr>
            <p:ph sz="half" idx="2"/>
          </p:nvPr>
        </p:nvSpPr>
        <p:spPr/>
        <p:txBody>
          <a:bodyPr>
            <a:normAutofit fontScale="62500" lnSpcReduction="20000"/>
          </a:bodyPr>
          <a:lstStyle/>
          <a:p>
            <a:pPr>
              <a:buNone/>
            </a:pPr>
            <a:r>
              <a:rPr lang="ru-RU" b="1" dirty="0" smtClean="0"/>
              <a:t>      </a:t>
            </a:r>
          </a:p>
          <a:p>
            <a:pPr>
              <a:buNone/>
            </a:pPr>
            <a:r>
              <a:rPr lang="ru-RU" b="1" dirty="0" smtClean="0">
                <a:solidFill>
                  <a:srgbClr val="002060"/>
                </a:solidFill>
              </a:rPr>
              <a:t>       Я иных придерживался правил,</a:t>
            </a:r>
            <a:br>
              <a:rPr lang="ru-RU" b="1" dirty="0" smtClean="0">
                <a:solidFill>
                  <a:srgbClr val="002060"/>
                </a:solidFill>
              </a:rPr>
            </a:br>
            <a:r>
              <a:rPr lang="ru-RU" b="1" dirty="0" smtClean="0">
                <a:solidFill>
                  <a:srgbClr val="002060"/>
                </a:solidFill>
              </a:rPr>
              <a:t>В слабости усматривая зло,</a:t>
            </a:r>
            <a:br>
              <a:rPr lang="ru-RU" b="1" dirty="0" smtClean="0">
                <a:solidFill>
                  <a:srgbClr val="002060"/>
                </a:solidFill>
              </a:rPr>
            </a:br>
            <a:r>
              <a:rPr lang="ru-RU" b="1" dirty="0" smtClean="0">
                <a:solidFill>
                  <a:srgbClr val="002060"/>
                </a:solidFill>
              </a:rPr>
              <a:t>Сколько в жизни я друзей оставил,</a:t>
            </a:r>
            <a:br>
              <a:rPr lang="ru-RU" b="1" dirty="0" smtClean="0">
                <a:solidFill>
                  <a:srgbClr val="002060"/>
                </a:solidFill>
              </a:rPr>
            </a:br>
            <a:r>
              <a:rPr lang="ru-RU" b="1" dirty="0" smtClean="0">
                <a:solidFill>
                  <a:srgbClr val="002060"/>
                </a:solidFill>
              </a:rPr>
              <a:t>Сколько от меня друзей ушло.</a:t>
            </a:r>
            <a:br>
              <a:rPr lang="ru-RU" b="1" dirty="0" smtClean="0">
                <a:solidFill>
                  <a:srgbClr val="002060"/>
                </a:solidFill>
              </a:rPr>
            </a:br>
            <a:r>
              <a:rPr lang="ru-RU" b="1" dirty="0" smtClean="0">
                <a:solidFill>
                  <a:srgbClr val="002060"/>
                </a:solidFill>
              </a:rPr>
              <a:t>И теперь я всех вас видеть жажду,</a:t>
            </a:r>
            <a:br>
              <a:rPr lang="ru-RU" b="1" dirty="0" smtClean="0">
                <a:solidFill>
                  <a:srgbClr val="002060"/>
                </a:solidFill>
              </a:rPr>
            </a:br>
            <a:r>
              <a:rPr lang="ru-RU" b="1" dirty="0" smtClean="0">
                <a:solidFill>
                  <a:srgbClr val="002060"/>
                </a:solidFill>
              </a:rPr>
              <a:t>Некогда любившие меня,</a:t>
            </a:r>
            <a:br>
              <a:rPr lang="ru-RU" b="1" dirty="0" smtClean="0">
                <a:solidFill>
                  <a:srgbClr val="002060"/>
                </a:solidFill>
              </a:rPr>
            </a:br>
            <a:r>
              <a:rPr lang="ru-RU" b="1" dirty="0" smtClean="0">
                <a:solidFill>
                  <a:srgbClr val="002060"/>
                </a:solidFill>
              </a:rPr>
              <a:t>Мною не прощенные однажды,</a:t>
            </a:r>
            <a:br>
              <a:rPr lang="ru-RU" b="1" dirty="0" smtClean="0">
                <a:solidFill>
                  <a:srgbClr val="002060"/>
                </a:solidFill>
              </a:rPr>
            </a:br>
            <a:r>
              <a:rPr lang="ru-RU" b="1" dirty="0" smtClean="0">
                <a:solidFill>
                  <a:srgbClr val="002060"/>
                </a:solidFill>
              </a:rPr>
              <a:t>Или не простившие меня.</a:t>
            </a:r>
          </a:p>
          <a:p>
            <a:pPr>
              <a:buNone/>
            </a:pPr>
            <a:r>
              <a:rPr lang="ru-RU" b="1" dirty="0" smtClean="0">
                <a:solidFill>
                  <a:srgbClr val="002060"/>
                </a:solidFill>
              </a:rPr>
              <a:t>       Я прошу вас, люди, ради Бога,</a:t>
            </a:r>
            <a:br>
              <a:rPr lang="ru-RU" b="1" dirty="0" smtClean="0">
                <a:solidFill>
                  <a:srgbClr val="002060"/>
                </a:solidFill>
              </a:rPr>
            </a:br>
            <a:r>
              <a:rPr lang="ru-RU" b="1" dirty="0" smtClean="0">
                <a:solidFill>
                  <a:srgbClr val="002060"/>
                </a:solidFill>
              </a:rPr>
              <a:t>Не теряйте доброты своей,</a:t>
            </a:r>
            <a:br>
              <a:rPr lang="ru-RU" b="1" dirty="0" smtClean="0">
                <a:solidFill>
                  <a:srgbClr val="002060"/>
                </a:solidFill>
              </a:rPr>
            </a:br>
            <a:r>
              <a:rPr lang="ru-RU" b="1" dirty="0" smtClean="0">
                <a:solidFill>
                  <a:srgbClr val="002060"/>
                </a:solidFill>
              </a:rPr>
              <a:t>На земле друзей не так уж много,</a:t>
            </a:r>
            <a:br>
              <a:rPr lang="ru-RU" b="1" dirty="0" smtClean="0">
                <a:solidFill>
                  <a:srgbClr val="002060"/>
                </a:solidFill>
              </a:rPr>
            </a:br>
            <a:r>
              <a:rPr lang="ru-RU" b="1" dirty="0" smtClean="0">
                <a:solidFill>
                  <a:srgbClr val="002060"/>
                </a:solidFill>
              </a:rPr>
              <a:t>Опасайтесь потерять друзей.</a:t>
            </a:r>
          </a:p>
          <a:p>
            <a:pPr>
              <a:buNone/>
            </a:pPr>
            <a:r>
              <a:rPr lang="ru-RU" b="1" dirty="0" smtClean="0">
                <a:solidFill>
                  <a:srgbClr val="002060"/>
                </a:solidFill>
              </a:rPr>
              <a:t> </a:t>
            </a:r>
          </a:p>
          <a:p>
            <a:pPr>
              <a:buNone/>
            </a:pPr>
            <a:r>
              <a:rPr lang="ru-RU" b="1" dirty="0" smtClean="0">
                <a:solidFill>
                  <a:srgbClr val="C00000"/>
                </a:solidFill>
              </a:rPr>
              <a:t>                                        Расул Гамзатов</a:t>
            </a:r>
          </a:p>
          <a:p>
            <a:pPr>
              <a:buNone/>
            </a:pPr>
            <a:endParaRPr lang="ru-RU" b="1" dirty="0" smtClean="0">
              <a:solidFill>
                <a:srgbClr val="002060"/>
              </a:solidFill>
            </a:endParaRPr>
          </a:p>
        </p:txBody>
      </p:sp>
      <p:pic>
        <p:nvPicPr>
          <p:cNvPr id="1026" name="Picture 2" descr="C:\Users\rekom\Desktop\1.gif"/>
          <p:cNvPicPr>
            <a:picLocks noChangeAspect="1" noChangeArrowheads="1" noCrop="1"/>
          </p:cNvPicPr>
          <p:nvPr/>
        </p:nvPicPr>
        <p:blipFill>
          <a:blip r:embed="rId2" cstate="email"/>
          <a:srcRect/>
          <a:stretch>
            <a:fillRect/>
          </a:stretch>
        </p:blipFill>
        <p:spPr bwMode="auto">
          <a:xfrm>
            <a:off x="7912671" y="0"/>
            <a:ext cx="1231329" cy="1268361"/>
          </a:xfrm>
          <a:prstGeom prst="rect">
            <a:avLst/>
          </a:prstGeom>
          <a:noFill/>
        </p:spPr>
      </p:pic>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4000" b="1" dirty="0" smtClean="0">
                <a:solidFill>
                  <a:srgbClr val="FF0000"/>
                </a:solidFill>
              </a:rPr>
              <a:t>Дружбой дорожить умейте!</a:t>
            </a:r>
            <a:endParaRPr lang="ru-RU" sz="4000" b="1" dirty="0">
              <a:solidFill>
                <a:srgbClr val="FF0000"/>
              </a:solidFill>
            </a:endParaRPr>
          </a:p>
        </p:txBody>
      </p:sp>
      <p:sp>
        <p:nvSpPr>
          <p:cNvPr id="6" name="Содержимое 5"/>
          <p:cNvSpPr>
            <a:spLocks noGrp="1"/>
          </p:cNvSpPr>
          <p:nvPr>
            <p:ph sz="half" idx="2"/>
          </p:nvPr>
        </p:nvSpPr>
        <p:spPr/>
        <p:txBody>
          <a:bodyPr>
            <a:normAutofit/>
          </a:bodyPr>
          <a:lstStyle/>
          <a:p>
            <a:endParaRPr lang="ru-RU" sz="1800" b="1" dirty="0" smtClean="0"/>
          </a:p>
          <a:p>
            <a:pPr>
              <a:buNone/>
            </a:pPr>
            <a:r>
              <a:rPr lang="ru-RU" sz="1800" b="1" dirty="0" smtClean="0">
                <a:solidFill>
                  <a:srgbClr val="002060"/>
                </a:solidFill>
              </a:rPr>
              <a:t>       Настоящий друг везде</a:t>
            </a:r>
            <a:br>
              <a:rPr lang="ru-RU" sz="1800" b="1" dirty="0" smtClean="0">
                <a:solidFill>
                  <a:srgbClr val="002060"/>
                </a:solidFill>
              </a:rPr>
            </a:br>
            <a:r>
              <a:rPr lang="ru-RU" sz="1800" b="1" dirty="0" smtClean="0">
                <a:solidFill>
                  <a:srgbClr val="002060"/>
                </a:solidFill>
              </a:rPr>
              <a:t>Верен в счастье и беде.</a:t>
            </a:r>
            <a:br>
              <a:rPr lang="ru-RU" sz="1800" b="1" dirty="0" smtClean="0">
                <a:solidFill>
                  <a:srgbClr val="002060"/>
                </a:solidFill>
              </a:rPr>
            </a:br>
            <a:r>
              <a:rPr lang="ru-RU" sz="1800" b="1" dirty="0" smtClean="0">
                <a:solidFill>
                  <a:srgbClr val="002060"/>
                </a:solidFill>
              </a:rPr>
              <a:t>Грусть твоя его тревожит,</a:t>
            </a:r>
            <a:br>
              <a:rPr lang="ru-RU" sz="1800" b="1" dirty="0" smtClean="0">
                <a:solidFill>
                  <a:srgbClr val="002060"/>
                </a:solidFill>
              </a:rPr>
            </a:br>
            <a:r>
              <a:rPr lang="ru-RU" sz="1800" b="1" dirty="0" smtClean="0">
                <a:solidFill>
                  <a:srgbClr val="002060"/>
                </a:solidFill>
              </a:rPr>
              <a:t>Ты не спишь – он спать не может.</a:t>
            </a:r>
            <a:br>
              <a:rPr lang="ru-RU" sz="1800" b="1" dirty="0" smtClean="0">
                <a:solidFill>
                  <a:srgbClr val="002060"/>
                </a:solidFill>
              </a:rPr>
            </a:br>
            <a:r>
              <a:rPr lang="ru-RU" sz="1800" b="1" dirty="0" smtClean="0">
                <a:solidFill>
                  <a:srgbClr val="002060"/>
                </a:solidFill>
              </a:rPr>
              <a:t>И во всём, без дальних слов,</a:t>
            </a:r>
            <a:br>
              <a:rPr lang="ru-RU" sz="1800" b="1" dirty="0" smtClean="0">
                <a:solidFill>
                  <a:srgbClr val="002060"/>
                </a:solidFill>
              </a:rPr>
            </a:br>
            <a:r>
              <a:rPr lang="ru-RU" sz="1800" b="1" dirty="0" smtClean="0">
                <a:solidFill>
                  <a:srgbClr val="002060"/>
                </a:solidFill>
              </a:rPr>
              <a:t>Он помочь тебе готов.</a:t>
            </a:r>
            <a:br>
              <a:rPr lang="ru-RU" sz="1800" b="1" dirty="0" smtClean="0">
                <a:solidFill>
                  <a:srgbClr val="002060"/>
                </a:solidFill>
              </a:rPr>
            </a:br>
            <a:r>
              <a:rPr lang="ru-RU" sz="1800" b="1" dirty="0" smtClean="0">
                <a:solidFill>
                  <a:srgbClr val="002060"/>
                </a:solidFill>
              </a:rPr>
              <a:t>Да, по действиям несходны</a:t>
            </a:r>
            <a:br>
              <a:rPr lang="ru-RU" sz="1800" b="1" dirty="0" smtClean="0">
                <a:solidFill>
                  <a:srgbClr val="002060"/>
                </a:solidFill>
              </a:rPr>
            </a:br>
            <a:r>
              <a:rPr lang="ru-RU" sz="1800" b="1" dirty="0" smtClean="0">
                <a:solidFill>
                  <a:srgbClr val="002060"/>
                </a:solidFill>
              </a:rPr>
              <a:t>Верный друг и льстец негодный.</a:t>
            </a:r>
          </a:p>
          <a:p>
            <a:pPr>
              <a:buNone/>
            </a:pPr>
            <a:endParaRPr lang="ru-RU" sz="1800" b="1" dirty="0" smtClean="0">
              <a:solidFill>
                <a:srgbClr val="002060"/>
              </a:solidFill>
            </a:endParaRPr>
          </a:p>
          <a:p>
            <a:pPr>
              <a:buNone/>
            </a:pPr>
            <a:r>
              <a:rPr lang="ru-RU" sz="1800" b="1" dirty="0" smtClean="0">
                <a:solidFill>
                  <a:srgbClr val="C00000"/>
                </a:solidFill>
              </a:rPr>
              <a:t>                                      Уильям Шекспир</a:t>
            </a:r>
            <a:br>
              <a:rPr lang="ru-RU" sz="1800" b="1" dirty="0" smtClean="0">
                <a:solidFill>
                  <a:srgbClr val="C00000"/>
                </a:solidFill>
              </a:rPr>
            </a:br>
            <a:r>
              <a:rPr lang="ru-RU" sz="1800" b="1" dirty="0" smtClean="0">
                <a:solidFill>
                  <a:srgbClr val="002060"/>
                </a:solidFill>
              </a:rPr>
              <a:t>                               </a:t>
            </a:r>
          </a:p>
          <a:p>
            <a:pPr>
              <a:buNone/>
            </a:pPr>
            <a:r>
              <a:rPr lang="ru-RU" sz="1800" b="1" dirty="0" smtClean="0">
                <a:solidFill>
                  <a:srgbClr val="002060"/>
                </a:solidFill>
              </a:rPr>
              <a:t>                                                          </a:t>
            </a:r>
          </a:p>
          <a:p>
            <a:endParaRPr lang="ru-RU" sz="1800" b="1" dirty="0"/>
          </a:p>
        </p:txBody>
      </p:sp>
      <p:pic>
        <p:nvPicPr>
          <p:cNvPr id="1026" name="Picture 2" descr="C:\Users\rekom\Desktop\1.gif"/>
          <p:cNvPicPr>
            <a:picLocks noChangeAspect="1" noChangeArrowheads="1" noCrop="1"/>
          </p:cNvPicPr>
          <p:nvPr/>
        </p:nvPicPr>
        <p:blipFill>
          <a:blip r:embed="rId2" cstate="email"/>
          <a:srcRect/>
          <a:stretch>
            <a:fillRect/>
          </a:stretch>
        </p:blipFill>
        <p:spPr bwMode="auto">
          <a:xfrm>
            <a:off x="7912671" y="0"/>
            <a:ext cx="1231329" cy="1268361"/>
          </a:xfrm>
          <a:prstGeom prst="rect">
            <a:avLst/>
          </a:prstGeom>
          <a:noFill/>
        </p:spPr>
      </p:pic>
      <p:pic>
        <p:nvPicPr>
          <p:cNvPr id="2" name="Picture 2" descr="C:\Users\rekom\Desktop\Внеклассные мероприятия\Дружба\Картинки-Дружба\102696857_0b07eeab4de88b7f37730ffd744a03ec.jpg"/>
          <p:cNvPicPr>
            <a:picLocks noGrp="1" noChangeAspect="1" noChangeArrowheads="1"/>
          </p:cNvPicPr>
          <p:nvPr>
            <p:ph sz="half" idx="1"/>
          </p:nvPr>
        </p:nvPicPr>
        <p:blipFill>
          <a:blip r:embed="rId3" cstate="email"/>
          <a:srcRect/>
          <a:stretch>
            <a:fillRect/>
          </a:stretch>
        </p:blipFill>
        <p:spPr bwMode="auto">
          <a:xfrm>
            <a:off x="539552" y="1772816"/>
            <a:ext cx="4038600" cy="3032057"/>
          </a:xfrm>
          <a:prstGeom prst="rect">
            <a:avLst/>
          </a:prstGeom>
          <a:noFill/>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4000" b="1" dirty="0" smtClean="0">
                <a:solidFill>
                  <a:srgbClr val="FF0000"/>
                </a:solidFill>
              </a:rPr>
              <a:t>Дружбой дорожить умейте!</a:t>
            </a:r>
            <a:endParaRPr lang="ru-RU" sz="4000" b="1" dirty="0">
              <a:solidFill>
                <a:srgbClr val="FF0000"/>
              </a:solidFill>
            </a:endParaRPr>
          </a:p>
        </p:txBody>
      </p:sp>
      <p:sp>
        <p:nvSpPr>
          <p:cNvPr id="6" name="Содержимое 5"/>
          <p:cNvSpPr>
            <a:spLocks noGrp="1"/>
          </p:cNvSpPr>
          <p:nvPr>
            <p:ph sz="half" idx="2"/>
          </p:nvPr>
        </p:nvSpPr>
        <p:spPr/>
        <p:txBody>
          <a:bodyPr>
            <a:normAutofit fontScale="62500" lnSpcReduction="20000"/>
          </a:bodyPr>
          <a:lstStyle/>
          <a:p>
            <a:endParaRPr lang="ru-RU" b="1" dirty="0" smtClean="0">
              <a:solidFill>
                <a:srgbClr val="C00000"/>
              </a:solidFill>
            </a:endParaRPr>
          </a:p>
          <a:p>
            <a:pPr>
              <a:buNone/>
            </a:pPr>
            <a:r>
              <a:rPr lang="ru-RU" b="1" dirty="0" smtClean="0">
                <a:solidFill>
                  <a:srgbClr val="C00000"/>
                </a:solidFill>
              </a:rPr>
              <a:t>       Человек на протяжении своей жизни переживает множество событий. Рождение, первый восход солнца, первая дружба, первая любовь и многое другое. Каждый вкладывает свое понимание в термин «дружба», который основывается на личном опыте.</a:t>
            </a:r>
          </a:p>
          <a:p>
            <a:pPr>
              <a:buNone/>
            </a:pPr>
            <a:r>
              <a:rPr lang="ru-RU" b="1" dirty="0" smtClean="0">
                <a:solidFill>
                  <a:srgbClr val="C00000"/>
                </a:solidFill>
              </a:rPr>
              <a:t>       Вопрос «Что такое дружба?» возникал еще в древние времена. Многие философы, так или иначе, касались этой темы и старались постигнуть ее истинную природу. Некоторые из них посвящали ей целые многотомные труды.</a:t>
            </a:r>
            <a:endParaRPr lang="ru-RU" b="1" dirty="0">
              <a:solidFill>
                <a:srgbClr val="C00000"/>
              </a:solidFill>
            </a:endParaRPr>
          </a:p>
        </p:txBody>
      </p:sp>
      <p:pic>
        <p:nvPicPr>
          <p:cNvPr id="1026" name="Picture 2" descr="C:\Users\rekom\Desktop\1.gif"/>
          <p:cNvPicPr>
            <a:picLocks noChangeAspect="1" noChangeArrowheads="1" noCrop="1"/>
          </p:cNvPicPr>
          <p:nvPr/>
        </p:nvPicPr>
        <p:blipFill>
          <a:blip r:embed="rId2" cstate="email"/>
          <a:srcRect/>
          <a:stretch>
            <a:fillRect/>
          </a:stretch>
        </p:blipFill>
        <p:spPr bwMode="auto">
          <a:xfrm>
            <a:off x="7912671" y="0"/>
            <a:ext cx="1231329" cy="1268361"/>
          </a:xfrm>
          <a:prstGeom prst="rect">
            <a:avLst/>
          </a:prstGeom>
          <a:noFill/>
        </p:spPr>
      </p:pic>
      <p:pic>
        <p:nvPicPr>
          <p:cNvPr id="2050" name="Picture 2" descr="C:\Users\rekom\Desktop\Внеклассные мероприятия\Дружба\Картинки-Дружба\8ae73a530be372c1fbc60406bda83eb6.jpg"/>
          <p:cNvPicPr>
            <a:picLocks noGrp="1" noChangeAspect="1" noChangeArrowheads="1"/>
          </p:cNvPicPr>
          <p:nvPr>
            <p:ph sz="half" idx="1"/>
          </p:nvPr>
        </p:nvPicPr>
        <p:blipFill>
          <a:blip r:embed="rId3" cstate="email"/>
          <a:srcRect/>
          <a:stretch>
            <a:fillRect/>
          </a:stretch>
        </p:blipFill>
        <p:spPr bwMode="auto">
          <a:xfrm>
            <a:off x="611560" y="2132856"/>
            <a:ext cx="4038600" cy="3021195"/>
          </a:xfrm>
          <a:prstGeom prst="rect">
            <a:avLst/>
          </a:prstGeom>
          <a:noFill/>
        </p:spPr>
      </p:pic>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4000" b="1" dirty="0" smtClean="0">
                <a:solidFill>
                  <a:srgbClr val="FF0000"/>
                </a:solidFill>
              </a:rPr>
              <a:t>Дружбой дорожить умейте!</a:t>
            </a:r>
            <a:endParaRPr lang="ru-RU" sz="4000" b="1" dirty="0">
              <a:solidFill>
                <a:srgbClr val="FF0000"/>
              </a:solidFill>
            </a:endParaRPr>
          </a:p>
        </p:txBody>
      </p:sp>
      <p:sp>
        <p:nvSpPr>
          <p:cNvPr id="6" name="Содержимое 5"/>
          <p:cNvSpPr>
            <a:spLocks noGrp="1"/>
          </p:cNvSpPr>
          <p:nvPr>
            <p:ph sz="half" idx="2"/>
          </p:nvPr>
        </p:nvSpPr>
        <p:spPr/>
        <p:txBody>
          <a:bodyPr>
            <a:normAutofit/>
          </a:bodyPr>
          <a:lstStyle/>
          <a:p>
            <a:pPr>
              <a:buNone/>
            </a:pPr>
            <a:endParaRPr lang="ru-RU" sz="1800" b="1" dirty="0" smtClean="0"/>
          </a:p>
          <a:p>
            <a:pPr>
              <a:buNone/>
            </a:pPr>
            <a:r>
              <a:rPr lang="ru-RU" sz="1800" b="1" dirty="0" smtClean="0">
                <a:solidFill>
                  <a:srgbClr val="002060"/>
                </a:solidFill>
              </a:rPr>
              <a:t> Что такое дружба, каждый знает?</a:t>
            </a:r>
          </a:p>
          <a:p>
            <a:pPr>
              <a:buNone/>
            </a:pPr>
            <a:r>
              <a:rPr lang="ru-RU" sz="1800" b="1" dirty="0" smtClean="0">
                <a:solidFill>
                  <a:srgbClr val="002060"/>
                </a:solidFill>
              </a:rPr>
              <a:t> Может быть, и спрашивать смешно.</a:t>
            </a:r>
          </a:p>
          <a:p>
            <a:pPr>
              <a:buNone/>
            </a:pPr>
            <a:r>
              <a:rPr lang="ru-RU" sz="1800" b="1" dirty="0" smtClean="0">
                <a:solidFill>
                  <a:srgbClr val="002060"/>
                </a:solidFill>
              </a:rPr>
              <a:t> Ну а все же, что обозначает</a:t>
            </a:r>
          </a:p>
          <a:p>
            <a:pPr>
              <a:buNone/>
            </a:pPr>
            <a:r>
              <a:rPr lang="ru-RU" sz="1800" b="1" dirty="0" smtClean="0">
                <a:solidFill>
                  <a:srgbClr val="002060"/>
                </a:solidFill>
              </a:rPr>
              <a:t> Это слово? Значит что оно</a:t>
            </a:r>
            <a:r>
              <a:rPr lang="ru-RU" sz="1800" b="1" i="1" dirty="0" smtClean="0">
                <a:solidFill>
                  <a:srgbClr val="002060"/>
                </a:solidFill>
              </a:rPr>
              <a:t>?</a:t>
            </a:r>
            <a:r>
              <a:rPr lang="ru-RU" sz="1800" b="1" dirty="0" smtClean="0">
                <a:solidFill>
                  <a:srgbClr val="002060"/>
                </a:solidFill>
              </a:rPr>
              <a:t> </a:t>
            </a:r>
          </a:p>
          <a:p>
            <a:pPr>
              <a:buNone/>
            </a:pPr>
            <a:endParaRPr lang="ru-RU" sz="1800" b="1" dirty="0" smtClean="0"/>
          </a:p>
          <a:p>
            <a:pPr>
              <a:buNone/>
            </a:pPr>
            <a:r>
              <a:rPr lang="ru-RU" sz="1800" b="1" dirty="0" smtClean="0">
                <a:solidFill>
                  <a:srgbClr val="C00000"/>
                </a:solidFill>
              </a:rPr>
              <a:t> (ответы детей)</a:t>
            </a:r>
            <a:endParaRPr lang="ru-RU" sz="1800" b="1" dirty="0">
              <a:solidFill>
                <a:srgbClr val="C00000"/>
              </a:solidFill>
            </a:endParaRPr>
          </a:p>
        </p:txBody>
      </p:sp>
      <p:pic>
        <p:nvPicPr>
          <p:cNvPr id="1026" name="Picture 2" descr="C:\Users\rekom\Desktop\1.gif"/>
          <p:cNvPicPr>
            <a:picLocks noChangeAspect="1" noChangeArrowheads="1" noCrop="1"/>
          </p:cNvPicPr>
          <p:nvPr/>
        </p:nvPicPr>
        <p:blipFill>
          <a:blip r:embed="rId2" cstate="email"/>
          <a:srcRect/>
          <a:stretch>
            <a:fillRect/>
          </a:stretch>
        </p:blipFill>
        <p:spPr bwMode="auto">
          <a:xfrm>
            <a:off x="7912671" y="0"/>
            <a:ext cx="1231329" cy="1268361"/>
          </a:xfrm>
          <a:prstGeom prst="rect">
            <a:avLst/>
          </a:prstGeom>
          <a:noFill/>
        </p:spPr>
      </p:pic>
      <p:pic>
        <p:nvPicPr>
          <p:cNvPr id="3074" name="Picture 2" descr="C:\Users\rekom\Desktop\Внеклассные мероприятия\Дружба\Картинки-Дружба\b4a4e8ab612a.jpg"/>
          <p:cNvPicPr>
            <a:picLocks noGrp="1" noChangeAspect="1" noChangeArrowheads="1"/>
          </p:cNvPicPr>
          <p:nvPr>
            <p:ph sz="half" idx="1"/>
          </p:nvPr>
        </p:nvPicPr>
        <p:blipFill>
          <a:blip r:embed="rId3" cstate="email"/>
          <a:srcRect/>
          <a:stretch>
            <a:fillRect/>
          </a:stretch>
        </p:blipFill>
        <p:spPr bwMode="auto">
          <a:xfrm>
            <a:off x="467544" y="1700808"/>
            <a:ext cx="4038600" cy="3028950"/>
          </a:xfrm>
          <a:prstGeom prst="rect">
            <a:avLst/>
          </a:prstGeom>
          <a:noFill/>
        </p:spPr>
      </p:pic>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4000" b="1" dirty="0" smtClean="0">
                <a:solidFill>
                  <a:srgbClr val="FF0000"/>
                </a:solidFill>
              </a:rPr>
              <a:t>Дружбой дорожить умейте!</a:t>
            </a:r>
            <a:endParaRPr lang="ru-RU" sz="4000" b="1" dirty="0">
              <a:solidFill>
                <a:srgbClr val="FF0000"/>
              </a:solidFill>
            </a:endParaRPr>
          </a:p>
        </p:txBody>
      </p:sp>
      <p:sp>
        <p:nvSpPr>
          <p:cNvPr id="6" name="Содержимое 5"/>
          <p:cNvSpPr>
            <a:spLocks noGrp="1"/>
          </p:cNvSpPr>
          <p:nvPr>
            <p:ph sz="half" idx="2"/>
          </p:nvPr>
        </p:nvSpPr>
        <p:spPr/>
        <p:txBody>
          <a:bodyPr>
            <a:normAutofit fontScale="62500" lnSpcReduction="20000"/>
          </a:bodyPr>
          <a:lstStyle/>
          <a:p>
            <a:pPr>
              <a:buNone/>
            </a:pPr>
            <a:r>
              <a:rPr lang="ru-RU" b="1" dirty="0" smtClean="0">
                <a:solidFill>
                  <a:srgbClr val="C00000"/>
                </a:solidFill>
              </a:rPr>
              <a:t>       Дружба</a:t>
            </a:r>
            <a:r>
              <a:rPr lang="ru-RU" b="1" i="1" dirty="0" smtClean="0">
                <a:solidFill>
                  <a:srgbClr val="C00000"/>
                </a:solidFill>
              </a:rPr>
              <a:t> </a:t>
            </a:r>
            <a:r>
              <a:rPr lang="ru-RU" b="1" dirty="0" smtClean="0">
                <a:solidFill>
                  <a:srgbClr val="C00000"/>
                </a:solidFill>
              </a:rPr>
              <a:t>-  это чувство, в первую очередь, доверия к человеку, полной уверенности в нем, совпадение множества интересов, разнообразных увлечений, привычек, общие переживания, совпадение мнений по самому неожиданному поводу, одним словом, длительные добросердечные, чистые отношения между людьми, которые во всем поддерживают друг друга.</a:t>
            </a:r>
          </a:p>
          <a:p>
            <a:pPr>
              <a:buNone/>
            </a:pPr>
            <a:r>
              <a:rPr lang="ru-RU" b="1" dirty="0" smtClean="0">
                <a:solidFill>
                  <a:srgbClr val="C00000"/>
                </a:solidFill>
              </a:rPr>
              <a:t>       А вы знаете, что во все времена у всех народов высоко ценилась дружба, верность и преданность. Нет народа, у которого не было бы пословиц, поговорок и легенд о дружбе.</a:t>
            </a:r>
          </a:p>
          <a:p>
            <a:endParaRPr lang="ru-RU" dirty="0"/>
          </a:p>
        </p:txBody>
      </p:sp>
      <p:pic>
        <p:nvPicPr>
          <p:cNvPr id="1026" name="Picture 2" descr="C:\Users\rekom\Desktop\1.gif"/>
          <p:cNvPicPr>
            <a:picLocks noChangeAspect="1" noChangeArrowheads="1" noCrop="1"/>
          </p:cNvPicPr>
          <p:nvPr/>
        </p:nvPicPr>
        <p:blipFill>
          <a:blip r:embed="rId2" cstate="email"/>
          <a:srcRect/>
          <a:stretch>
            <a:fillRect/>
          </a:stretch>
        </p:blipFill>
        <p:spPr bwMode="auto">
          <a:xfrm>
            <a:off x="7912671" y="0"/>
            <a:ext cx="1231329" cy="1268361"/>
          </a:xfrm>
          <a:prstGeom prst="rect">
            <a:avLst/>
          </a:prstGeom>
          <a:noFill/>
        </p:spPr>
      </p:pic>
      <p:pic>
        <p:nvPicPr>
          <p:cNvPr id="4098" name="Picture 2" descr="C:\Users\rekom\Desktop\Внеклассные мероприятия\Дружба\Картинки-Дружба\y_1b377f45.gif"/>
          <p:cNvPicPr>
            <a:picLocks noGrp="1" noChangeAspect="1" noChangeArrowheads="1" noCrop="1"/>
          </p:cNvPicPr>
          <p:nvPr>
            <p:ph sz="half" idx="1"/>
          </p:nvPr>
        </p:nvPicPr>
        <p:blipFill>
          <a:blip r:embed="rId3" cstate="email"/>
          <a:srcRect/>
          <a:stretch>
            <a:fillRect/>
          </a:stretch>
        </p:blipFill>
        <p:spPr bwMode="auto">
          <a:xfrm>
            <a:off x="539552" y="2348880"/>
            <a:ext cx="4038600" cy="2700814"/>
          </a:xfrm>
          <a:prstGeom prst="rect">
            <a:avLst/>
          </a:prstGeom>
          <a:noFill/>
        </p:spPr>
      </p:pic>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4000" b="1" dirty="0" smtClean="0">
                <a:solidFill>
                  <a:srgbClr val="FF0000"/>
                </a:solidFill>
              </a:rPr>
              <a:t>Дружбой дорожить умейте!</a:t>
            </a:r>
            <a:endParaRPr lang="ru-RU" sz="4000" b="1" dirty="0">
              <a:solidFill>
                <a:srgbClr val="FF0000"/>
              </a:solidFill>
            </a:endParaRPr>
          </a:p>
        </p:txBody>
      </p:sp>
      <p:sp>
        <p:nvSpPr>
          <p:cNvPr id="6" name="Содержимое 5"/>
          <p:cNvSpPr>
            <a:spLocks noGrp="1"/>
          </p:cNvSpPr>
          <p:nvPr>
            <p:ph sz="half" idx="2"/>
          </p:nvPr>
        </p:nvSpPr>
        <p:spPr/>
        <p:txBody>
          <a:bodyPr>
            <a:normAutofit fontScale="55000" lnSpcReduction="20000"/>
          </a:bodyPr>
          <a:lstStyle/>
          <a:p>
            <a:pPr>
              <a:buNone/>
            </a:pPr>
            <a:r>
              <a:rPr lang="ru-RU" dirty="0" smtClean="0"/>
              <a:t>       </a:t>
            </a:r>
          </a:p>
          <a:p>
            <a:pPr>
              <a:buNone/>
            </a:pPr>
            <a:r>
              <a:rPr lang="ru-RU" b="1" dirty="0" smtClean="0">
                <a:solidFill>
                  <a:srgbClr val="002060"/>
                </a:solidFill>
              </a:rPr>
              <a:t>       Давайте и мы вспомним пословицы о дружбе. Я буду говорить начало пословицы, а вы окончание.</a:t>
            </a:r>
          </a:p>
          <a:p>
            <a:pPr>
              <a:buNone/>
            </a:pPr>
            <a:r>
              <a:rPr lang="ru-RU" b="1" dirty="0" smtClean="0">
                <a:solidFill>
                  <a:srgbClr val="C00000"/>
                </a:solidFill>
              </a:rPr>
              <a:t> 1. Не имей сто рублей… </a:t>
            </a:r>
          </a:p>
          <a:p>
            <a:pPr>
              <a:buNone/>
            </a:pPr>
            <a:r>
              <a:rPr lang="ru-RU" b="1" dirty="0" smtClean="0">
                <a:solidFill>
                  <a:srgbClr val="C00000"/>
                </a:solidFill>
              </a:rPr>
              <a:t>     (а имей сто друзей).</a:t>
            </a:r>
          </a:p>
          <a:p>
            <a:pPr>
              <a:buNone/>
            </a:pPr>
            <a:r>
              <a:rPr lang="ru-RU" b="1" dirty="0" smtClean="0"/>
              <a:t> </a:t>
            </a:r>
            <a:r>
              <a:rPr lang="ru-RU" b="1" dirty="0" smtClean="0">
                <a:solidFill>
                  <a:srgbClr val="002060"/>
                </a:solidFill>
              </a:rPr>
              <a:t>2. Старый друг…</a:t>
            </a:r>
          </a:p>
          <a:p>
            <a:pPr>
              <a:buNone/>
            </a:pPr>
            <a:r>
              <a:rPr lang="ru-RU" b="1" dirty="0" smtClean="0">
                <a:solidFill>
                  <a:srgbClr val="002060"/>
                </a:solidFill>
              </a:rPr>
              <a:t>     (лучше двух новых).</a:t>
            </a:r>
          </a:p>
          <a:p>
            <a:pPr>
              <a:buNone/>
            </a:pPr>
            <a:r>
              <a:rPr lang="ru-RU" b="1" dirty="0" smtClean="0">
                <a:solidFill>
                  <a:srgbClr val="C00000"/>
                </a:solidFill>
              </a:rPr>
              <a:t> 3. Один за всех и…</a:t>
            </a:r>
          </a:p>
          <a:p>
            <a:pPr>
              <a:buNone/>
            </a:pPr>
            <a:r>
              <a:rPr lang="ru-RU" b="1" dirty="0" smtClean="0">
                <a:solidFill>
                  <a:srgbClr val="C00000"/>
                </a:solidFill>
              </a:rPr>
              <a:t>     (все за одного).</a:t>
            </a:r>
          </a:p>
          <a:p>
            <a:pPr>
              <a:buNone/>
            </a:pPr>
            <a:r>
              <a:rPr lang="ru-RU" b="1" dirty="0" smtClean="0">
                <a:solidFill>
                  <a:srgbClr val="002060"/>
                </a:solidFill>
              </a:rPr>
              <a:t> 4. Гора с горой не сходятся, а человек… </a:t>
            </a:r>
          </a:p>
          <a:p>
            <a:pPr>
              <a:buNone/>
            </a:pPr>
            <a:r>
              <a:rPr lang="ru-RU" b="1" dirty="0" smtClean="0">
                <a:solidFill>
                  <a:srgbClr val="002060"/>
                </a:solidFill>
              </a:rPr>
              <a:t>     (с человеком сойдётся).</a:t>
            </a:r>
          </a:p>
          <a:p>
            <a:pPr>
              <a:buNone/>
            </a:pPr>
            <a:r>
              <a:rPr lang="ru-RU" b="1" dirty="0" smtClean="0">
                <a:solidFill>
                  <a:srgbClr val="C00000"/>
                </a:solidFill>
              </a:rPr>
              <a:t>5. Человек без друзей,… </a:t>
            </a:r>
          </a:p>
          <a:p>
            <a:pPr>
              <a:buNone/>
            </a:pPr>
            <a:r>
              <a:rPr lang="ru-RU" b="1" dirty="0" smtClean="0">
                <a:solidFill>
                  <a:srgbClr val="C00000"/>
                </a:solidFill>
              </a:rPr>
              <a:t>     (что древо без корней).</a:t>
            </a:r>
          </a:p>
          <a:p>
            <a:pPr>
              <a:buNone/>
            </a:pPr>
            <a:r>
              <a:rPr lang="ru-RU" b="1" dirty="0" smtClean="0">
                <a:solidFill>
                  <a:srgbClr val="002060"/>
                </a:solidFill>
              </a:rPr>
              <a:t> 6. Друга ищи, а… </a:t>
            </a:r>
          </a:p>
          <a:p>
            <a:pPr>
              <a:buNone/>
            </a:pPr>
            <a:r>
              <a:rPr lang="ru-RU" b="1" dirty="0" smtClean="0">
                <a:solidFill>
                  <a:srgbClr val="002060"/>
                </a:solidFill>
              </a:rPr>
              <a:t>     (найдёшь, береги).</a:t>
            </a:r>
          </a:p>
          <a:p>
            <a:pPr>
              <a:buNone/>
            </a:pPr>
            <a:r>
              <a:rPr lang="ru-RU" b="1" dirty="0" smtClean="0">
                <a:solidFill>
                  <a:srgbClr val="C00000"/>
                </a:solidFill>
              </a:rPr>
              <a:t> 7. Дружба не гриб… </a:t>
            </a:r>
          </a:p>
          <a:p>
            <a:pPr>
              <a:buNone/>
            </a:pPr>
            <a:r>
              <a:rPr lang="ru-RU" b="1" dirty="0" smtClean="0">
                <a:solidFill>
                  <a:srgbClr val="C00000"/>
                </a:solidFill>
              </a:rPr>
              <a:t>     (в лесу не найдёшь).</a:t>
            </a:r>
          </a:p>
          <a:p>
            <a:pPr>
              <a:buNone/>
            </a:pPr>
            <a:r>
              <a:rPr lang="ru-RU" b="1" dirty="0" smtClean="0"/>
              <a:t> </a:t>
            </a:r>
          </a:p>
          <a:p>
            <a:pPr>
              <a:buNone/>
            </a:pPr>
            <a:endParaRPr lang="ru-RU" dirty="0"/>
          </a:p>
        </p:txBody>
      </p:sp>
      <p:pic>
        <p:nvPicPr>
          <p:cNvPr id="1026" name="Picture 2" descr="C:\Users\rekom\Desktop\1.gif"/>
          <p:cNvPicPr>
            <a:picLocks noChangeAspect="1" noChangeArrowheads="1" noCrop="1"/>
          </p:cNvPicPr>
          <p:nvPr/>
        </p:nvPicPr>
        <p:blipFill>
          <a:blip r:embed="rId2" cstate="email"/>
          <a:srcRect/>
          <a:stretch>
            <a:fillRect/>
          </a:stretch>
        </p:blipFill>
        <p:spPr bwMode="auto">
          <a:xfrm>
            <a:off x="7912671" y="0"/>
            <a:ext cx="1231329" cy="1268361"/>
          </a:xfrm>
          <a:prstGeom prst="rect">
            <a:avLst/>
          </a:prstGeom>
          <a:noFill/>
        </p:spPr>
      </p:pic>
      <p:pic>
        <p:nvPicPr>
          <p:cNvPr id="5122" name="Picture 2" descr="C:\Users\rekom\Desktop\Картинки-фото\Счастливое детство\Дружба детей\untitled (10).png"/>
          <p:cNvPicPr>
            <a:picLocks noGrp="1" noChangeAspect="1" noChangeArrowheads="1"/>
          </p:cNvPicPr>
          <p:nvPr>
            <p:ph sz="half" idx="1"/>
          </p:nvPr>
        </p:nvPicPr>
        <p:blipFill>
          <a:blip r:embed="rId3" cstate="email"/>
          <a:srcRect/>
          <a:stretch>
            <a:fillRect/>
          </a:stretch>
        </p:blipFill>
        <p:spPr bwMode="auto">
          <a:xfrm>
            <a:off x="467544" y="1340768"/>
            <a:ext cx="4038600" cy="2270604"/>
          </a:xfrm>
          <a:prstGeom prst="rect">
            <a:avLst/>
          </a:prstGeom>
          <a:noFill/>
        </p:spPr>
      </p:pic>
      <p:pic>
        <p:nvPicPr>
          <p:cNvPr id="5124" name="Picture 4" descr="C:\Users\rekom\Desktop\desktopwallpapers_org_ua-9738.jpg"/>
          <p:cNvPicPr>
            <a:picLocks noChangeAspect="1" noChangeArrowheads="1"/>
          </p:cNvPicPr>
          <p:nvPr/>
        </p:nvPicPr>
        <p:blipFill>
          <a:blip r:embed="rId4" cstate="email"/>
          <a:srcRect/>
          <a:stretch>
            <a:fillRect/>
          </a:stretch>
        </p:blipFill>
        <p:spPr bwMode="auto">
          <a:xfrm>
            <a:off x="467544" y="3789040"/>
            <a:ext cx="4032448" cy="2263830"/>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blinds(horizontal)">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blinds(horizontal)">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blinds(horizontal)">
                                      <p:cBhvr>
                                        <p:cTn id="37" dur="500"/>
                                        <p:tgtEl>
                                          <p:spTgt spid="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blinds(horizontal)">
                                      <p:cBhvr>
                                        <p:cTn id="42" dur="500"/>
                                        <p:tgtEl>
                                          <p:spTgt spid="6">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blinds(horizontal)">
                                      <p:cBhvr>
                                        <p:cTn id="47" dur="500"/>
                                        <p:tgtEl>
                                          <p:spTgt spid="6">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
                                            <p:txEl>
                                              <p:pRg st="11" end="11"/>
                                            </p:txEl>
                                          </p:spTgt>
                                        </p:tgtEl>
                                        <p:attrNameLst>
                                          <p:attrName>style.visibility</p:attrName>
                                        </p:attrNameLst>
                                      </p:cBhvr>
                                      <p:to>
                                        <p:strVal val="visible"/>
                                      </p:to>
                                    </p:set>
                                    <p:animEffect transition="in" filter="blinds(horizontal)">
                                      <p:cBhvr>
                                        <p:cTn id="52" dur="500"/>
                                        <p:tgtEl>
                                          <p:spTgt spid="6">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6">
                                            <p:txEl>
                                              <p:pRg st="12" end="12"/>
                                            </p:txEl>
                                          </p:spTgt>
                                        </p:tgtEl>
                                        <p:attrNameLst>
                                          <p:attrName>style.visibility</p:attrName>
                                        </p:attrNameLst>
                                      </p:cBhvr>
                                      <p:to>
                                        <p:strVal val="visible"/>
                                      </p:to>
                                    </p:set>
                                    <p:animEffect transition="in" filter="blinds(horizontal)">
                                      <p:cBhvr>
                                        <p:cTn id="57" dur="500"/>
                                        <p:tgtEl>
                                          <p:spTgt spid="6">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6">
                                            <p:txEl>
                                              <p:pRg st="13" end="13"/>
                                            </p:txEl>
                                          </p:spTgt>
                                        </p:tgtEl>
                                        <p:attrNameLst>
                                          <p:attrName>style.visibility</p:attrName>
                                        </p:attrNameLst>
                                      </p:cBhvr>
                                      <p:to>
                                        <p:strVal val="visible"/>
                                      </p:to>
                                    </p:set>
                                    <p:animEffect transition="in" filter="blinds(horizontal)">
                                      <p:cBhvr>
                                        <p:cTn id="62" dur="500"/>
                                        <p:tgtEl>
                                          <p:spTgt spid="6">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6">
                                            <p:txEl>
                                              <p:pRg st="14" end="14"/>
                                            </p:txEl>
                                          </p:spTgt>
                                        </p:tgtEl>
                                        <p:attrNameLst>
                                          <p:attrName>style.visibility</p:attrName>
                                        </p:attrNameLst>
                                      </p:cBhvr>
                                      <p:to>
                                        <p:strVal val="visible"/>
                                      </p:to>
                                    </p:set>
                                    <p:animEffect transition="in" filter="blinds(horizontal)">
                                      <p:cBhvr>
                                        <p:cTn id="67" dur="500"/>
                                        <p:tgtEl>
                                          <p:spTgt spid="6">
                                            <p:txEl>
                                              <p:pRg st="14" end="1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6">
                                            <p:txEl>
                                              <p:pRg st="15" end="15"/>
                                            </p:txEl>
                                          </p:spTgt>
                                        </p:tgtEl>
                                        <p:attrNameLst>
                                          <p:attrName>style.visibility</p:attrName>
                                        </p:attrNameLst>
                                      </p:cBhvr>
                                      <p:to>
                                        <p:strVal val="visible"/>
                                      </p:to>
                                    </p:set>
                                    <p:animEffect transition="in" filter="blinds(horizontal)">
                                      <p:cBhvr>
                                        <p:cTn id="72" dur="500"/>
                                        <p:tgtEl>
                                          <p:spTgt spid="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4000" b="1" dirty="0" smtClean="0">
                <a:solidFill>
                  <a:srgbClr val="FF0000"/>
                </a:solidFill>
              </a:rPr>
              <a:t>Дружбой дорожить умейте!</a:t>
            </a:r>
            <a:endParaRPr lang="ru-RU" sz="4000" b="1" dirty="0">
              <a:solidFill>
                <a:srgbClr val="FF0000"/>
              </a:solidFill>
            </a:endParaRPr>
          </a:p>
        </p:txBody>
      </p:sp>
      <p:sp>
        <p:nvSpPr>
          <p:cNvPr id="6" name="Содержимое 5"/>
          <p:cNvSpPr>
            <a:spLocks noGrp="1"/>
          </p:cNvSpPr>
          <p:nvPr>
            <p:ph sz="half" idx="2"/>
          </p:nvPr>
        </p:nvSpPr>
        <p:spPr>
          <a:xfrm>
            <a:off x="4648200" y="1600200"/>
            <a:ext cx="4100264" cy="4525963"/>
          </a:xfrm>
        </p:spPr>
        <p:txBody>
          <a:bodyPr>
            <a:normAutofit fontScale="62500" lnSpcReduction="20000"/>
          </a:bodyPr>
          <a:lstStyle/>
          <a:p>
            <a:pPr>
              <a:buNone/>
            </a:pPr>
            <a:r>
              <a:rPr lang="ru-RU" sz="4500" dirty="0" smtClean="0"/>
              <a:t>  </a:t>
            </a:r>
            <a:r>
              <a:rPr lang="ru-RU" sz="2900" b="1" dirty="0" smtClean="0">
                <a:solidFill>
                  <a:srgbClr val="002060"/>
                </a:solidFill>
              </a:rPr>
              <a:t>(видео «Ты да я да мы с тобой»)</a:t>
            </a:r>
          </a:p>
          <a:p>
            <a:endParaRPr lang="ru-RU" dirty="0" smtClean="0"/>
          </a:p>
          <a:p>
            <a:pPr>
              <a:buNone/>
            </a:pPr>
            <a:r>
              <a:rPr lang="ru-RU" b="1" dirty="0" smtClean="0">
                <a:solidFill>
                  <a:srgbClr val="C00000"/>
                </a:solidFill>
              </a:rPr>
              <a:t> Дружба! Какое чудесное слово.</a:t>
            </a:r>
          </a:p>
          <a:p>
            <a:pPr>
              <a:buNone/>
            </a:pPr>
            <a:r>
              <a:rPr lang="ru-RU" b="1" dirty="0" smtClean="0">
                <a:solidFill>
                  <a:srgbClr val="C00000"/>
                </a:solidFill>
              </a:rPr>
              <a:t> Кто не дружил, тот его не поймёт!</a:t>
            </a:r>
          </a:p>
          <a:p>
            <a:pPr>
              <a:buNone/>
            </a:pPr>
            <a:r>
              <a:rPr lang="ru-RU" b="1" dirty="0" smtClean="0">
                <a:solidFill>
                  <a:srgbClr val="C00000"/>
                </a:solidFill>
              </a:rPr>
              <a:t> Чистая дружба на подвиг готова,</a:t>
            </a:r>
          </a:p>
          <a:p>
            <a:pPr>
              <a:buNone/>
            </a:pPr>
            <a:r>
              <a:rPr lang="ru-RU" b="1" dirty="0" smtClean="0">
                <a:solidFill>
                  <a:srgbClr val="C00000"/>
                </a:solidFill>
              </a:rPr>
              <a:t> Дружбе конец, если друг подведёт.</a:t>
            </a:r>
          </a:p>
          <a:p>
            <a:pPr>
              <a:buNone/>
            </a:pPr>
            <a:r>
              <a:rPr lang="ru-RU" b="1" i="1" dirty="0" smtClean="0"/>
              <a:t> </a:t>
            </a:r>
            <a:endParaRPr lang="ru-RU" b="1" dirty="0" smtClean="0"/>
          </a:p>
          <a:p>
            <a:pPr>
              <a:buNone/>
            </a:pPr>
            <a:r>
              <a:rPr lang="ru-RU" b="1" dirty="0" smtClean="0"/>
              <a:t> </a:t>
            </a:r>
            <a:r>
              <a:rPr lang="ru-RU" b="1" dirty="0" smtClean="0">
                <a:solidFill>
                  <a:srgbClr val="002060"/>
                </a:solidFill>
              </a:rPr>
              <a:t>Делят радость, делят горе верные</a:t>
            </a:r>
          </a:p>
          <a:p>
            <a:pPr>
              <a:buNone/>
            </a:pPr>
            <a:r>
              <a:rPr lang="ru-RU" b="1" dirty="0" smtClean="0">
                <a:solidFill>
                  <a:srgbClr val="002060"/>
                </a:solidFill>
              </a:rPr>
              <a:t> друзья.</a:t>
            </a:r>
          </a:p>
          <a:p>
            <a:pPr>
              <a:buNone/>
            </a:pPr>
            <a:r>
              <a:rPr lang="ru-RU" b="1" dirty="0" smtClean="0">
                <a:solidFill>
                  <a:srgbClr val="002060"/>
                </a:solidFill>
              </a:rPr>
              <a:t> Только жалко, что пятёрку поделить</a:t>
            </a:r>
          </a:p>
          <a:p>
            <a:pPr>
              <a:buNone/>
            </a:pPr>
            <a:r>
              <a:rPr lang="ru-RU" b="1" dirty="0" smtClean="0">
                <a:solidFill>
                  <a:srgbClr val="002060"/>
                </a:solidFill>
              </a:rPr>
              <a:t> нельзя.</a:t>
            </a:r>
          </a:p>
          <a:p>
            <a:pPr>
              <a:buNone/>
            </a:pPr>
            <a:r>
              <a:rPr lang="ru-RU" b="1" dirty="0" smtClean="0">
                <a:solidFill>
                  <a:srgbClr val="002060"/>
                </a:solidFill>
              </a:rPr>
              <a:t> И девчонки, и мальчишки дружат</a:t>
            </a:r>
          </a:p>
          <a:p>
            <a:pPr>
              <a:buNone/>
            </a:pPr>
            <a:r>
              <a:rPr lang="ru-RU" b="1" dirty="0" smtClean="0">
                <a:solidFill>
                  <a:srgbClr val="002060"/>
                </a:solidFill>
              </a:rPr>
              <a:t> меж собой,</a:t>
            </a:r>
          </a:p>
          <a:p>
            <a:pPr>
              <a:buNone/>
            </a:pPr>
            <a:r>
              <a:rPr lang="ru-RU" b="1" dirty="0" smtClean="0">
                <a:solidFill>
                  <a:srgbClr val="002060"/>
                </a:solidFill>
              </a:rPr>
              <a:t>"Жить без дружбы невозможно”, -</a:t>
            </a:r>
          </a:p>
          <a:p>
            <a:pPr>
              <a:buNone/>
            </a:pPr>
            <a:r>
              <a:rPr lang="ru-RU" b="1" dirty="0" smtClean="0">
                <a:solidFill>
                  <a:srgbClr val="002060"/>
                </a:solidFill>
              </a:rPr>
              <a:t> скажет вам любой! </a:t>
            </a:r>
            <a:endParaRPr lang="ru-RU" b="1" dirty="0">
              <a:solidFill>
                <a:srgbClr val="002060"/>
              </a:solidFill>
            </a:endParaRPr>
          </a:p>
        </p:txBody>
      </p:sp>
      <p:pic>
        <p:nvPicPr>
          <p:cNvPr id="1026" name="Picture 2" descr="C:\Users\rekom\Desktop\1.gif"/>
          <p:cNvPicPr>
            <a:picLocks noChangeAspect="1" noChangeArrowheads="1" noCrop="1"/>
          </p:cNvPicPr>
          <p:nvPr/>
        </p:nvPicPr>
        <p:blipFill>
          <a:blip r:embed="rId2" cstate="email"/>
          <a:srcRect/>
          <a:stretch>
            <a:fillRect/>
          </a:stretch>
        </p:blipFill>
        <p:spPr bwMode="auto">
          <a:xfrm>
            <a:off x="7912671" y="0"/>
            <a:ext cx="1231329" cy="1268361"/>
          </a:xfrm>
          <a:prstGeom prst="rect">
            <a:avLst/>
          </a:prstGeom>
          <a:noFill/>
        </p:spPr>
      </p:pic>
      <p:pic>
        <p:nvPicPr>
          <p:cNvPr id="6146" name="Picture 2" descr="C:\Users\rekom\Desktop\Картинки-фото\Счастливое детство\Дружба детей\untitled (9).png"/>
          <p:cNvPicPr>
            <a:picLocks noGrp="1" noChangeAspect="1" noChangeArrowheads="1"/>
          </p:cNvPicPr>
          <p:nvPr>
            <p:ph sz="half" idx="1"/>
          </p:nvPr>
        </p:nvPicPr>
        <p:blipFill>
          <a:blip r:embed="rId3" cstate="email"/>
          <a:srcRect/>
          <a:stretch>
            <a:fillRect/>
          </a:stretch>
        </p:blipFill>
        <p:spPr bwMode="auto">
          <a:xfrm>
            <a:off x="457200" y="2727879"/>
            <a:ext cx="4038600" cy="2270604"/>
          </a:xfrm>
          <a:prstGeom prst="rect">
            <a:avLst/>
          </a:prstGeom>
          <a:noFill/>
        </p:spPr>
      </p:pic>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4000" b="1" dirty="0" smtClean="0">
                <a:solidFill>
                  <a:srgbClr val="FF0000"/>
                </a:solidFill>
              </a:rPr>
              <a:t>Дружбой дорожить умейте!</a:t>
            </a:r>
            <a:endParaRPr lang="ru-RU" sz="4000" b="1" dirty="0">
              <a:solidFill>
                <a:srgbClr val="FF0000"/>
              </a:solidFill>
            </a:endParaRPr>
          </a:p>
        </p:txBody>
      </p:sp>
      <p:sp>
        <p:nvSpPr>
          <p:cNvPr id="6" name="Содержимое 5"/>
          <p:cNvSpPr>
            <a:spLocks noGrp="1"/>
          </p:cNvSpPr>
          <p:nvPr>
            <p:ph sz="half" idx="2"/>
          </p:nvPr>
        </p:nvSpPr>
        <p:spPr/>
        <p:txBody>
          <a:bodyPr>
            <a:normAutofit fontScale="77500" lnSpcReduction="20000"/>
          </a:bodyPr>
          <a:lstStyle/>
          <a:p>
            <a:pPr>
              <a:buNone/>
            </a:pPr>
            <a:r>
              <a:rPr lang="ru-RU" sz="2300" b="1" dirty="0" smtClean="0">
                <a:solidFill>
                  <a:srgbClr val="C00000"/>
                </a:solidFill>
              </a:rPr>
              <a:t>     </a:t>
            </a:r>
          </a:p>
          <a:p>
            <a:pPr>
              <a:buNone/>
            </a:pPr>
            <a:r>
              <a:rPr lang="ru-RU" sz="2300" b="1" dirty="0" smtClean="0">
                <a:solidFill>
                  <a:srgbClr val="C00000"/>
                </a:solidFill>
              </a:rPr>
              <a:t>       Кто такой настоящий друг и как</a:t>
            </a:r>
          </a:p>
          <a:p>
            <a:pPr>
              <a:buNone/>
            </a:pPr>
            <a:r>
              <a:rPr lang="ru-RU" sz="2300" b="1" dirty="0" smtClean="0">
                <a:solidFill>
                  <a:srgbClr val="C00000"/>
                </a:solidFill>
              </a:rPr>
              <a:t>       узнать его? (Ответы детей) </a:t>
            </a:r>
            <a:endParaRPr lang="ru-RU" sz="1800" b="1" dirty="0" smtClean="0">
              <a:solidFill>
                <a:srgbClr val="C00000"/>
              </a:solidFill>
            </a:endParaRPr>
          </a:p>
          <a:p>
            <a:pPr>
              <a:buNone/>
            </a:pPr>
            <a:r>
              <a:rPr lang="ru-RU" sz="2300" b="1" dirty="0" smtClean="0"/>
              <a:t>       </a:t>
            </a:r>
          </a:p>
          <a:p>
            <a:pPr>
              <a:buNone/>
            </a:pPr>
            <a:r>
              <a:rPr lang="ru-RU" sz="2300" b="1" dirty="0" smtClean="0">
                <a:solidFill>
                  <a:srgbClr val="002060"/>
                </a:solidFill>
              </a:rPr>
              <a:t>       Вот несколько качеств, благодаря которым вы сможете отличить его среди остальных:</a:t>
            </a:r>
          </a:p>
          <a:p>
            <a:pPr>
              <a:buNone/>
            </a:pPr>
            <a:r>
              <a:rPr lang="ru-RU" sz="2300" b="1" i="1" dirty="0" smtClean="0">
                <a:solidFill>
                  <a:srgbClr val="C00000"/>
                </a:solidFill>
              </a:rPr>
              <a:t>       </a:t>
            </a:r>
            <a:r>
              <a:rPr lang="ru-RU" sz="2300" b="1" dirty="0" smtClean="0">
                <a:solidFill>
                  <a:srgbClr val="FF0000"/>
                </a:solidFill>
              </a:rPr>
              <a:t>Честность.</a:t>
            </a:r>
            <a:r>
              <a:rPr lang="ru-RU" sz="2300" b="1" dirty="0" smtClean="0">
                <a:solidFill>
                  <a:srgbClr val="C00000"/>
                </a:solidFill>
              </a:rPr>
              <a:t> Независимо от сложившейся ситуации, настоящие друзья всегда должны оставаться честными по отношению друг к другу. Доверие – это очень важный фактор в отношениях. Если люди не могут быть друг с другом откровенны и им есть, что скрывать, между ними никогда не возникнет настоящей дружбы.</a:t>
            </a:r>
          </a:p>
          <a:p>
            <a:endParaRPr lang="ru-RU" dirty="0"/>
          </a:p>
        </p:txBody>
      </p:sp>
      <p:pic>
        <p:nvPicPr>
          <p:cNvPr id="1026" name="Picture 2" descr="C:\Users\rekom\Desktop\1.gif"/>
          <p:cNvPicPr>
            <a:picLocks noChangeAspect="1" noChangeArrowheads="1" noCrop="1"/>
          </p:cNvPicPr>
          <p:nvPr/>
        </p:nvPicPr>
        <p:blipFill>
          <a:blip r:embed="rId2" cstate="email"/>
          <a:srcRect/>
          <a:stretch>
            <a:fillRect/>
          </a:stretch>
        </p:blipFill>
        <p:spPr bwMode="auto">
          <a:xfrm>
            <a:off x="7912671" y="0"/>
            <a:ext cx="1231329" cy="1268361"/>
          </a:xfrm>
          <a:prstGeom prst="rect">
            <a:avLst/>
          </a:prstGeom>
          <a:noFill/>
        </p:spPr>
      </p:pic>
      <p:pic>
        <p:nvPicPr>
          <p:cNvPr id="7170" name="Picture 2" descr="C:\Users\rekom\Desktop\Картинки-фото\Счастливое детство\Дружба детей\untitled (18).png"/>
          <p:cNvPicPr>
            <a:picLocks noGrp="1" noChangeAspect="1" noChangeArrowheads="1"/>
          </p:cNvPicPr>
          <p:nvPr>
            <p:ph sz="half" idx="1"/>
          </p:nvPr>
        </p:nvPicPr>
        <p:blipFill>
          <a:blip r:embed="rId3" cstate="email"/>
          <a:srcRect/>
          <a:stretch>
            <a:fillRect/>
          </a:stretch>
        </p:blipFill>
        <p:spPr bwMode="auto">
          <a:xfrm>
            <a:off x="539552" y="2636912"/>
            <a:ext cx="4038600" cy="2270604"/>
          </a:xfrm>
          <a:prstGeom prst="rect">
            <a:avLst/>
          </a:prstGeom>
          <a:noFill/>
        </p:spPr>
      </p:pic>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944</Words>
  <Application>Microsoft Office PowerPoint</Application>
  <PresentationFormat>Экран (4:3)</PresentationFormat>
  <Paragraphs>131</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Дружбой дорожить умейте!</vt:lpstr>
      <vt:lpstr>Дружбой дорожить умейте!</vt:lpstr>
      <vt:lpstr>Дружбой дорожить умейте!</vt:lpstr>
      <vt:lpstr>Дружбой дорожить умейте!</vt:lpstr>
      <vt:lpstr>Дружбой дорожить умейте!</vt:lpstr>
      <vt:lpstr>Дружбой дорожить умейте!</vt:lpstr>
      <vt:lpstr>Дружбой дорожить умейте!</vt:lpstr>
      <vt:lpstr>Дружбой дорожить умейте!</vt:lpstr>
      <vt:lpstr>Дружбой дорожить умейте!</vt:lpstr>
      <vt:lpstr>Дружбой дорожить умейте!</vt:lpstr>
      <vt:lpstr>Тест «Хороший ли ты друг»</vt:lpstr>
      <vt:lpstr>Результаты теста</vt:lpstr>
      <vt:lpstr>Законы дружбы</vt:lpstr>
      <vt:lpstr>Никогда не меняйте друзей!</vt:lpstr>
      <vt:lpstr>Дружбой дорожить умейте!</vt:lpstr>
      <vt:lpstr>Дружбой дорожить умейте!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rekom</dc:creator>
  <cp:lastModifiedBy>rekom</cp:lastModifiedBy>
  <cp:revision>33</cp:revision>
  <dcterms:created xsi:type="dcterms:W3CDTF">2014-05-02T06:04:58Z</dcterms:created>
  <dcterms:modified xsi:type="dcterms:W3CDTF">2014-07-17T17:36:03Z</dcterms:modified>
</cp:coreProperties>
</file>