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58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98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08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8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14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26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5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87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7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7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59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131E7-E9D4-40C3-8EFD-D6F8D860C9A1}" type="datetimeFigureOut">
              <a:rPr lang="ru-RU" smtClean="0"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D78E9-B834-4965-9E19-A9111251B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72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Тема урока: </a:t>
            </a:r>
            <a:r>
              <a:rPr lang="ru-RU" sz="3600" b="1" dirty="0" smtClean="0"/>
              <a:t>Классификация </a:t>
            </a:r>
            <a:r>
              <a:rPr lang="ru-RU" sz="3600" b="1" dirty="0"/>
              <a:t>органических реакций, </a:t>
            </a:r>
            <a:r>
              <a:rPr lang="ru-RU" sz="3600" b="1" dirty="0" smtClean="0"/>
              <a:t>реагентов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24936" cy="511256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smtClean="0"/>
              <a:t>Цель: Развитие умений в определении типов органических реакций и реагентов</a:t>
            </a:r>
          </a:p>
          <a:p>
            <a:r>
              <a:rPr lang="ru-RU" dirty="0" smtClean="0"/>
              <a:t>Задачи</a:t>
            </a:r>
            <a:r>
              <a:rPr lang="ru-RU" dirty="0"/>
              <a:t>:												</a:t>
            </a:r>
          </a:p>
          <a:p>
            <a:pPr algn="l"/>
            <a:r>
              <a:rPr lang="ru-RU" dirty="0"/>
              <a:t>-знать </a:t>
            </a:r>
            <a:r>
              <a:rPr lang="ru-RU" dirty="0" smtClean="0"/>
              <a:t>условия </a:t>
            </a:r>
            <a:r>
              <a:rPr lang="ru-RU" dirty="0"/>
              <a:t>протекания неорганических,  органических реакций</a:t>
            </a:r>
          </a:p>
          <a:p>
            <a:pPr algn="l"/>
            <a:r>
              <a:rPr lang="ru-RU" dirty="0"/>
              <a:t>- знать радикальный и ионный механизмы реакций</a:t>
            </a:r>
          </a:p>
          <a:p>
            <a:pPr algn="l"/>
            <a:r>
              <a:rPr lang="ru-RU" dirty="0"/>
              <a:t>- приводить примеры реакции замещения, присоединения, </a:t>
            </a:r>
            <a:r>
              <a:rPr lang="ru-RU" dirty="0" err="1" smtClean="0"/>
              <a:t>окислительно</a:t>
            </a:r>
            <a:r>
              <a:rPr lang="ru-RU" dirty="0" smtClean="0"/>
              <a:t>- восстановительные, </a:t>
            </a:r>
            <a:endParaRPr lang="ru-RU" dirty="0"/>
          </a:p>
          <a:p>
            <a:pPr algn="l"/>
            <a:r>
              <a:rPr lang="ru-RU" dirty="0" smtClean="0"/>
              <a:t>отщепления </a:t>
            </a:r>
            <a:r>
              <a:rPr lang="ru-RU" dirty="0"/>
              <a:t>,этерификации, полимеризации, перегруппировки</a:t>
            </a:r>
          </a:p>
          <a:p>
            <a:pPr algn="l"/>
            <a:r>
              <a:rPr lang="ru-RU" dirty="0"/>
              <a:t>- уметь определять реагенты радикальные, </a:t>
            </a:r>
            <a:r>
              <a:rPr lang="ru-RU" dirty="0" err="1"/>
              <a:t>электрофильные</a:t>
            </a:r>
            <a:r>
              <a:rPr lang="ru-RU" dirty="0"/>
              <a:t>, нуклеофильные;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33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Актуализация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txBody>
          <a:bodyPr/>
          <a:lstStyle/>
          <a:p>
            <a:pPr lvl="0"/>
            <a:r>
              <a:rPr lang="ru-RU" dirty="0"/>
              <a:t>Какой вид химической связи в а)неорганических веществах; б) органических веществах?</a:t>
            </a:r>
          </a:p>
          <a:p>
            <a:pPr lvl="0"/>
            <a:r>
              <a:rPr lang="ru-RU" dirty="0"/>
              <a:t>Какое строение ( молекулярное, немолекулярное) имеют неорганические, органические вещества?</a:t>
            </a:r>
          </a:p>
          <a:p>
            <a:pPr lvl="0"/>
            <a:r>
              <a:rPr lang="ru-RU" dirty="0"/>
              <a:t>Какие частицы (молекулы, ионы) участвуют в реакциях?</a:t>
            </a:r>
          </a:p>
          <a:p>
            <a:r>
              <a:rPr lang="ru-RU" dirty="0"/>
              <a:t>С какой скоростью идут реакции?							</a:t>
            </a:r>
          </a:p>
        </p:txBody>
      </p:sp>
    </p:spTree>
    <p:extLst>
      <p:ext uri="{BB962C8B-B14F-4D97-AF65-F5344CB8AC3E}">
        <p14:creationId xmlns:p14="http://schemas.microsoft.com/office/powerpoint/2010/main" val="265529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Сравнение химических реакций с участием неорганических и органических веществ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90680"/>
              </p:ext>
            </p:extLst>
          </p:nvPr>
        </p:nvGraphicFramePr>
        <p:xfrm>
          <a:off x="683568" y="1556792"/>
          <a:ext cx="7920880" cy="4824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854"/>
                <a:gridCol w="3960026"/>
              </a:tblGrid>
              <a:tr h="40204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Реагенты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Неорганические соединения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Органические соединения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4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Вещества с ионными и полярными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 ковалентными связями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Вещества с малополярными и неполярными связями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Вещества немолекулярного строения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Вещества молекулярного строения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Взаимодействуют ионы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Взаимодействуют молекулы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08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Реакции протекают быстро и при комнатной температуре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Реакции протекают медленно. Для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ускорения требуется повысить температуру, увеличить давление, ввести катализатор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4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</a:t>
                      </a:r>
                      <a:r>
                        <a:rPr lang="en-US" sz="1800" baseline="30000" dirty="0">
                          <a:effectLst/>
                        </a:rPr>
                        <a:t>2+</a:t>
                      </a:r>
                      <a:r>
                        <a:rPr lang="en-US" sz="1800" dirty="0">
                          <a:effectLst/>
                        </a:rPr>
                        <a:t> + SO</a:t>
                      </a:r>
                      <a:r>
                        <a:rPr lang="en-US" sz="1800" baseline="-25000" dirty="0">
                          <a:effectLst/>
                        </a:rPr>
                        <a:t>4</a:t>
                      </a:r>
                      <a:r>
                        <a:rPr lang="en-US" sz="1800" baseline="30000" dirty="0">
                          <a:effectLst/>
                        </a:rPr>
                        <a:t>2-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=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BaSO</a:t>
                      </a:r>
                      <a:r>
                        <a:rPr lang="en-US" sz="1800" baseline="-250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</a:t>
                      </a:r>
                      <a:r>
                        <a:rPr lang="en-US" sz="1800" baseline="-250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OH + CH</a:t>
                      </a:r>
                      <a:r>
                        <a:rPr lang="en-US" sz="1800" baseline="-250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COOH -------- CH</a:t>
                      </a:r>
                      <a:r>
                        <a:rPr lang="en-US" sz="1800" baseline="-250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COOCH</a:t>
                      </a:r>
                      <a:r>
                        <a:rPr lang="en-US" sz="1800" baseline="-250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 + H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O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90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208912" cy="5544616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dirty="0" smtClean="0"/>
              <a:t>-В </a:t>
            </a:r>
            <a:r>
              <a:rPr lang="ru-RU" b="1" dirty="0"/>
              <a:t>реакциях неорганических соединений </a:t>
            </a:r>
            <a:r>
              <a:rPr lang="ru-RU" dirty="0"/>
              <a:t>часто участвуют ионы, поэтому реакции протекают очень </a:t>
            </a:r>
            <a:r>
              <a:rPr lang="ru-RU" dirty="0" smtClean="0"/>
              <a:t>быстро</a:t>
            </a:r>
          </a:p>
          <a:p>
            <a:pPr lvl="0" algn="l"/>
            <a:r>
              <a:rPr lang="ru-RU" b="1" dirty="0" smtClean="0"/>
              <a:t>-</a:t>
            </a:r>
            <a:r>
              <a:rPr lang="ru-RU" b="1" dirty="0"/>
              <a:t>В реакциях органических </a:t>
            </a:r>
            <a:r>
              <a:rPr lang="ru-RU" b="1" dirty="0" smtClean="0"/>
              <a:t>соединений </a:t>
            </a:r>
            <a:r>
              <a:rPr lang="ru-RU" dirty="0"/>
              <a:t>участвуют </a:t>
            </a:r>
            <a:r>
              <a:rPr lang="ru-RU" dirty="0" smtClean="0"/>
              <a:t>молекулы;</a:t>
            </a:r>
            <a:r>
              <a:rPr lang="ru-RU" dirty="0"/>
              <a:t> </a:t>
            </a:r>
            <a:r>
              <a:rPr lang="ru-RU" dirty="0" smtClean="0"/>
              <a:t>такие </a:t>
            </a:r>
            <a:r>
              <a:rPr lang="ru-RU" dirty="0"/>
              <a:t>реакции протекают </a:t>
            </a:r>
            <a:r>
              <a:rPr lang="ru-RU" dirty="0" smtClean="0"/>
              <a:t>медленно; для </a:t>
            </a:r>
            <a:r>
              <a:rPr lang="ru-RU" dirty="0"/>
              <a:t>их ускорения требуется повысить температуру, иногда увеличить давление, добавить </a:t>
            </a:r>
            <a:r>
              <a:rPr lang="ru-RU" dirty="0" smtClean="0"/>
              <a:t>катализатор</a:t>
            </a:r>
          </a:p>
          <a:p>
            <a:pPr lvl="0" algn="l"/>
            <a:r>
              <a:rPr lang="ru-RU" dirty="0" smtClean="0"/>
              <a:t>- </a:t>
            </a:r>
            <a:r>
              <a:rPr lang="ru-RU" dirty="0"/>
              <a:t>Реакции органических веществ обычно сопровождаются побочными процессами, поэтому выход целевого продукта низкий </a:t>
            </a:r>
          </a:p>
        </p:txBody>
      </p:sp>
    </p:spTree>
    <p:extLst>
      <p:ext uri="{BB962C8B-B14F-4D97-AF65-F5344CB8AC3E}">
        <p14:creationId xmlns:p14="http://schemas.microsoft.com/office/powerpoint/2010/main" val="164318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674618"/>
              </p:ext>
            </p:extLst>
          </p:nvPr>
        </p:nvGraphicFramePr>
        <p:xfrm>
          <a:off x="1187624" y="908720"/>
          <a:ext cx="7464250" cy="5217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5154"/>
                <a:gridCol w="3029548"/>
                <a:gridCol w="3029548"/>
              </a:tblGrid>
              <a:tr h="2922241">
                <a:tc rowSpan="2"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Реакции</a:t>
                      </a:r>
                      <a:endParaRPr lang="ru-RU" sz="10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Замещения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Радикальные</a:t>
                      </a:r>
                      <a:r>
                        <a:rPr lang="en-US" sz="1100">
                          <a:effectLst/>
                        </a:rPr>
                        <a:t> S</a:t>
                      </a:r>
                      <a:r>
                        <a:rPr lang="en-US" sz="1100" baseline="-25000">
                          <a:effectLst/>
                        </a:rPr>
                        <a:t>R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Реакции замещения атома водорода у атома С (sp</a:t>
                      </a:r>
                      <a:r>
                        <a:rPr lang="ru-RU" sz="1100" baseline="30000" dirty="0">
                          <a:effectLst/>
                        </a:rPr>
                        <a:t>3</a:t>
                      </a:r>
                      <a:r>
                        <a:rPr lang="ru-RU" sz="1100" dirty="0">
                          <a:effectLst/>
                        </a:rPr>
                        <a:t>). В таких соединениях связи С-С </a:t>
                      </a:r>
                      <a:r>
                        <a:rPr lang="ru-RU" sz="1100" dirty="0" err="1">
                          <a:effectLst/>
                        </a:rPr>
                        <a:t>неполярны</a:t>
                      </a:r>
                      <a:r>
                        <a:rPr lang="ru-RU" sz="1100" dirty="0">
                          <a:effectLst/>
                        </a:rPr>
                        <a:t>, а связи С-Н поляризованы очень слабо. Поэтому они разрываются по </a:t>
                      </a:r>
                      <a:r>
                        <a:rPr lang="ru-RU" sz="1100" dirty="0" err="1">
                          <a:effectLst/>
                        </a:rPr>
                        <a:t>гомолитическому</a:t>
                      </a:r>
                      <a:r>
                        <a:rPr lang="ru-RU" sz="1100" dirty="0">
                          <a:effectLst/>
                        </a:rPr>
                        <a:t> механизму с образованием свободных радикалов. Для такого процесса необходимо затратить значительное количество энергии. Это достигается нагреванием до температуры 250 С; облучением (h</a:t>
                      </a:r>
                      <a:r>
                        <a:rPr lang="en-US" sz="1100" dirty="0">
                          <a:effectLst/>
                        </a:rPr>
                        <a:t>v</a:t>
                      </a:r>
                      <a:r>
                        <a:rPr lang="ru-RU" sz="1100" dirty="0">
                          <a:effectLst/>
                        </a:rPr>
                        <a:t>); добавками инициаторов ( веществ, способствующих образованию свободных радикалов).</a:t>
                      </a:r>
                      <a:endParaRPr lang="ru-RU" sz="10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-CH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 + Cl</a:t>
                      </a:r>
                      <a:r>
                        <a:rPr lang="en-US" sz="1100" baseline="-25000" dirty="0">
                          <a:effectLst/>
                        </a:rPr>
                        <a:t>2</a:t>
                      </a:r>
                      <a:r>
                        <a:rPr lang="en-US" sz="1100" dirty="0">
                          <a:effectLst/>
                        </a:rPr>
                        <a:t> –</a:t>
                      </a:r>
                      <a:r>
                        <a:rPr lang="en-US" sz="1100" baseline="30000" dirty="0">
                          <a:effectLst/>
                        </a:rPr>
                        <a:t>(</a:t>
                      </a:r>
                      <a:r>
                        <a:rPr lang="en-US" sz="1100" baseline="30000" dirty="0" err="1">
                          <a:effectLst/>
                        </a:rPr>
                        <a:t>hv</a:t>
                      </a:r>
                      <a:r>
                        <a:rPr lang="en-US" sz="1100" baseline="30000" dirty="0" smtClean="0">
                          <a:effectLst/>
                        </a:rPr>
                        <a:t>)</a:t>
                      </a:r>
                      <a:r>
                        <a:rPr lang="en-US" sz="1100" dirty="0" smtClean="0">
                          <a:effectLst/>
                        </a:rPr>
                        <a:t>----</a:t>
                      </a:r>
                      <a:r>
                        <a:rPr lang="en-US" sz="1100" dirty="0" smtClean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100" dirty="0" smtClean="0">
                          <a:effectLst/>
                        </a:rPr>
                        <a:t>  </a:t>
                      </a:r>
                      <a:r>
                        <a:rPr lang="en-US" sz="1100" dirty="0">
                          <a:effectLst/>
                        </a:rPr>
                        <a:t>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-CH</a:t>
                      </a:r>
                      <a:r>
                        <a:rPr lang="en-US" sz="1100" baseline="-25000" dirty="0">
                          <a:effectLst/>
                        </a:rPr>
                        <a:t>2</a:t>
                      </a:r>
                      <a:r>
                        <a:rPr lang="en-US" sz="1100" dirty="0">
                          <a:effectLst/>
                        </a:rPr>
                        <a:t>Cl + </a:t>
                      </a:r>
                      <a:r>
                        <a:rPr lang="en-US" sz="1100" dirty="0" err="1">
                          <a:effectLst/>
                        </a:rPr>
                        <a:t>HCl</a:t>
                      </a:r>
                      <a:endParaRPr lang="ru-RU" sz="10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</a:t>
                      </a:r>
                      <a:r>
                        <a:rPr lang="en-US" sz="1100" baseline="-250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H</a:t>
                      </a:r>
                      <a:r>
                        <a:rPr lang="en-US" sz="1100" baseline="-25000" dirty="0">
                          <a:effectLst/>
                        </a:rPr>
                        <a:t>5</a:t>
                      </a:r>
                      <a:r>
                        <a:rPr lang="en-US" sz="1100" dirty="0">
                          <a:effectLst/>
                        </a:rPr>
                        <a:t>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 + Cl</a:t>
                      </a:r>
                      <a:r>
                        <a:rPr lang="en-US" sz="1100" baseline="-25000" dirty="0">
                          <a:effectLst/>
                        </a:rPr>
                        <a:t>2</a:t>
                      </a:r>
                      <a:r>
                        <a:rPr lang="en-US" sz="1100" dirty="0">
                          <a:effectLst/>
                        </a:rPr>
                        <a:t> ---</a:t>
                      </a:r>
                      <a:r>
                        <a:rPr lang="en-US" sz="1100" baseline="30000" dirty="0">
                          <a:effectLst/>
                        </a:rPr>
                        <a:t>500 C</a:t>
                      </a:r>
                      <a:r>
                        <a:rPr lang="en-US" sz="1100" dirty="0">
                          <a:effectLst/>
                        </a:rPr>
                        <a:t>----- </a:t>
                      </a:r>
                      <a:r>
                        <a:rPr lang="en-US" sz="1100" dirty="0" smtClean="0">
                          <a:effectLst/>
                        </a:rPr>
                        <a:t>&gt; </a:t>
                      </a:r>
                      <a:r>
                        <a:rPr lang="en-US" sz="1100" dirty="0">
                          <a:effectLst/>
                        </a:rPr>
                        <a:t>C</a:t>
                      </a:r>
                      <a:r>
                        <a:rPr lang="en-US" sz="1100" baseline="-250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H</a:t>
                      </a:r>
                      <a:r>
                        <a:rPr lang="en-US" sz="1100" baseline="-25000" dirty="0">
                          <a:effectLst/>
                        </a:rPr>
                        <a:t>5</a:t>
                      </a:r>
                      <a:r>
                        <a:rPr lang="en-US" sz="1100" dirty="0">
                          <a:effectLst/>
                        </a:rPr>
                        <a:t>CH</a:t>
                      </a:r>
                      <a:r>
                        <a:rPr lang="en-US" sz="1100" baseline="-25000" dirty="0">
                          <a:effectLst/>
                        </a:rPr>
                        <a:t>2</a:t>
                      </a:r>
                      <a:r>
                        <a:rPr lang="en-US" sz="1100" dirty="0">
                          <a:effectLst/>
                        </a:rPr>
                        <a:t>Cl + </a:t>
                      </a:r>
                      <a:r>
                        <a:rPr lang="en-US" sz="1100" dirty="0" err="1">
                          <a:effectLst/>
                        </a:rPr>
                        <a:t>HCl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</a:tr>
              <a:tr h="765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Ионные</a:t>
                      </a:r>
                      <a:endParaRPr lang="ru-RU" sz="10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Электрофильное</a:t>
                      </a:r>
                      <a:endParaRPr lang="ru-RU" sz="10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замещение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Характерен для ароматических соединений</a:t>
                      </a:r>
                      <a:endParaRPr lang="ru-RU" sz="10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</a:t>
                      </a:r>
                      <a:r>
                        <a:rPr lang="ru-RU" sz="1100" baseline="-250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H</a:t>
                      </a:r>
                      <a:r>
                        <a:rPr lang="ru-RU" sz="1100" baseline="-25000" dirty="0">
                          <a:effectLst/>
                        </a:rPr>
                        <a:t>5</a:t>
                      </a:r>
                      <a:r>
                        <a:rPr lang="ru-RU" sz="1100" dirty="0">
                          <a:effectLst/>
                        </a:rPr>
                        <a:t> + </a:t>
                      </a:r>
                      <a:r>
                        <a:rPr lang="en-US" sz="1100" dirty="0">
                          <a:effectLst/>
                        </a:rPr>
                        <a:t>Br</a:t>
                      </a:r>
                      <a:r>
                        <a:rPr lang="ru-RU" sz="1100" baseline="-25000" dirty="0">
                          <a:effectLst/>
                        </a:rPr>
                        <a:t>2</a:t>
                      </a:r>
                      <a:r>
                        <a:rPr lang="ru-RU" sz="1100" dirty="0">
                          <a:effectLst/>
                        </a:rPr>
                        <a:t> ----</a:t>
                      </a:r>
                      <a:r>
                        <a:rPr lang="en-US" sz="1100" baseline="30000" dirty="0" err="1">
                          <a:effectLst/>
                        </a:rPr>
                        <a:t>FeBr</a:t>
                      </a:r>
                      <a:r>
                        <a:rPr lang="ru-RU" sz="1100" baseline="30000" dirty="0">
                          <a:effectLst/>
                        </a:rPr>
                        <a:t>3</a:t>
                      </a:r>
                      <a:r>
                        <a:rPr lang="ru-RU" sz="1100" dirty="0">
                          <a:effectLst/>
                        </a:rPr>
                        <a:t>------ </a:t>
                      </a:r>
                      <a:r>
                        <a:rPr lang="en-US" sz="1100" dirty="0" smtClean="0">
                          <a:effectLst/>
                        </a:rPr>
                        <a:t>&gt;C</a:t>
                      </a:r>
                      <a:r>
                        <a:rPr lang="ru-RU" sz="1100" baseline="-250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H</a:t>
                      </a:r>
                      <a:r>
                        <a:rPr lang="ru-RU" sz="1100" baseline="-25000" dirty="0">
                          <a:effectLst/>
                        </a:rPr>
                        <a:t>5</a:t>
                      </a:r>
                      <a:r>
                        <a:rPr lang="en-US" sz="1100" dirty="0">
                          <a:effectLst/>
                        </a:rPr>
                        <a:t>Br</a:t>
                      </a:r>
                      <a:r>
                        <a:rPr lang="ru-RU" sz="1100" dirty="0">
                          <a:effectLst/>
                        </a:rPr>
                        <a:t> + </a:t>
                      </a:r>
                      <a:r>
                        <a:rPr lang="en-US" sz="1100" dirty="0" err="1">
                          <a:effectLst/>
                        </a:rPr>
                        <a:t>HBr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</a:tr>
              <a:tr h="1530134"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Ионные</a:t>
                      </a:r>
                      <a:endParaRPr lang="ru-RU" sz="10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Нуклеофильное</a:t>
                      </a:r>
                      <a:endParaRPr lang="ru-RU" sz="10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замещение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Характерно для спиртов, галогенопроизводных, первичных аминов и др.</a:t>
                      </a:r>
                      <a:endParaRPr lang="ru-RU" sz="10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Cl + 2Na </a:t>
                      </a:r>
                      <a:r>
                        <a:rPr lang="en-US" sz="1100" dirty="0" smtClean="0">
                          <a:effectLst/>
                        </a:rPr>
                        <a:t>----</a:t>
                      </a:r>
                      <a:r>
                        <a:rPr lang="en-US" sz="1100" dirty="0" smtClean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100" dirty="0" smtClean="0">
                          <a:effectLst/>
                        </a:rPr>
                        <a:t>2NaCl </a:t>
                      </a:r>
                      <a:r>
                        <a:rPr lang="en-US" sz="1100" dirty="0">
                          <a:effectLst/>
                        </a:rPr>
                        <a:t>+ 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-CH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</a:endParaRPr>
                    </a:p>
                    <a:p>
                      <a:pPr marL="342900" marR="8953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dirty="0">
                          <a:effectLst/>
                        </a:rPr>
                        <a:t>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Cl + 2Na </a:t>
                      </a:r>
                      <a:r>
                        <a:rPr lang="en-US" sz="1100" dirty="0" smtClean="0">
                          <a:effectLst/>
                        </a:rPr>
                        <a:t>-----</a:t>
                      </a:r>
                      <a:r>
                        <a:rPr lang="en-US" sz="1100" dirty="0" smtClean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NaCl</a:t>
                      </a:r>
                      <a:r>
                        <a:rPr lang="en-US" sz="1100" dirty="0">
                          <a:effectLst/>
                        </a:rPr>
                        <a:t> + 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baseline="30000" dirty="0">
                          <a:effectLst/>
                        </a:rPr>
                        <a:t>-</a:t>
                      </a:r>
                      <a:r>
                        <a:rPr lang="en-US" sz="1100" dirty="0">
                          <a:effectLst/>
                        </a:rPr>
                        <a:t> + Na</a:t>
                      </a:r>
                      <a:r>
                        <a:rPr lang="en-US" sz="1100" baseline="30000" dirty="0">
                          <a:effectLst/>
                        </a:rPr>
                        <a:t>+</a:t>
                      </a:r>
                      <a:endParaRPr lang="ru-RU" sz="1000" dirty="0">
                        <a:effectLst/>
                      </a:endParaRPr>
                    </a:p>
                    <a:p>
                      <a:pPr marL="342900" marR="8953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100" dirty="0">
                          <a:effectLst/>
                        </a:rPr>
                        <a:t>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dirty="0">
                          <a:effectLst/>
                        </a:rPr>
                        <a:t>Cl + CH</a:t>
                      </a:r>
                      <a:r>
                        <a:rPr lang="en-US" sz="1100" baseline="-25000" dirty="0">
                          <a:effectLst/>
                        </a:rPr>
                        <a:t>3</a:t>
                      </a:r>
                      <a:r>
                        <a:rPr lang="en-US" sz="1100" baseline="30000" dirty="0">
                          <a:effectLst/>
                        </a:rPr>
                        <a:t>-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-----</a:t>
                      </a:r>
                      <a:r>
                        <a:rPr lang="en-US" sz="1100" dirty="0" smtClean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100" dirty="0" smtClean="0">
                          <a:effectLst/>
                        </a:rPr>
                        <a:t>CH</a:t>
                      </a:r>
                      <a:r>
                        <a:rPr lang="en-US" sz="1100" baseline="-25000" dirty="0" smtClean="0">
                          <a:effectLst/>
                        </a:rPr>
                        <a:t>3</a:t>
                      </a:r>
                      <a:r>
                        <a:rPr lang="en-US" sz="1100" dirty="0" smtClean="0">
                          <a:effectLst/>
                        </a:rPr>
                        <a:t>-CH</a:t>
                      </a:r>
                      <a:r>
                        <a:rPr lang="en-US" sz="1100" baseline="-25000" dirty="0" smtClean="0">
                          <a:effectLst/>
                        </a:rPr>
                        <a:t>3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+</a:t>
                      </a:r>
                      <a:r>
                        <a:rPr lang="en-US" sz="1100" dirty="0" err="1">
                          <a:effectLst/>
                        </a:rPr>
                        <a:t>Cl</a:t>
                      </a:r>
                      <a:r>
                        <a:rPr lang="en-US" sz="1100" baseline="30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19672" y="196861"/>
            <a:ext cx="94771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Классификация органических реакций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	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Таблица 2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4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714259"/>
              </p:ext>
            </p:extLst>
          </p:nvPr>
        </p:nvGraphicFramePr>
        <p:xfrm>
          <a:off x="539553" y="332656"/>
          <a:ext cx="8165816" cy="6137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7778"/>
                <a:gridCol w="1797657"/>
                <a:gridCol w="4350381"/>
              </a:tblGrid>
              <a:tr h="2382238"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Реакции</a:t>
                      </a:r>
                      <a:endParaRPr lang="ru-RU" sz="11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присоединения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Ионные</a:t>
                      </a:r>
                      <a:endParaRPr lang="ru-RU" sz="11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Электрофильное присоединение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Такие реакции характерны для органических соединений, содержащих кратные(двойные или тройные) связи. К реакциям этого типа относятся реакции присоединения галогенов, галогеноводородов и воды к алкенам и алкинам</a:t>
                      </a:r>
                      <a:endParaRPr lang="ru-RU" sz="11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</a:t>
                      </a:r>
                      <a:r>
                        <a:rPr lang="en-US" sz="1200" baseline="-25000">
                          <a:effectLst/>
                        </a:rPr>
                        <a:t>3</a:t>
                      </a:r>
                      <a:r>
                        <a:rPr lang="en-US" sz="1200">
                          <a:effectLst/>
                        </a:rPr>
                        <a:t>-CH=CH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 + HCl ------ CH</a:t>
                      </a:r>
                      <a:r>
                        <a:rPr lang="en-US" sz="1200" baseline="-25000">
                          <a:effectLst/>
                        </a:rPr>
                        <a:t>3</a:t>
                      </a:r>
                      <a:r>
                        <a:rPr lang="en-US" sz="1200">
                          <a:effectLst/>
                        </a:rPr>
                        <a:t>-CH(Cl)-CH</a:t>
                      </a:r>
                      <a:r>
                        <a:rPr lang="en-US" sz="1200" baseline="-25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5004"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Реакции</a:t>
                      </a:r>
                      <a:endParaRPr lang="ru-RU" sz="11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отщепления</a:t>
                      </a:r>
                      <a:endParaRPr lang="ru-RU" sz="110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(элиминирования)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Это реакции, приводящие к образованию кратных связей. При отщеплении </a:t>
                      </a:r>
                      <a:r>
                        <a:rPr lang="ru-RU" sz="1200" dirty="0" err="1">
                          <a:effectLst/>
                        </a:rPr>
                        <a:t>галогеноводородов</a:t>
                      </a:r>
                      <a:r>
                        <a:rPr lang="ru-RU" sz="1200" dirty="0">
                          <a:effectLst/>
                        </a:rPr>
                        <a:t> и воды наблюдается определенная селективность реакции, описываемая правилом Зайцева, согласно которому атом водорода отщепляется от того атома углерода, при котором находится меньше атомов водорода. Пример реакции</a:t>
                      </a:r>
                      <a:endParaRPr lang="ru-RU" sz="11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CH3-CH(</a:t>
                      </a:r>
                      <a:r>
                        <a:rPr lang="en-US" sz="1200" dirty="0" err="1">
                          <a:effectLst/>
                        </a:rPr>
                        <a:t>Cl</a:t>
                      </a:r>
                      <a:r>
                        <a:rPr lang="en-US" sz="1200" dirty="0">
                          <a:effectLst/>
                        </a:rPr>
                        <a:t>)-CH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-CH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 + KOH </a:t>
                      </a:r>
                      <a:r>
                        <a:rPr lang="en-US" sz="1200" dirty="0" smtClean="0">
                          <a:effectLst/>
                          <a:sym typeface="Wingdings" pitchFamily="2" charset="2"/>
                        </a:rPr>
                        <a:t></a:t>
                      </a:r>
                      <a:endParaRPr lang="ru-RU" sz="11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CH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-CH=CH-CH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 + </a:t>
                      </a:r>
                      <a:r>
                        <a:rPr lang="en-US" sz="1200" dirty="0" err="1">
                          <a:effectLst/>
                        </a:rPr>
                        <a:t>HCl</a:t>
                      </a:r>
                      <a:endParaRPr lang="ru-RU" sz="11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6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29726"/>
              </p:ext>
            </p:extLst>
          </p:nvPr>
        </p:nvGraphicFramePr>
        <p:xfrm>
          <a:off x="467543" y="332657"/>
          <a:ext cx="8280921" cy="5919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6222"/>
                <a:gridCol w="1822996"/>
                <a:gridCol w="4411703"/>
              </a:tblGrid>
              <a:tr h="1169447"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Перегруппировки</a:t>
                      </a:r>
                      <a:endParaRPr lang="ru-RU" sz="12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атомов внутри</a:t>
                      </a: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молекулы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Реакция изомеризации</a:t>
                      </a: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</a:t>
                      </a:r>
                      <a:r>
                        <a:rPr lang="ru-RU" sz="1200" baseline="-25000" dirty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CH</a:t>
                      </a:r>
                      <a:r>
                        <a:rPr lang="ru-RU" sz="1200" baseline="-25000" dirty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CH</a:t>
                      </a:r>
                      <a:r>
                        <a:rPr lang="ru-RU" sz="1200" baseline="-25000" dirty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CH</a:t>
                      </a:r>
                      <a:r>
                        <a:rPr lang="ru-RU" sz="1200" baseline="-25000" dirty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 ----</a:t>
                      </a:r>
                      <a:r>
                        <a:rPr lang="ru-RU" sz="1200" baseline="30000" dirty="0">
                          <a:effectLst/>
                        </a:rPr>
                        <a:t>100</a:t>
                      </a:r>
                      <a:r>
                        <a:rPr lang="en-US" sz="1200" baseline="30000" dirty="0">
                          <a:effectLst/>
                        </a:rPr>
                        <a:t>C</a:t>
                      </a:r>
                      <a:r>
                        <a:rPr lang="ru-RU" sz="1200" baseline="30000" dirty="0">
                          <a:effectLst/>
                        </a:rPr>
                        <a:t>, </a:t>
                      </a:r>
                      <a:r>
                        <a:rPr lang="en-US" sz="1200" baseline="30000" dirty="0" err="1">
                          <a:effectLst/>
                        </a:rPr>
                        <a:t>AlCl</a:t>
                      </a:r>
                      <a:r>
                        <a:rPr lang="ru-RU" sz="1200" baseline="30000" dirty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-----</a:t>
                      </a: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30000" dirty="0">
                          <a:effectLst/>
                        </a:rPr>
                        <a:t>бутан</a:t>
                      </a:r>
                      <a:endParaRPr lang="ru-RU" sz="12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----------</a:t>
                      </a:r>
                      <a:r>
                        <a:rPr lang="en-US" sz="1200" dirty="0">
                          <a:effectLst/>
                        </a:rPr>
                        <a:t>CH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-CH(CH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)-CH</a:t>
                      </a:r>
                      <a:r>
                        <a:rPr lang="en-US" sz="1200" baseline="-250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           </a:t>
                      </a:r>
                      <a:r>
                        <a:rPr lang="en-US" sz="1200" baseline="-25000" dirty="0" err="1">
                          <a:effectLst/>
                        </a:rPr>
                        <a:t>изобутан</a:t>
                      </a:r>
                      <a:endParaRPr lang="ru-RU" sz="12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</a:tr>
              <a:tr h="779027"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Этерификации (и обратной ей реакции гидролиза)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Нуклеофильное </a:t>
                      </a: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замещение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</a:t>
                      </a:r>
                      <a:r>
                        <a:rPr lang="en-US" sz="1200" baseline="-25000" dirty="0">
                          <a:effectLst/>
                        </a:rPr>
                        <a:t>1</a:t>
                      </a:r>
                      <a:r>
                        <a:rPr lang="en-US" sz="1200" dirty="0">
                          <a:effectLst/>
                        </a:rPr>
                        <a:t>COOH + HOR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---</a:t>
                      </a:r>
                      <a:r>
                        <a:rPr lang="en-US" sz="1200" baseline="30000" dirty="0">
                          <a:effectLst/>
                        </a:rPr>
                        <a:t>H</a:t>
                      </a:r>
                      <a:r>
                        <a:rPr lang="en-US" sz="1200" baseline="30000" dirty="0" smtClean="0">
                          <a:effectLst/>
                        </a:rPr>
                        <a:t>+</a:t>
                      </a:r>
                      <a:r>
                        <a:rPr lang="en-US" sz="1200" dirty="0" smtClean="0">
                          <a:effectLst/>
                        </a:rPr>
                        <a:t>-----</a:t>
                      </a:r>
                      <a:r>
                        <a:rPr lang="en-US" sz="1200" dirty="0" smtClean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R</a:t>
                      </a:r>
                      <a:r>
                        <a:rPr lang="en-US" sz="1200" baseline="-25000" dirty="0">
                          <a:effectLst/>
                        </a:rPr>
                        <a:t>1</a:t>
                      </a:r>
                      <a:r>
                        <a:rPr lang="en-US" sz="1200" dirty="0">
                          <a:effectLst/>
                        </a:rPr>
                        <a:t>COOR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+ H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O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</a:tr>
              <a:tr h="775775"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Полимеризации и </a:t>
                      </a: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поликонденсации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Электрофильное</a:t>
                      </a:r>
                      <a:endParaRPr lang="ru-RU" sz="12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присоединение</a:t>
                      </a: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n(CH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=</a:t>
                      </a:r>
                      <a:r>
                        <a:rPr lang="en-US" sz="1200" dirty="0" err="1">
                          <a:effectLst/>
                        </a:rPr>
                        <a:t>CHCl</a:t>
                      </a:r>
                      <a:r>
                        <a:rPr lang="en-US" sz="1200">
                          <a:effectLst/>
                        </a:rPr>
                        <a:t>) </a:t>
                      </a:r>
                      <a:r>
                        <a:rPr lang="en-US" sz="1200" smtClean="0">
                          <a:effectLst/>
                        </a:rPr>
                        <a:t>------</a:t>
                      </a:r>
                      <a:r>
                        <a:rPr lang="en-US" sz="1200" smtClean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20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(-CH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-CHCl)n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</a:tr>
              <a:tr h="3137808"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Окислительно</a:t>
                      </a:r>
                      <a:r>
                        <a:rPr lang="ru-RU" sz="1200" dirty="0">
                          <a:effectLst/>
                        </a:rPr>
                        <a:t>-восстановительные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  <a:tc>
                  <a:txBody>
                    <a:bodyPr/>
                    <a:lstStyle/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Наиболее интенсивная из окислительных реакций – это горение, реакция, характерная  для всех классов органических соединений. При этом в зависимости от условий горения углерод окисляется до С (сажа), СО или СО</a:t>
                      </a:r>
                      <a:r>
                        <a:rPr lang="ru-RU" sz="1200" baseline="-25000" dirty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, а водород превращается в воду. Однако для химиков-органиков большой интерес представляют реакции окисления, проводимые в гораздо более мягких условиях, чем горение. Используемые окислители: растворы Br2 в воде или Cl2 в </a:t>
                      </a:r>
                      <a:r>
                        <a:rPr lang="en-US" sz="1200" dirty="0" err="1">
                          <a:effectLst/>
                        </a:rPr>
                        <a:t>CCl</a:t>
                      </a:r>
                      <a:r>
                        <a:rPr lang="ru-RU" sz="1200" baseline="-25000" dirty="0">
                          <a:effectLst/>
                        </a:rPr>
                        <a:t>4</a:t>
                      </a:r>
                      <a:r>
                        <a:rPr lang="ru-RU" sz="1200" dirty="0">
                          <a:effectLst/>
                        </a:rPr>
                        <a:t>; KMnO</a:t>
                      </a:r>
                      <a:r>
                        <a:rPr lang="ru-RU" sz="1200" baseline="-25000" dirty="0">
                          <a:effectLst/>
                        </a:rPr>
                        <a:t>4</a:t>
                      </a:r>
                      <a:r>
                        <a:rPr lang="ru-RU" sz="1200" dirty="0">
                          <a:effectLst/>
                        </a:rPr>
                        <a:t> в воде или разбавленной кислоте; оксид меди; свежеосажденные гидроксиды серебра (I) или меди(II).</a:t>
                      </a: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3C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H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+ 8KMnO</a:t>
                      </a:r>
                      <a:r>
                        <a:rPr lang="en-US" sz="1200" baseline="-25000" dirty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 +4H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O--------</a:t>
                      </a:r>
                      <a:endParaRPr lang="ru-RU" sz="1200" dirty="0">
                        <a:effectLst/>
                      </a:endParaRPr>
                    </a:p>
                    <a:p>
                      <a:pPr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3HOOC-COOH + 8MnO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+ 8KOH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2" marR="508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8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618</Words>
  <Application>Microsoft Office PowerPoint</Application>
  <PresentationFormat>Экран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урока: Классификация органических реакций, реагентов </vt:lpstr>
      <vt:lpstr>Актуализация </vt:lpstr>
      <vt:lpstr>Сравнение химических реакций с участием неорганических и органических веществ</vt:lpstr>
      <vt:lpstr>Выводы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Классификация органических реакций, реагентов </dc:title>
  <dc:creator>KrasovaNV</dc:creator>
  <cp:lastModifiedBy>KrasovaNV</cp:lastModifiedBy>
  <cp:revision>12</cp:revision>
  <dcterms:created xsi:type="dcterms:W3CDTF">2013-08-23T14:06:00Z</dcterms:created>
  <dcterms:modified xsi:type="dcterms:W3CDTF">2014-04-30T05:36:42Z</dcterms:modified>
</cp:coreProperties>
</file>