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305" r:id="rId5"/>
    <p:sldId id="306" r:id="rId6"/>
    <p:sldId id="307" r:id="rId7"/>
    <p:sldId id="264" r:id="rId8"/>
    <p:sldId id="268" r:id="rId9"/>
    <p:sldId id="265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80" r:id="rId19"/>
    <p:sldId id="281" r:id="rId20"/>
    <p:sldId id="282" r:id="rId21"/>
    <p:sldId id="286" r:id="rId22"/>
    <p:sldId id="287" r:id="rId23"/>
    <p:sldId id="266" r:id="rId24"/>
    <p:sldId id="290" r:id="rId25"/>
    <p:sldId id="288" r:id="rId26"/>
    <p:sldId id="304" r:id="rId27"/>
    <p:sldId id="291" r:id="rId28"/>
    <p:sldId id="292" r:id="rId29"/>
    <p:sldId id="294" r:id="rId30"/>
    <p:sldId id="295" r:id="rId31"/>
    <p:sldId id="299" r:id="rId32"/>
    <p:sldId id="300" r:id="rId33"/>
    <p:sldId id="263" r:id="rId34"/>
    <p:sldId id="309" r:id="rId35"/>
    <p:sldId id="310" r:id="rId36"/>
    <p:sldId id="311" r:id="rId37"/>
    <p:sldId id="312" r:id="rId38"/>
    <p:sldId id="313" r:id="rId39"/>
    <p:sldId id="314" r:id="rId40"/>
    <p:sldId id="261" r:id="rId41"/>
    <p:sldId id="317" r:id="rId42"/>
    <p:sldId id="316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578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-collection.edu.ru/catalog/search/?text=&amp;tg=&amp;context=current&amp;interface=pupil&amp;class%5b%5d=51&amp;subject%5b%5d=31&amp;rub_guid%5b%5d=4842a792-b504-427a-53c5-c94cd3e47e34" TargetMode="External"/><Relationship Id="rId2" Type="http://schemas.openxmlformats.org/officeDocument/2006/relationships/hyperlink" Target="http://school-collection.edu.ru/catalog/search/?text=&amp;tg=&amp;context=current&amp;interface=pupil&amp;class%5b%5d=53&amp;subject%5b%5d=31&amp;rub_guid%5b%5d=4842a792-b504-427a-53c5-c94cd3e47e34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powerpoint-ppt.ru/index.php?showforum=16" TargetMode="External"/><Relationship Id="rId5" Type="http://schemas.openxmlformats.org/officeDocument/2006/relationships/hyperlink" Target="http://ppt.3dn.ru/index/0-15" TargetMode="External"/><Relationship Id="rId4" Type="http://schemas.openxmlformats.org/officeDocument/2006/relationships/hyperlink" Target="http://school-collection.edu.ru/catalog/rubr/eb17b17a-6bcc-01ab-0e3a-a1cd26d56d67/?interface=pupil&amp;class%5b%5d=51&amp;subject%5b%5d=3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428736"/>
            <a:ext cx="6622504" cy="293636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ИЗ ОПЫТА ИСПОЛЬЗОВАНИЯ ИНТЕРАКТИВНОЙ ДОСКИ 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НА УРОКАХ   ХИМИИ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4653136"/>
            <a:ext cx="5400600" cy="1659632"/>
          </a:xfrm>
        </p:spPr>
        <p:txBody>
          <a:bodyPr>
            <a:noAutofit/>
          </a:bodyPr>
          <a:lstStyle/>
          <a:p>
            <a:pPr algn="r"/>
            <a:r>
              <a:rPr lang="ru-RU" dirty="0" smtClean="0"/>
              <a:t>Верещагина Ирина Александровна, </a:t>
            </a:r>
          </a:p>
          <a:p>
            <a:pPr algn="r"/>
            <a:r>
              <a:rPr lang="ru-RU" dirty="0" smtClean="0"/>
              <a:t>учитель химии</a:t>
            </a:r>
          </a:p>
          <a:p>
            <a:pPr algn="r"/>
            <a:r>
              <a:rPr lang="ru-RU" dirty="0" smtClean="0"/>
              <a:t>МБОУ «СОШ №62»</a:t>
            </a:r>
          </a:p>
          <a:p>
            <a:pPr algn="r"/>
            <a:r>
              <a:rPr lang="ru-RU" dirty="0" smtClean="0"/>
              <a:t>г. Владивостока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642918"/>
            <a:ext cx="8433654" cy="5605482"/>
          </a:xfrm>
        </p:spPr>
        <p:txBody>
          <a:bodyPr/>
          <a:lstStyle/>
          <a:p>
            <a:r>
              <a:rPr lang="ru-RU" dirty="0" smtClean="0"/>
              <a:t>Жидкий металл</a:t>
            </a:r>
          </a:p>
          <a:p>
            <a:r>
              <a:rPr lang="ru-RU" dirty="0" smtClean="0"/>
              <a:t>Очень пластичный металл</a:t>
            </a:r>
          </a:p>
          <a:p>
            <a:endParaRPr lang="ru-RU" dirty="0" smtClean="0"/>
          </a:p>
          <a:p>
            <a:r>
              <a:rPr lang="ru-RU" dirty="0" smtClean="0"/>
              <a:t>Красный металл</a:t>
            </a:r>
          </a:p>
          <a:p>
            <a:endParaRPr lang="ru-RU" dirty="0" smtClean="0"/>
          </a:p>
          <a:p>
            <a:r>
              <a:rPr lang="ru-RU" dirty="0" smtClean="0"/>
              <a:t>Самый лёгкий металл</a:t>
            </a:r>
          </a:p>
          <a:p>
            <a:r>
              <a:rPr lang="ru-RU" dirty="0" smtClean="0"/>
              <a:t>Самый тяжёлый металл</a:t>
            </a:r>
          </a:p>
          <a:p>
            <a:endParaRPr lang="ru-RU" dirty="0" smtClean="0"/>
          </a:p>
          <a:p>
            <a:r>
              <a:rPr lang="ru-RU" dirty="0" smtClean="0"/>
              <a:t>Очень твёрдый металл</a:t>
            </a:r>
          </a:p>
          <a:p>
            <a:endParaRPr lang="ru-RU" dirty="0" smtClean="0"/>
          </a:p>
          <a:p>
            <a:r>
              <a:rPr lang="ru-RU" dirty="0" smtClean="0"/>
              <a:t>Самый дорогой металл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642918"/>
            <a:ext cx="57150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786446" y="642918"/>
            <a:ext cx="57150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214942" y="642918"/>
            <a:ext cx="57150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643438" y="642918"/>
            <a:ext cx="57150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71934" y="642918"/>
            <a:ext cx="57150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357818" y="1214422"/>
            <a:ext cx="57150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929322" y="1214422"/>
            <a:ext cx="57150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500826" y="1214422"/>
            <a:ext cx="57150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072330" y="1214422"/>
            <a:ext cx="57150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643834" y="1214422"/>
            <a:ext cx="57150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86314" y="1214422"/>
            <a:ext cx="57150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929190" y="2857496"/>
            <a:ext cx="57150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214942" y="2000240"/>
            <a:ext cx="57150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643438" y="2000240"/>
            <a:ext cx="57150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357686" y="2857496"/>
            <a:ext cx="57150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071934" y="2000240"/>
            <a:ext cx="57150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500694" y="2857496"/>
            <a:ext cx="57150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500430" y="2000240"/>
            <a:ext cx="57150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072198" y="2857496"/>
            <a:ext cx="57150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643702" y="2857496"/>
            <a:ext cx="57150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572132" y="3429000"/>
            <a:ext cx="57150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000628" y="3429000"/>
            <a:ext cx="57150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143636" y="3429000"/>
            <a:ext cx="57150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715140" y="3429000"/>
            <a:ext cx="57150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357686" y="4286256"/>
            <a:ext cx="57150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429124" y="3429000"/>
            <a:ext cx="57150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500562" y="5143512"/>
            <a:ext cx="57150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072198" y="4286256"/>
            <a:ext cx="57150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5500694" y="4286256"/>
            <a:ext cx="57150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4929190" y="4286256"/>
            <a:ext cx="57150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786578" y="5143512"/>
            <a:ext cx="57150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215074" y="5143512"/>
            <a:ext cx="57150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643570" y="5143512"/>
            <a:ext cx="57150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072066" y="5143512"/>
            <a:ext cx="57150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Admin\Рабочий стол\imagesCAT1MC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286124"/>
            <a:ext cx="4534374" cy="32861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57430"/>
            <a:ext cx="7467600" cy="128588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Фрагмент презентации по теме: </a:t>
            </a:r>
            <a:br>
              <a:rPr lang="ru-RU" sz="4800" b="1" dirty="0" smtClean="0"/>
            </a:br>
            <a:r>
              <a:rPr lang="ru-RU" sz="4800" b="1" u="sng" dirty="0" smtClean="0">
                <a:solidFill>
                  <a:schemeClr val="bg2">
                    <a:lumMod val="50000"/>
                  </a:schemeClr>
                </a:solidFill>
              </a:rPr>
              <a:t>«Способы разделения смесей» 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3600" b="1" dirty="0" smtClean="0"/>
              <a:t>8 класс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clip_image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8501090" cy="3111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07154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ФИЛЬТРОВАНИЕ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14282" y="1071546"/>
            <a:ext cx="8715436" cy="550072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Основан на различной пропускной способности фильтра </a:t>
            </a:r>
          </a:p>
          <a:p>
            <a:pPr>
              <a:buNone/>
            </a:pPr>
            <a:r>
              <a:rPr lang="ru-RU" dirty="0" smtClean="0"/>
              <a:t> по отношению к составляющим смесь частиц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Используется для очистки питьевой воды, </a:t>
            </a:r>
          </a:p>
          <a:p>
            <a:pPr>
              <a:buNone/>
            </a:pPr>
            <a:r>
              <a:rPr lang="ru-RU" dirty="0" smtClean="0"/>
              <a:t>в пылесосе для очистки воздуха, </a:t>
            </a:r>
          </a:p>
          <a:p>
            <a:pPr>
              <a:buNone/>
            </a:pPr>
            <a:r>
              <a:rPr lang="ru-RU" dirty="0" smtClean="0"/>
              <a:t>для разделение  смеси песка с солью и т.д.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07154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ОТСТАИВАНИЕ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14282" y="857232"/>
            <a:ext cx="8715436" cy="35719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Основан на различной плотности веществ.</a:t>
            </a:r>
          </a:p>
          <a:p>
            <a:pPr>
              <a:buNone/>
            </a:pPr>
            <a:r>
              <a:rPr lang="ru-RU" dirty="0" smtClean="0"/>
              <a:t>   Если частички твердого вещества достаточно крупные, они быстро оседают на дно, и жидкость становится прозрачной. Ее можно осторожно слить с осадка.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Используется для выделения </a:t>
            </a:r>
          </a:p>
          <a:p>
            <a:pPr>
              <a:buNone/>
            </a:pPr>
            <a:r>
              <a:rPr lang="ru-RU" dirty="0" smtClean="0"/>
              <a:t>из жидкостей нерастворимых</a:t>
            </a:r>
          </a:p>
          <a:p>
            <a:pPr>
              <a:buNone/>
            </a:pPr>
            <a:r>
              <a:rPr lang="ru-RU" dirty="0" smtClean="0"/>
              <a:t> веществ( глина с водой)</a:t>
            </a:r>
            <a:endParaRPr lang="ru-RU" dirty="0"/>
          </a:p>
        </p:txBody>
      </p:sp>
      <p:pic>
        <p:nvPicPr>
          <p:cNvPr id="5122" name="Picture 2" descr="C:\Documents and Settings\Admin\Рабочий стол\imagesCAM4UMZ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185840"/>
            <a:ext cx="3423862" cy="2183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07154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центрифугирование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14282" y="857232"/>
            <a:ext cx="8715436" cy="35719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/>
              <a:t>Если частички неоднородной смеси очень малы, такие смеси разделяют </a:t>
            </a:r>
            <a:r>
              <a:rPr lang="ru-RU" i="1" dirty="0" smtClean="0"/>
              <a:t>центрифугированием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Смеси, содержащие такую жидкость, помещают в пробирки и вращают с огромной скоростью в специальных аппаратах – центрифугах, которые начинают быстро вращаться, придавая разным частицам различное ускорение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77072"/>
            <a:ext cx="6186516" cy="249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2576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Задание: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Определите по таблице оборудование, которое необходимо для разделения указанных в ней смесей. </a:t>
            </a:r>
            <a:br>
              <a:rPr lang="ru-RU" dirty="0" smtClean="0"/>
            </a:br>
            <a:r>
              <a:rPr lang="ru-RU" dirty="0" smtClean="0"/>
              <a:t>Из букв, соответствующих правильным ответам, вы составите название способа получения чистых веществ.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4500570"/>
          <a:ext cx="8472519" cy="1285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1391"/>
                <a:gridCol w="941391"/>
                <a:gridCol w="941391"/>
                <a:gridCol w="941391"/>
                <a:gridCol w="941391"/>
                <a:gridCol w="941391"/>
                <a:gridCol w="941391"/>
                <a:gridCol w="941391"/>
                <a:gridCol w="941391"/>
              </a:tblGrid>
              <a:tr h="12858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А</a:t>
                      </a:r>
                      <a:endParaRPr lang="ru-RU" sz="6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05880" cy="65196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14578"/>
                <a:gridCol w="2071702"/>
                <a:gridCol w="1500198"/>
                <a:gridCol w="1571636"/>
                <a:gridCol w="1347766"/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Название </a:t>
                      </a: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оборудования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Состав смеси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latin typeface="Calibri"/>
                          <a:ea typeface="Calibri"/>
                          <a:cs typeface="Times New Roman"/>
                        </a:rPr>
                        <a:t>Подсолнеч-ное</a:t>
                      </a: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масло </a:t>
                      </a:r>
                      <a:endParaRPr lang="ru-RU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вода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Глина и вода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Морская вода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Железо </a:t>
                      </a:r>
                      <a:endParaRPr lang="ru-RU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u-RU" sz="24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медь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Воронка химическая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 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 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 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Делительная воронка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 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 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 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Химический стакан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 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 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 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 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Спиртовка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 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 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 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 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Фильтр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 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 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 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 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Фарфоровая чашечка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 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 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 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Магнит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 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 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 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 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05880" cy="65196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14578"/>
                <a:gridCol w="2071702"/>
                <a:gridCol w="1500198"/>
                <a:gridCol w="1571636"/>
                <a:gridCol w="1347766"/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Название </a:t>
                      </a: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оборудования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Состав смеси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latin typeface="Calibri"/>
                          <a:ea typeface="Calibri"/>
                          <a:cs typeface="Times New Roman"/>
                        </a:rPr>
                        <a:t>Подсолнеч-ное</a:t>
                      </a: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масло </a:t>
                      </a:r>
                      <a:endParaRPr lang="ru-RU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вода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Глина и вода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Морская вода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Железо </a:t>
                      </a:r>
                      <a:endParaRPr lang="ru-RU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u-RU" sz="24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медь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Воронка химическая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 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 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Делительная воронка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 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 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 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Химический стакан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 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 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Спиртовка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 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 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 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Фильтр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 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 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 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Фарфоровая чашечка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 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 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 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Магнит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 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 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 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57430"/>
            <a:ext cx="7467600" cy="128588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Фрагмент презентации по теме: </a:t>
            </a:r>
            <a:br>
              <a:rPr lang="ru-RU" sz="4800" b="1" dirty="0" smtClean="0"/>
            </a:br>
            <a:r>
              <a:rPr lang="ru-RU" sz="4800" b="1" u="sng" dirty="0" smtClean="0">
                <a:solidFill>
                  <a:schemeClr val="bg2">
                    <a:lumMod val="50000"/>
                  </a:schemeClr>
                </a:solidFill>
              </a:rPr>
              <a:t>«Спирты» 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3600" b="1" dirty="0" smtClean="0"/>
              <a:t>10 класс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Этанол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5" name="Picture 6" descr="C:\Documents and Settings\Admin\Рабочий стол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13" y="142875"/>
            <a:ext cx="2524125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7" descr="C:\Documents and Settings\Admin\Рабочий стол\imagesCATKMQG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25" y="4572000"/>
            <a:ext cx="25717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 descr="C:\Documents and Settings\Admin\Рабочий стол\imagesCAD7PUF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3929063"/>
            <a:ext cx="351948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9" descr="C:\Documents and Settings\Admin\Рабочий стол\untitled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1428750"/>
            <a:ext cx="308133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3786188" y="2643188"/>
            <a:ext cx="3000375" cy="1857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С</a:t>
            </a:r>
            <a:r>
              <a:rPr lang="ru-RU" sz="4000" b="1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000" b="1" baseline="-25000" dirty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ОН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Admin\Рабочий стол\imagesCA2VTOY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928671"/>
            <a:ext cx="1746715" cy="17082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0010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ЗАЧЕМ?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5402406"/>
          </a:xfrm>
        </p:spPr>
        <p:txBody>
          <a:bodyPr/>
          <a:lstStyle/>
          <a:p>
            <a:r>
              <a:rPr lang="ru-RU" dirty="0" smtClean="0"/>
              <a:t>Химия – очень непростой предмет. </a:t>
            </a:r>
          </a:p>
          <a:p>
            <a:pPr>
              <a:buNone/>
            </a:pPr>
            <a:r>
              <a:rPr lang="ru-RU" dirty="0" smtClean="0"/>
              <a:t>   Задачей учителя, кроме всего прочего, </a:t>
            </a:r>
          </a:p>
          <a:p>
            <a:pPr>
              <a:buNone/>
            </a:pPr>
            <a:r>
              <a:rPr lang="ru-RU" dirty="0" smtClean="0"/>
              <a:t>    является развитие пространственного воображения ребенка, умение «увидеть» невидимое, смоделировать химические процессы. </a:t>
            </a:r>
          </a:p>
          <a:p>
            <a:r>
              <a:rPr lang="ru-RU" dirty="0" smtClean="0"/>
              <a:t>К тому же, будущее требует от современных учеников огромного запаса знаний в области использования информационных технологий. </a:t>
            </a:r>
          </a:p>
          <a:p>
            <a:pPr>
              <a:buNone/>
            </a:pPr>
            <a:r>
              <a:rPr lang="ru-RU" dirty="0" smtClean="0"/>
              <a:t>   Все это легко решают уроки с использованием</a:t>
            </a:r>
          </a:p>
          <a:p>
            <a:pPr>
              <a:buNone/>
            </a:pPr>
            <a:r>
              <a:rPr lang="ru-RU" dirty="0" smtClean="0"/>
              <a:t>                                   интерактивной доски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Получение этанола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42875" y="1412875"/>
            <a:ext cx="8461375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smtClean="0">
                <a:effectLst/>
              </a:rPr>
              <a:t>Брожение глюкозы: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smtClean="0">
                <a:effectLst/>
              </a:rPr>
              <a:t>     С</a:t>
            </a:r>
            <a:r>
              <a:rPr lang="ru-RU" sz="2800" baseline="-25000" smtClean="0">
                <a:effectLst/>
              </a:rPr>
              <a:t>6</a:t>
            </a:r>
            <a:r>
              <a:rPr lang="ru-RU" sz="2800" smtClean="0">
                <a:effectLst/>
              </a:rPr>
              <a:t>Н</a:t>
            </a:r>
            <a:r>
              <a:rPr lang="ru-RU" sz="2800" baseline="-25000" smtClean="0">
                <a:effectLst/>
              </a:rPr>
              <a:t>12</a:t>
            </a:r>
            <a:r>
              <a:rPr lang="ru-RU" sz="2800" smtClean="0">
                <a:effectLst/>
              </a:rPr>
              <a:t>О</a:t>
            </a:r>
            <a:r>
              <a:rPr lang="ru-RU" sz="2800" baseline="-25000" smtClean="0">
                <a:effectLst/>
              </a:rPr>
              <a:t>6</a:t>
            </a:r>
            <a:r>
              <a:rPr lang="ru-RU" sz="2800" smtClean="0">
                <a:effectLst/>
              </a:rPr>
              <a:t> </a:t>
            </a:r>
            <a:r>
              <a:rPr lang="ru-RU" sz="2800" smtClean="0">
                <a:effectLst/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ru-RU" sz="2800" smtClean="0">
                <a:effectLst/>
              </a:rPr>
              <a:t> 2С</a:t>
            </a:r>
            <a:r>
              <a:rPr lang="ru-RU" sz="2800" baseline="-25000" smtClean="0">
                <a:effectLst/>
              </a:rPr>
              <a:t>2</a:t>
            </a:r>
            <a:r>
              <a:rPr lang="ru-RU" sz="2800" smtClean="0">
                <a:effectLst/>
              </a:rPr>
              <a:t>Н</a:t>
            </a:r>
            <a:r>
              <a:rPr lang="ru-RU" sz="2800" baseline="-25000" smtClean="0">
                <a:effectLst/>
              </a:rPr>
              <a:t>5</a:t>
            </a:r>
            <a:r>
              <a:rPr lang="ru-RU" sz="2800" smtClean="0">
                <a:effectLst/>
              </a:rPr>
              <a:t>ОН + 2СО</a:t>
            </a:r>
            <a:r>
              <a:rPr lang="ru-RU" sz="2800" baseline="-25000" smtClean="0">
                <a:effectLst/>
              </a:rPr>
              <a:t>2</a:t>
            </a:r>
          </a:p>
          <a:p>
            <a:pPr eaLnBrk="1" hangingPunct="1">
              <a:lnSpc>
                <a:spcPct val="80000"/>
              </a:lnSpc>
            </a:pPr>
            <a:endParaRPr lang="ru-RU" sz="280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smtClean="0">
                <a:effectLst/>
              </a:rPr>
              <a:t>  Чистый (медицинский) спирт – это продукт, полученный из пищевого сырья и содержащий 96%  этанола и 4% воды.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smtClean="0">
                <a:effectLst/>
              </a:rPr>
              <a:t> Для того, чтобы сделать спирт, используемый в технических целях, непригодным для питья, в него добавляют небольшие количества трудноотделимых ядовитых, плохо пахнущих веществ.     </a:t>
            </a:r>
          </a:p>
        </p:txBody>
      </p:sp>
      <p:pic>
        <p:nvPicPr>
          <p:cNvPr id="9220" name="Picture 9" descr="C:\Documents and Settings\Admin\Рабочий стол\imagesCA8FKL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5143500"/>
            <a:ext cx="1084262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 descr="C:\Documents and Settings\Admin\Рабочий стол\imagesCA7ZGK3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88" y="142875"/>
            <a:ext cx="18954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sz="quarter" idx="1"/>
          </p:nvPr>
        </p:nvSpPr>
        <p:spPr>
          <a:xfrm>
            <a:off x="457200" y="533400"/>
            <a:ext cx="8229600" cy="552291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СЕРДЦЕ</a:t>
            </a:r>
          </a:p>
        </p:txBody>
      </p:sp>
      <p:pic>
        <p:nvPicPr>
          <p:cNvPr id="19459" name="Picture 5" descr="сердце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1643063"/>
            <a:ext cx="6562725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sz="quarter" idx="1"/>
          </p:nvPr>
        </p:nvSpPr>
        <p:spPr>
          <a:xfrm>
            <a:off x="457200" y="533400"/>
            <a:ext cx="8229600" cy="552291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ПЕЧЕНЬ</a:t>
            </a:r>
          </a:p>
        </p:txBody>
      </p:sp>
      <p:pic>
        <p:nvPicPr>
          <p:cNvPr id="20483" name="Picture 4" descr="печень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88" y="785813"/>
            <a:ext cx="4238625" cy="523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420888"/>
            <a:ext cx="7467600" cy="4053064"/>
          </a:xfrm>
        </p:spPr>
        <p:txBody>
          <a:bodyPr/>
          <a:lstStyle/>
          <a:p>
            <a:r>
              <a:rPr lang="ru-RU" dirty="0" smtClean="0"/>
              <a:t>На интерактивной доске можно передвигать объекты и надписи, добавлять комментарии, выделять ключевые области и изменять цвета.</a:t>
            </a:r>
          </a:p>
          <a:p>
            <a:pPr lvl="0"/>
            <a:r>
              <a:rPr lang="ru-RU" dirty="0" smtClean="0"/>
              <a:t>Интерактивная доска позволяет осуществлять повторно передачи учебного материала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3200" b="1" smtClean="0"/>
              <a:t>Соли, образованные сильным  основанием и слабой  кислотой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71550" y="1916113"/>
            <a:ext cx="7313613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Na</a:t>
            </a:r>
            <a:r>
              <a:rPr lang="en-US" b="1" baseline="-25000" dirty="0" smtClean="0"/>
              <a:t>2 </a:t>
            </a:r>
            <a:r>
              <a:rPr lang="en-US" dirty="0" smtClean="0"/>
              <a:t>CO</a:t>
            </a:r>
            <a:r>
              <a:rPr lang="en-US" baseline="-25000" dirty="0" smtClean="0"/>
              <a:t>3	       </a:t>
            </a:r>
            <a:r>
              <a:rPr lang="ru-RU" baseline="-25000" dirty="0" smtClean="0"/>
              <a:t>           </a:t>
            </a:r>
            <a:r>
              <a:rPr lang="en-US" dirty="0" smtClean="0"/>
              <a:t>Na</a:t>
            </a:r>
            <a:r>
              <a:rPr lang="en-US" b="1" baseline="30000" dirty="0" smtClean="0"/>
              <a:t>+ </a:t>
            </a:r>
            <a:r>
              <a:rPr lang="en-US" dirty="0" smtClean="0"/>
              <a:t>+</a:t>
            </a:r>
            <a:r>
              <a:rPr lang="en-US" b="1" dirty="0" smtClean="0"/>
              <a:t> 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2-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2-</a:t>
            </a:r>
            <a:r>
              <a:rPr lang="en-US" dirty="0" smtClean="0"/>
              <a:t> + HOH</a:t>
            </a:r>
            <a:r>
              <a:rPr lang="en-US" b="1" dirty="0" smtClean="0"/>
              <a:t> 		 </a:t>
            </a:r>
            <a:r>
              <a:rPr lang="en-US" dirty="0" smtClean="0"/>
              <a:t>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b="1" dirty="0" smtClean="0"/>
              <a:t>  </a:t>
            </a:r>
            <a:r>
              <a:rPr lang="en-US" dirty="0" smtClean="0"/>
              <a:t>+ </a:t>
            </a:r>
            <a:r>
              <a:rPr lang="ru-RU" dirty="0" smtClean="0"/>
              <a:t>      </a:t>
            </a:r>
            <a:r>
              <a:rPr lang="en-US" dirty="0" smtClean="0"/>
              <a:t>OH</a:t>
            </a:r>
            <a:r>
              <a:rPr lang="en-US" baseline="30000" dirty="0" smtClean="0"/>
              <a:t>-</a:t>
            </a:r>
            <a:endParaRPr lang="ru-RU" baseline="30000" dirty="0" smtClean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258888" y="3789363"/>
            <a:ext cx="1295400" cy="719137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995738" y="2565400"/>
            <a:ext cx="576262" cy="144463"/>
            <a:chOff x="1701" y="1298"/>
            <a:chExt cx="363" cy="91"/>
          </a:xfrm>
        </p:grpSpPr>
        <p:sp>
          <p:nvSpPr>
            <p:cNvPr id="8229" name="Line 6"/>
            <p:cNvSpPr>
              <a:spLocks noChangeShapeType="1"/>
            </p:cNvSpPr>
            <p:nvPr/>
          </p:nvSpPr>
          <p:spPr bwMode="auto">
            <a:xfrm>
              <a:off x="1701" y="1298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0" name="Line 7"/>
            <p:cNvSpPr>
              <a:spLocks noChangeShapeType="1"/>
            </p:cNvSpPr>
            <p:nvPr/>
          </p:nvSpPr>
          <p:spPr bwMode="auto">
            <a:xfrm flipH="1">
              <a:off x="1701" y="1389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771775" y="2133600"/>
            <a:ext cx="576263" cy="144463"/>
            <a:chOff x="1701" y="1298"/>
            <a:chExt cx="363" cy="91"/>
          </a:xfrm>
        </p:grpSpPr>
        <p:sp>
          <p:nvSpPr>
            <p:cNvPr id="8227" name="Line 9"/>
            <p:cNvSpPr>
              <a:spLocks noChangeShapeType="1"/>
            </p:cNvSpPr>
            <p:nvPr/>
          </p:nvSpPr>
          <p:spPr bwMode="auto">
            <a:xfrm>
              <a:off x="1701" y="1298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8" name="Line 10"/>
            <p:cNvSpPr>
              <a:spLocks noChangeShapeType="1"/>
            </p:cNvSpPr>
            <p:nvPr/>
          </p:nvSpPr>
          <p:spPr bwMode="auto">
            <a:xfrm flipH="1">
              <a:off x="1701" y="1389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31" name="AutoShape 11"/>
          <p:cNvSpPr>
            <a:spLocks noChangeArrowheads="1"/>
          </p:cNvSpPr>
          <p:nvPr/>
        </p:nvSpPr>
        <p:spPr bwMode="auto">
          <a:xfrm rot="609415">
            <a:off x="6445250" y="2276475"/>
            <a:ext cx="863600" cy="720725"/>
          </a:xfrm>
          <a:prstGeom prst="wedgeEllipseCallout">
            <a:avLst>
              <a:gd name="adj1" fmla="val 77398"/>
              <a:gd name="adj2" fmla="val 2069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7413625" y="2420938"/>
            <a:ext cx="1730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</a:rPr>
              <a:t>Щелочная среда</a:t>
            </a: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900113" y="3141663"/>
            <a:ext cx="7571303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900" dirty="0"/>
              <a:t>Na</a:t>
            </a:r>
            <a:r>
              <a:rPr lang="en-US" sz="2900" b="1" baseline="-25000" dirty="0"/>
              <a:t>2 </a:t>
            </a:r>
            <a:r>
              <a:rPr lang="en-US" sz="2900" dirty="0"/>
              <a:t>CO</a:t>
            </a:r>
            <a:r>
              <a:rPr lang="en-US" sz="2900" baseline="-25000" dirty="0"/>
              <a:t>3</a:t>
            </a:r>
            <a:r>
              <a:rPr lang="en-US" sz="2900" dirty="0"/>
              <a:t> </a:t>
            </a:r>
            <a:r>
              <a:rPr lang="ru-RU" sz="2900" b="1" baseline="-25000" dirty="0"/>
              <a:t> </a:t>
            </a:r>
            <a:r>
              <a:rPr lang="ru-RU" sz="2900" dirty="0"/>
              <a:t>+</a:t>
            </a:r>
            <a:r>
              <a:rPr lang="ru-RU" sz="2900" b="1" dirty="0"/>
              <a:t> </a:t>
            </a:r>
            <a:r>
              <a:rPr lang="en-US" sz="2900" dirty="0"/>
              <a:t>H</a:t>
            </a:r>
            <a:r>
              <a:rPr lang="en-US" sz="2900" baseline="-25000" dirty="0"/>
              <a:t>2</a:t>
            </a:r>
            <a:r>
              <a:rPr lang="en-US" sz="2900" dirty="0"/>
              <a:t>O</a:t>
            </a:r>
            <a:r>
              <a:rPr lang="en-US" sz="2900" b="1" dirty="0"/>
              <a:t> 	 </a:t>
            </a:r>
            <a:r>
              <a:rPr lang="ru-RU" sz="2900" b="1" dirty="0" smtClean="0"/>
              <a:t>           </a:t>
            </a:r>
            <a:r>
              <a:rPr lang="en-US" sz="2900" dirty="0" smtClean="0"/>
              <a:t>NaHCO</a:t>
            </a:r>
            <a:r>
              <a:rPr lang="en-US" sz="2900" baseline="-25000" dirty="0" smtClean="0"/>
              <a:t>3</a:t>
            </a:r>
            <a:r>
              <a:rPr lang="en-US" sz="2900" b="1" dirty="0" smtClean="0"/>
              <a:t> </a:t>
            </a:r>
            <a:r>
              <a:rPr lang="en-US" sz="2900" dirty="0" smtClean="0"/>
              <a:t> </a:t>
            </a:r>
            <a:r>
              <a:rPr lang="en-US" sz="2900" dirty="0"/>
              <a:t>+ </a:t>
            </a:r>
            <a:r>
              <a:rPr lang="en-US" sz="2900" dirty="0" err="1"/>
              <a:t>NaOH</a:t>
            </a:r>
            <a:r>
              <a:rPr lang="en-US" sz="2900" b="1" dirty="0"/>
              <a:t> </a:t>
            </a:r>
            <a:r>
              <a:rPr lang="en-US" sz="2900" baseline="-25000" dirty="0"/>
              <a:t>	</a:t>
            </a:r>
            <a:endParaRPr lang="ru-RU" sz="2900" baseline="-25000" dirty="0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995738" y="3284538"/>
            <a:ext cx="576262" cy="144462"/>
            <a:chOff x="1701" y="1298"/>
            <a:chExt cx="363" cy="91"/>
          </a:xfrm>
        </p:grpSpPr>
        <p:sp>
          <p:nvSpPr>
            <p:cNvPr id="8225" name="Line 15"/>
            <p:cNvSpPr>
              <a:spLocks noChangeShapeType="1"/>
            </p:cNvSpPr>
            <p:nvPr/>
          </p:nvSpPr>
          <p:spPr bwMode="auto">
            <a:xfrm>
              <a:off x="1701" y="1298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6" name="Line 16"/>
            <p:cNvSpPr>
              <a:spLocks noChangeShapeType="1"/>
            </p:cNvSpPr>
            <p:nvPr/>
          </p:nvSpPr>
          <p:spPr bwMode="auto">
            <a:xfrm flipH="1">
              <a:off x="1701" y="1389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03" name="Text Box 17"/>
          <p:cNvSpPr txBox="1">
            <a:spLocks noChangeArrowheads="1"/>
          </p:cNvSpPr>
          <p:nvPr/>
        </p:nvSpPr>
        <p:spPr bwMode="auto">
          <a:xfrm>
            <a:off x="1258888" y="4076700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лакмус</a:t>
            </a: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5292725" y="5876925"/>
            <a:ext cx="576263" cy="144463"/>
            <a:chOff x="1701" y="1298"/>
            <a:chExt cx="363" cy="91"/>
          </a:xfrm>
        </p:grpSpPr>
        <p:sp>
          <p:nvSpPr>
            <p:cNvPr id="8223" name="Line 19"/>
            <p:cNvSpPr>
              <a:spLocks noChangeShapeType="1"/>
            </p:cNvSpPr>
            <p:nvPr/>
          </p:nvSpPr>
          <p:spPr bwMode="auto">
            <a:xfrm>
              <a:off x="1701" y="1298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4" name="Line 20"/>
            <p:cNvSpPr>
              <a:spLocks noChangeShapeType="1"/>
            </p:cNvSpPr>
            <p:nvPr/>
          </p:nvSpPr>
          <p:spPr bwMode="auto">
            <a:xfrm flipH="1">
              <a:off x="1701" y="1389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5219700" y="4941888"/>
            <a:ext cx="576263" cy="144462"/>
            <a:chOff x="1701" y="1298"/>
            <a:chExt cx="363" cy="91"/>
          </a:xfrm>
        </p:grpSpPr>
        <p:sp>
          <p:nvSpPr>
            <p:cNvPr id="8221" name="Line 22"/>
            <p:cNvSpPr>
              <a:spLocks noChangeShapeType="1"/>
            </p:cNvSpPr>
            <p:nvPr/>
          </p:nvSpPr>
          <p:spPr bwMode="auto">
            <a:xfrm>
              <a:off x="1701" y="1298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2" name="Line 23"/>
            <p:cNvSpPr>
              <a:spLocks noChangeShapeType="1"/>
            </p:cNvSpPr>
            <p:nvPr/>
          </p:nvSpPr>
          <p:spPr bwMode="auto">
            <a:xfrm flipH="1">
              <a:off x="1701" y="1389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5148263" y="4149725"/>
            <a:ext cx="576262" cy="144463"/>
            <a:chOff x="1701" y="1298"/>
            <a:chExt cx="363" cy="91"/>
          </a:xfrm>
        </p:grpSpPr>
        <p:sp>
          <p:nvSpPr>
            <p:cNvPr id="8219" name="Line 25"/>
            <p:cNvSpPr>
              <a:spLocks noChangeShapeType="1"/>
            </p:cNvSpPr>
            <p:nvPr/>
          </p:nvSpPr>
          <p:spPr bwMode="auto">
            <a:xfrm>
              <a:off x="1701" y="1298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0" name="Line 26"/>
            <p:cNvSpPr>
              <a:spLocks noChangeShapeType="1"/>
            </p:cNvSpPr>
            <p:nvPr/>
          </p:nvSpPr>
          <p:spPr bwMode="auto">
            <a:xfrm flipH="1">
              <a:off x="1701" y="1389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07" name="Rectangle 27"/>
          <p:cNvSpPr>
            <a:spLocks noChangeArrowheads="1"/>
          </p:cNvSpPr>
          <p:nvPr/>
        </p:nvSpPr>
        <p:spPr bwMode="auto">
          <a:xfrm>
            <a:off x="2771775" y="3933825"/>
            <a:ext cx="21986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900"/>
              <a:t>+ </a:t>
            </a:r>
            <a:r>
              <a:rPr lang="en-US" sz="2900"/>
              <a:t>Na</a:t>
            </a:r>
            <a:r>
              <a:rPr lang="en-US" sz="2900" b="1" baseline="-25000"/>
              <a:t>2 </a:t>
            </a:r>
            <a:r>
              <a:rPr lang="en-US" sz="2900"/>
              <a:t>CO</a:t>
            </a:r>
            <a:r>
              <a:rPr lang="en-US" sz="2900" baseline="-25000"/>
              <a:t>3</a:t>
            </a:r>
            <a:r>
              <a:rPr lang="en-US" sz="2900"/>
              <a:t> </a:t>
            </a:r>
            <a:endParaRPr lang="ru-RU" sz="2900" b="1" baseline="-25000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6084888" y="3789363"/>
            <a:ext cx="1295400" cy="719137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9" name="Rectangle 29"/>
          <p:cNvSpPr>
            <a:spLocks noChangeArrowheads="1"/>
          </p:cNvSpPr>
          <p:nvPr/>
        </p:nvSpPr>
        <p:spPr bwMode="auto">
          <a:xfrm>
            <a:off x="1258888" y="4724400"/>
            <a:ext cx="1295400" cy="719138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6084888" y="5661025"/>
            <a:ext cx="1295400" cy="719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1" name="Rectangle 31"/>
          <p:cNvSpPr>
            <a:spLocks noChangeArrowheads="1"/>
          </p:cNvSpPr>
          <p:nvPr/>
        </p:nvSpPr>
        <p:spPr bwMode="auto">
          <a:xfrm>
            <a:off x="1258888" y="5734050"/>
            <a:ext cx="1295400" cy="7191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6084888" y="4724400"/>
            <a:ext cx="1295400" cy="719138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3" name="Rectangle 33"/>
          <p:cNvSpPr>
            <a:spLocks noChangeArrowheads="1"/>
          </p:cNvSpPr>
          <p:nvPr/>
        </p:nvSpPr>
        <p:spPr bwMode="auto">
          <a:xfrm>
            <a:off x="2843213" y="4868863"/>
            <a:ext cx="21986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900"/>
              <a:t>+ </a:t>
            </a:r>
            <a:r>
              <a:rPr lang="en-US" sz="2900"/>
              <a:t>Na</a:t>
            </a:r>
            <a:r>
              <a:rPr lang="en-US" sz="2900" b="1" baseline="-25000"/>
              <a:t>2 </a:t>
            </a:r>
            <a:r>
              <a:rPr lang="en-US" sz="2900"/>
              <a:t>CO</a:t>
            </a:r>
            <a:r>
              <a:rPr lang="en-US" sz="2900" baseline="-25000"/>
              <a:t>3</a:t>
            </a:r>
            <a:r>
              <a:rPr lang="en-US" sz="2900"/>
              <a:t> </a:t>
            </a:r>
            <a:endParaRPr lang="ru-RU" sz="2900" b="1" baseline="-25000"/>
          </a:p>
          <a:p>
            <a:endParaRPr lang="ru-RU" sz="2900" b="1" baseline="-25000"/>
          </a:p>
        </p:txBody>
      </p:sp>
      <p:sp>
        <p:nvSpPr>
          <p:cNvPr id="8214" name="Rectangle 34"/>
          <p:cNvSpPr>
            <a:spLocks noChangeArrowheads="1"/>
          </p:cNvSpPr>
          <p:nvPr/>
        </p:nvSpPr>
        <p:spPr bwMode="auto">
          <a:xfrm>
            <a:off x="2916238" y="5805488"/>
            <a:ext cx="21986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900"/>
              <a:t>+ </a:t>
            </a:r>
            <a:r>
              <a:rPr lang="en-US" sz="2900"/>
              <a:t>Na</a:t>
            </a:r>
            <a:r>
              <a:rPr lang="en-US" sz="2900" b="1" baseline="-25000"/>
              <a:t>2 </a:t>
            </a:r>
            <a:r>
              <a:rPr lang="en-US" sz="2900"/>
              <a:t>CO</a:t>
            </a:r>
            <a:r>
              <a:rPr lang="en-US" sz="2900" baseline="-25000"/>
              <a:t>3</a:t>
            </a:r>
            <a:r>
              <a:rPr lang="en-US" sz="2900"/>
              <a:t> </a:t>
            </a:r>
            <a:endParaRPr lang="ru-RU" sz="2900" b="1" baseline="-25000"/>
          </a:p>
          <a:p>
            <a:endParaRPr lang="ru-RU" sz="2900" b="1" baseline="-25000"/>
          </a:p>
        </p:txBody>
      </p:sp>
      <p:sp>
        <p:nvSpPr>
          <p:cNvPr id="30755" name="Text Box 35"/>
          <p:cNvSpPr txBox="1">
            <a:spLocks noChangeArrowheads="1"/>
          </p:cNvSpPr>
          <p:nvPr/>
        </p:nvSpPr>
        <p:spPr bwMode="auto">
          <a:xfrm>
            <a:off x="1187450" y="4724400"/>
            <a:ext cx="15113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Метил</a:t>
            </a:r>
          </a:p>
          <a:p>
            <a:pPr algn="ctr">
              <a:defRPr/>
            </a:pPr>
            <a:r>
              <a:rPr lang="ru-RU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оранж</a:t>
            </a:r>
          </a:p>
        </p:txBody>
      </p:sp>
      <p:sp>
        <p:nvSpPr>
          <p:cNvPr id="8216" name="Text Box 36"/>
          <p:cNvSpPr txBox="1">
            <a:spLocks noChangeArrowheads="1"/>
          </p:cNvSpPr>
          <p:nvPr/>
        </p:nvSpPr>
        <p:spPr bwMode="auto">
          <a:xfrm>
            <a:off x="1116013" y="5734050"/>
            <a:ext cx="1584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/>
              <a:t>Фенол</a:t>
            </a:r>
          </a:p>
          <a:p>
            <a:pPr algn="ctr"/>
            <a:r>
              <a:rPr lang="ru-RU" sz="1600" b="1"/>
              <a:t>фталеин</a:t>
            </a:r>
          </a:p>
        </p:txBody>
      </p:sp>
      <p:sp>
        <p:nvSpPr>
          <p:cNvPr id="30757" name="AutoShape 37"/>
          <p:cNvSpPr>
            <a:spLocks noChangeArrowheads="1"/>
          </p:cNvSpPr>
          <p:nvPr/>
        </p:nvSpPr>
        <p:spPr bwMode="auto">
          <a:xfrm>
            <a:off x="4643438" y="1916113"/>
            <a:ext cx="1008062" cy="504825"/>
          </a:xfrm>
          <a:prstGeom prst="wedgeRoundRectCallout">
            <a:avLst>
              <a:gd name="adj1" fmla="val -347167"/>
              <a:gd name="adj2" fmla="val 76731"/>
              <a:gd name="adj3" fmla="val 1666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30758" name="AutoShape 38"/>
          <p:cNvSpPr>
            <a:spLocks noChangeArrowheads="1"/>
          </p:cNvSpPr>
          <p:nvPr/>
        </p:nvSpPr>
        <p:spPr bwMode="auto">
          <a:xfrm>
            <a:off x="4643438" y="1916113"/>
            <a:ext cx="1008062" cy="504825"/>
          </a:xfrm>
          <a:prstGeom prst="wedgeRoundRectCallout">
            <a:avLst>
              <a:gd name="adj1" fmla="val -347167"/>
              <a:gd name="adj2" fmla="val 76731"/>
              <a:gd name="adj3" fmla="val 1666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500"/>
                                        <p:tgtEl>
                                          <p:spTgt spid="30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500"/>
                                        <p:tgtEl>
                                          <p:spTgt spid="30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500"/>
                                        <p:tgtEl>
                                          <p:spTgt spid="30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30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60FA5"/>
                                      </p:to>
                                    </p:animClr>
                                    <p:animClr clrSpc="rgb" dir="cw">
                                      <p:cBhvr>
                                        <p:cTn id="43" dur="30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60FA5"/>
                                      </p:to>
                                    </p:animClr>
                                    <p:set>
                                      <p:cBhvr>
                                        <p:cTn id="44" dur="30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30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30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0" dur="30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1" dur="30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30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1" grpId="0" animBg="1"/>
      <p:bldP spid="30732" grpId="0"/>
      <p:bldP spid="30748" grpId="0" animBg="1"/>
      <p:bldP spid="30750" grpId="0" animBg="1"/>
      <p:bldP spid="30752" grpId="0" animBg="1"/>
      <p:bldP spid="30757" grpId="0" animBg="1"/>
      <p:bldP spid="3075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8072462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Расставьте Н согласно </a:t>
            </a:r>
            <a:br>
              <a:rPr lang="ru-RU" b="1" dirty="0" smtClean="0"/>
            </a:br>
            <a:r>
              <a:rPr lang="ru-RU" b="1" dirty="0" smtClean="0"/>
              <a:t>валентности 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С    – С    = С    – С </a:t>
            </a:r>
          </a:p>
          <a:p>
            <a:pPr>
              <a:buNone/>
            </a:pPr>
            <a:r>
              <a:rPr lang="ru-RU" b="1" dirty="0" smtClean="0"/>
              <a:t>          С</a:t>
            </a:r>
          </a:p>
          <a:p>
            <a:pPr>
              <a:buNone/>
            </a:pPr>
            <a:r>
              <a:rPr lang="ru-RU" b="1" dirty="0" smtClean="0">
                <a:cs typeface="Times New Roman"/>
              </a:rPr>
              <a:t>                            С</a:t>
            </a:r>
          </a:p>
          <a:p>
            <a:pPr>
              <a:buNone/>
            </a:pPr>
            <a:r>
              <a:rPr lang="ru-RU" b="1" dirty="0" smtClean="0">
                <a:cs typeface="Times New Roman"/>
              </a:rPr>
              <a:t>С    = С    = С   - С   –С </a:t>
            </a:r>
          </a:p>
          <a:p>
            <a:pPr>
              <a:buNone/>
            </a:pPr>
            <a:r>
              <a:rPr lang="ru-RU" b="1" dirty="0" smtClean="0">
                <a:cs typeface="Times New Roman"/>
              </a:rPr>
              <a:t>                            С</a:t>
            </a:r>
          </a:p>
          <a:p>
            <a:pPr>
              <a:buNone/>
            </a:pPr>
            <a:r>
              <a:rPr lang="ru-RU" b="1" dirty="0" smtClean="0">
                <a:cs typeface="Times New Roman"/>
              </a:rPr>
              <a:t>            С</a:t>
            </a:r>
          </a:p>
          <a:p>
            <a:pPr>
              <a:buNone/>
            </a:pPr>
            <a:endParaRPr lang="ru-RU" b="1" dirty="0" smtClean="0">
              <a:cs typeface="Times New Roman"/>
            </a:endParaRPr>
          </a:p>
          <a:p>
            <a:pPr>
              <a:buNone/>
            </a:pPr>
            <a:r>
              <a:rPr lang="ru-RU" b="1" dirty="0" smtClean="0">
                <a:cs typeface="Times New Roman"/>
              </a:rPr>
              <a:t>С                     С</a:t>
            </a:r>
          </a:p>
          <a:p>
            <a:pPr>
              <a:buNone/>
            </a:pPr>
            <a:r>
              <a:rPr lang="ru-RU" b="1" dirty="0" smtClean="0">
                <a:cs typeface="Times New Roman"/>
              </a:rPr>
              <a:t>          С</a:t>
            </a:r>
          </a:p>
          <a:p>
            <a:pPr>
              <a:buNone/>
            </a:pPr>
            <a:r>
              <a:rPr lang="ru-RU" b="1" dirty="0" smtClean="0">
                <a:cs typeface="Times New Roman"/>
              </a:rPr>
              <a:t>С    -  С    -  С</a:t>
            </a:r>
          </a:p>
          <a:p>
            <a:pPr>
              <a:buNone/>
            </a:pPr>
            <a:endParaRPr lang="ru-RU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1321571" y="2107397"/>
            <a:ext cx="2143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2821769" y="3393281"/>
            <a:ext cx="2143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1393009" y="5607859"/>
            <a:ext cx="2143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2821769" y="2893215"/>
            <a:ext cx="2143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Равнобедренный треугольник 8"/>
          <p:cNvSpPr/>
          <p:nvPr/>
        </p:nvSpPr>
        <p:spPr>
          <a:xfrm>
            <a:off x="857224" y="4143380"/>
            <a:ext cx="1571636" cy="857256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42910" y="428604"/>
            <a:ext cx="8043890" cy="5715021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sz="3600" b="1" dirty="0" smtClean="0"/>
              <a:t>Fe + H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SO</a:t>
            </a:r>
            <a:r>
              <a:rPr lang="en-US" sz="3600" b="1" baseline="-25000" dirty="0" smtClean="0"/>
              <a:t>4</a:t>
            </a:r>
            <a:r>
              <a:rPr lang="en-US" sz="3600" b="1" dirty="0" smtClean="0"/>
              <a:t>→</a:t>
            </a:r>
            <a:endParaRPr lang="ru-RU" sz="3600" b="1" dirty="0" smtClean="0"/>
          </a:p>
          <a:p>
            <a:pPr eaLnBrk="1" hangingPunct="1">
              <a:buClr>
                <a:schemeClr val="tx1"/>
              </a:buClr>
            </a:pPr>
            <a:r>
              <a:rPr lang="ru-RU" sz="3600" dirty="0" smtClean="0"/>
              <a:t>Какие металлы не реагируют с кислотами?</a:t>
            </a:r>
          </a:p>
          <a:p>
            <a:pPr eaLnBrk="1" hangingPunct="1">
              <a:buClr>
                <a:schemeClr val="tx1"/>
              </a:buClr>
            </a:pPr>
            <a:r>
              <a:rPr lang="en-US" sz="3600" b="1" dirty="0" smtClean="0"/>
              <a:t>Fe→FeCl</a:t>
            </a:r>
            <a:r>
              <a:rPr lang="en-US" sz="3600" b="1" baseline="-25000" dirty="0" smtClean="0"/>
              <a:t>2</a:t>
            </a:r>
          </a:p>
          <a:p>
            <a:pPr eaLnBrk="1" hangingPunct="1">
              <a:buClr>
                <a:schemeClr val="tx1"/>
              </a:buClr>
            </a:pPr>
            <a:endParaRPr lang="en-US" sz="3600" b="1" baseline="-25000" dirty="0" smtClean="0"/>
          </a:p>
          <a:p>
            <a:pPr eaLnBrk="1" hangingPunct="1">
              <a:buClr>
                <a:schemeClr val="tx1"/>
              </a:buClr>
              <a:buNone/>
            </a:pPr>
            <a:endParaRPr lang="en-US" sz="3600" b="1" baseline="-25000" dirty="0" smtClean="0"/>
          </a:p>
          <a:p>
            <a:pPr eaLnBrk="1" hangingPunct="1">
              <a:buClr>
                <a:schemeClr val="tx1"/>
              </a:buClr>
            </a:pPr>
            <a:r>
              <a:rPr lang="en-US" sz="3600" b="1" dirty="0" smtClean="0"/>
              <a:t>Fe→FeCl</a:t>
            </a:r>
            <a:r>
              <a:rPr lang="en-US" sz="3600" b="1" baseline="-25000" dirty="0" smtClean="0"/>
              <a:t>3</a:t>
            </a:r>
            <a:endParaRPr lang="ru-RU" sz="3600" b="1" dirty="0" smtClean="0"/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ru-RU" b="1" dirty="0" smtClean="0"/>
          </a:p>
          <a:p>
            <a:pPr eaLnBrk="1" hangingPunct="1">
              <a:buClr>
                <a:schemeClr val="tx1"/>
              </a:buClr>
            </a:pPr>
            <a:endParaRPr lang="ru-RU" b="1" dirty="0" smtClean="0"/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ru-RU" b="1" dirty="0" smtClean="0"/>
              <a:t>    </a:t>
            </a:r>
          </a:p>
          <a:p>
            <a:pPr eaLnBrk="1" hangingPunct="1">
              <a:buClr>
                <a:schemeClr val="tx1"/>
              </a:buClr>
            </a:pP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972452" cy="6116786"/>
          </a:xfrm>
        </p:spPr>
        <p:txBody>
          <a:bodyPr/>
          <a:lstStyle/>
          <a:p>
            <a:r>
              <a:rPr lang="ru-RU" dirty="0" smtClean="0"/>
              <a:t> Наглядность электронной интерактивной доски – это ценный способ сосредоточить и удерживать внимание учащихся, доска достаточно велика, чтобы видели ее все. </a:t>
            </a:r>
          </a:p>
          <a:p>
            <a:r>
              <a:rPr lang="ru-RU" dirty="0" smtClean="0"/>
              <a:t>Доска позволяет использовать вместо оригинала компьютерные, интерактивные имитационные модели объекта учебного процесса и проводить наблюдение процесса извне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000100" y="0"/>
            <a:ext cx="6721475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anchor="b"/>
          <a:lstStyle/>
          <a:p>
            <a:pPr algn="ctr">
              <a:defRPr/>
            </a:pPr>
            <a:r>
              <a:rPr lang="ru-RU" sz="3900" b="1" dirty="0">
                <a:solidFill>
                  <a:schemeClr val="accent1">
                    <a:lumMod val="75000"/>
                  </a:schemeClr>
                </a:solidFill>
              </a:rPr>
              <a:t>Действие магнитом</a:t>
            </a:r>
          </a:p>
        </p:txBody>
      </p:sp>
      <p:pic>
        <p:nvPicPr>
          <p:cNvPr id="14339" name="Picture 6" descr="s7s(3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8025" y="3879850"/>
            <a:ext cx="2157413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7" descr="s7s(2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2550" y="3900488"/>
            <a:ext cx="2201863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8" descr="магни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75" y="2044700"/>
            <a:ext cx="2039938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9" descr="магни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8350" y="2068513"/>
            <a:ext cx="2039938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10"/>
          <p:cNvSpPr>
            <a:spLocks noChangeArrowheads="1"/>
          </p:cNvSpPr>
          <p:nvPr/>
        </p:nvSpPr>
        <p:spPr bwMode="auto">
          <a:xfrm>
            <a:off x="4470400" y="6138863"/>
            <a:ext cx="234791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Алюминий</a:t>
            </a:r>
          </a:p>
        </p:txBody>
      </p:sp>
      <p:sp>
        <p:nvSpPr>
          <p:cNvPr id="14344" name="Rectangle 11"/>
          <p:cNvSpPr>
            <a:spLocks noChangeArrowheads="1"/>
          </p:cNvSpPr>
          <p:nvPr/>
        </p:nvSpPr>
        <p:spPr bwMode="auto">
          <a:xfrm>
            <a:off x="1270000" y="6138863"/>
            <a:ext cx="234791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Железо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244475" y="1076325"/>
            <a:ext cx="7604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/>
              <a:t>Как ты думаешь, оба ли вещества притягиваются магнитом?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2.5E-6 -0.195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4.16667E-6 -0.1979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6.2963E-6 L -3.61111E-6 -0.15996 " pathEditMode="relative" ptsTypes="AA">
                                      <p:cBhvr>
                                        <p:cTn id="23" dur="2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7686700" cy="5902472"/>
          </a:xfrm>
        </p:spPr>
        <p:txBody>
          <a:bodyPr>
            <a:normAutofit/>
          </a:bodyPr>
          <a:lstStyle/>
          <a:p>
            <a:r>
              <a:rPr lang="ru-RU" dirty="0" smtClean="0"/>
              <a:t>Интерактивная доска позволяет оптимизировать проведение практических и лабораторных занятий; разработать виртуальные стенды для лабораторных работ, выполнять работы с вредными веществами.</a:t>
            </a:r>
          </a:p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7467600" cy="5973910"/>
          </a:xfrm>
        </p:spPr>
        <p:txBody>
          <a:bodyPr/>
          <a:lstStyle/>
          <a:p>
            <a:r>
              <a:rPr lang="ru-RU" dirty="0" smtClean="0"/>
              <a:t>С помощью интерактивной доски можно демонстрировать презентации, создавать модели, активно вовлекать учащихся в процесс освоения материала.</a:t>
            </a:r>
          </a:p>
          <a:p>
            <a:r>
              <a:rPr lang="ru-RU" dirty="0" smtClean="0"/>
              <a:t>Создание презентаций при изучении нового материала делает его подачу более наглядным и увлекательным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Picture 6" descr="C:\Documents and Settings\Admin\Рабочий стол\imagesCA260JX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214686"/>
            <a:ext cx="2889556" cy="21643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3643314"/>
            <a:ext cx="4357718" cy="23574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Галогены</a:t>
            </a:r>
          </a:p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9 класс</a:t>
            </a:r>
          </a:p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</a:t>
            </a:r>
          </a:p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6" descr="C:\Documents and Settings\Admin\Рабочий стол\imagesCARTE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786190"/>
            <a:ext cx="1214446" cy="636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Admin\Рабочий стол\imagesCAEZ49Q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857628"/>
            <a:ext cx="1170142" cy="876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C:\Documents and Settings\Admin\Рабочий стол\imagesCA20SI0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572008"/>
            <a:ext cx="928694" cy="128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C:\Documents and Settings\Admin\Рабочий стол\imagesCA0H5L8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4714884"/>
            <a:ext cx="1071553" cy="105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7467600" cy="400052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Фрагмент презентации практической работы: </a:t>
            </a:r>
            <a:br>
              <a:rPr lang="ru-RU" sz="4800" b="1" dirty="0" smtClean="0"/>
            </a:br>
            <a:r>
              <a:rPr lang="ru-RU" sz="4800" b="1" u="sng" dirty="0" smtClean="0">
                <a:solidFill>
                  <a:schemeClr val="bg2">
                    <a:lumMod val="50000"/>
                  </a:schemeClr>
                </a:solidFill>
              </a:rPr>
              <a:t>«Химическое оборудование </a:t>
            </a:r>
            <a:r>
              <a:rPr lang="ru-RU" sz="4800" b="1" u="sng" dirty="0" err="1" smtClean="0">
                <a:solidFill>
                  <a:schemeClr val="bg2">
                    <a:lumMod val="50000"/>
                  </a:schemeClr>
                </a:solidFill>
              </a:rPr>
              <a:t>иправила</a:t>
            </a:r>
            <a:r>
              <a:rPr lang="ru-RU" sz="4800" b="1" u="sng" dirty="0" smtClean="0">
                <a:solidFill>
                  <a:schemeClr val="bg2">
                    <a:lumMod val="50000"/>
                  </a:schemeClr>
                </a:solidFill>
              </a:rPr>
              <a:t> обращения с ним» 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3600" b="1" dirty="0" smtClean="0"/>
              <a:t>8 класс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Заголовок 4"/>
          <p:cNvSpPr>
            <a:spLocks noGrp="1"/>
          </p:cNvSpPr>
          <p:nvPr>
            <p:ph type="title"/>
          </p:nvPr>
        </p:nvSpPr>
        <p:spPr>
          <a:xfrm>
            <a:off x="857250" y="571500"/>
            <a:ext cx="7858125" cy="863600"/>
          </a:xfrm>
        </p:spPr>
        <p:txBody>
          <a:bodyPr/>
          <a:lstStyle/>
          <a:p>
            <a:pPr>
              <a:defRPr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charset="0"/>
              </a:rPr>
              <a:t>ЛАБОРАТОРНЫЙ ШТАТИВ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Times New Roman" charset="0"/>
            </a:endParaRPr>
          </a:p>
        </p:txBody>
      </p:sp>
      <p:sp>
        <p:nvSpPr>
          <p:cNvPr id="2" name="Содержимое 4"/>
          <p:cNvSpPr>
            <a:spLocks noGrp="1"/>
          </p:cNvSpPr>
          <p:nvPr>
            <p:ph sz="quarter" idx="1"/>
          </p:nvPr>
        </p:nvSpPr>
        <p:spPr>
          <a:xfrm>
            <a:off x="5357813" y="1785938"/>
            <a:ext cx="3397250" cy="4643437"/>
          </a:xfrm>
        </p:spPr>
        <p:txBody>
          <a:bodyPr/>
          <a:lstStyle/>
          <a:p>
            <a:pPr>
              <a:buFontTx/>
              <a:buNone/>
            </a:pPr>
            <a:r>
              <a:rPr lang="ru-RU" sz="4000" b="1" smtClean="0"/>
              <a:t>1- подставка</a:t>
            </a:r>
          </a:p>
          <a:p>
            <a:pPr>
              <a:buFontTx/>
              <a:buNone/>
            </a:pPr>
            <a:r>
              <a:rPr lang="ru-RU" sz="4000" b="1" smtClean="0"/>
              <a:t>2- стержень</a:t>
            </a:r>
          </a:p>
          <a:p>
            <a:pPr>
              <a:buFontTx/>
              <a:buNone/>
            </a:pPr>
            <a:r>
              <a:rPr lang="ru-RU" sz="4000" b="1" smtClean="0"/>
              <a:t>3 – муфта</a:t>
            </a:r>
          </a:p>
          <a:p>
            <a:pPr>
              <a:buFontTx/>
              <a:buNone/>
            </a:pPr>
            <a:r>
              <a:rPr lang="ru-RU" sz="4000" b="1" smtClean="0"/>
              <a:t>4 – лапка</a:t>
            </a:r>
          </a:p>
          <a:p>
            <a:pPr>
              <a:buFontTx/>
              <a:buNone/>
            </a:pPr>
            <a:r>
              <a:rPr lang="ru-RU" sz="4000" b="1" smtClean="0"/>
              <a:t>5 - кольцо </a:t>
            </a:r>
          </a:p>
        </p:txBody>
      </p:sp>
      <p:pic>
        <p:nvPicPr>
          <p:cNvPr id="5" name="Picture 16" descr="штати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1643063"/>
            <a:ext cx="3929062" cy="442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82613" y="381000"/>
            <a:ext cx="74945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>
                <a:solidFill>
                  <a:schemeClr val="tx2"/>
                </a:solidFill>
              </a:rPr>
              <a:t> </a:t>
            </a:r>
            <a:r>
              <a:rPr lang="ru-RU" sz="6000" b="1">
                <a:solidFill>
                  <a:srgbClr val="FF0000"/>
                </a:solidFill>
              </a:rPr>
              <a:t>Штатив.</a:t>
            </a:r>
            <a:endParaRPr lang="ru-RU" sz="6000">
              <a:solidFill>
                <a:srgbClr val="FF0000"/>
              </a:solidFill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571472" y="1357298"/>
            <a:ext cx="79296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b="1" dirty="0">
                <a:solidFill>
                  <a:srgbClr val="0070C0"/>
                </a:solidFill>
              </a:rPr>
              <a:t>Штатив служит для укрепления стеклянных и других частей химических установок при выполнении опытов.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714349" y="3429001"/>
            <a:ext cx="74152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b="1" dirty="0"/>
              <a:t>Закреплять следует так, чтобы пробирка могла поворачиваться, потому что в процессе нагрева сосуд расширяется и может лопнуть.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785786" y="5143500"/>
            <a:ext cx="73438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b="1" dirty="0"/>
              <a:t>При нагреве сначала нужно 7-8 раз провести пламенем спиртовки по всей пробирке,</a:t>
            </a:r>
            <a:r>
              <a:rPr lang="en-US" sz="2400" b="1" dirty="0"/>
              <a:t> </a:t>
            </a:r>
            <a:r>
              <a:rPr lang="ru-RU" sz="2400" b="1" dirty="0"/>
              <a:t>а</a:t>
            </a:r>
            <a:r>
              <a:rPr lang="en-US" sz="2400" b="1" dirty="0"/>
              <a:t> </a:t>
            </a:r>
            <a:r>
              <a:rPr lang="ru-RU" sz="2400" b="1" dirty="0"/>
              <a:t>затем нагревать у дна.</a:t>
            </a: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857224" y="2714621"/>
            <a:ext cx="76438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Пробирку закрепляют в лапке около отверстия</a:t>
            </a:r>
            <a:r>
              <a:rPr lang="ru-RU" sz="2000" b="1" dirty="0"/>
              <a:t>.</a:t>
            </a: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  <p:bldP spid="25608" grpId="0"/>
      <p:bldP spid="25610" grpId="0"/>
      <p:bldP spid="25611" grpId="0"/>
      <p:bldP spid="256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428604"/>
            <a:ext cx="8258204" cy="611678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Интерактивная доска позволяет:</a:t>
            </a:r>
          </a:p>
          <a:p>
            <a:r>
              <a:rPr lang="ru-RU" dirty="0" smtClean="0"/>
              <a:t>ускорить темп урока и вовлечь в него весь класс.</a:t>
            </a:r>
          </a:p>
          <a:p>
            <a:r>
              <a:rPr lang="ru-RU" dirty="0" smtClean="0"/>
              <a:t>детям преодолеть страх и стеснение у доски, легко вовлекает их в учебный процесс. </a:t>
            </a:r>
          </a:p>
          <a:p>
            <a:r>
              <a:rPr lang="ru-RU" dirty="0" smtClean="0"/>
              <a:t>осуществление тренировки в процессе усвоения</a:t>
            </a:r>
          </a:p>
          <a:p>
            <a:pPr>
              <a:buNone/>
            </a:pPr>
            <a:r>
              <a:rPr lang="ru-RU" dirty="0" smtClean="0"/>
              <a:t>   учебного материала, </a:t>
            </a:r>
          </a:p>
          <a:p>
            <a:pPr>
              <a:buNone/>
            </a:pPr>
            <a:r>
              <a:rPr lang="ru-RU" dirty="0" smtClean="0"/>
              <a:t>   при подготовке к ЕГЭ</a:t>
            </a:r>
          </a:p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r>
              <a:rPr lang="ru-RU" b="1" dirty="0" smtClean="0"/>
              <a:t>О каком неметалле идёт речь?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7043758" cy="4926189"/>
          </a:xfrm>
        </p:spPr>
        <p:txBody>
          <a:bodyPr/>
          <a:lstStyle/>
          <a:p>
            <a:r>
              <a:rPr lang="ru-RU" b="1" dirty="0" smtClean="0">
                <a:latin typeface="Calibri" pitchFamily="34" charset="0"/>
              </a:rPr>
              <a:t>Бесцветный газ, поддерживающий горение и дыхание</a:t>
            </a:r>
          </a:p>
          <a:p>
            <a:r>
              <a:rPr lang="ru-RU" b="1" dirty="0" smtClean="0">
                <a:latin typeface="Calibri" pitchFamily="34" charset="0"/>
              </a:rPr>
              <a:t>Очень лёгкий горючий бесцветный газ. Им раньше заполняли дирижабли</a:t>
            </a:r>
          </a:p>
          <a:p>
            <a:r>
              <a:rPr lang="ru-RU" b="1" dirty="0" smtClean="0">
                <a:latin typeface="Calibri" pitchFamily="34" charset="0"/>
              </a:rPr>
              <a:t>Одно из его </a:t>
            </a:r>
            <a:r>
              <a:rPr lang="ru-RU" b="1" dirty="0" err="1" smtClean="0">
                <a:latin typeface="Calibri" pitchFamily="34" charset="0"/>
              </a:rPr>
              <a:t>аллотропных</a:t>
            </a:r>
            <a:r>
              <a:rPr lang="ru-RU" b="1" dirty="0" smtClean="0">
                <a:latin typeface="Calibri" pitchFamily="34" charset="0"/>
              </a:rPr>
              <a:t> видоизменений </a:t>
            </a:r>
            <a:endParaRPr lang="en-US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     </a:t>
            </a:r>
            <a:r>
              <a:rPr lang="ru-RU" b="1" dirty="0" smtClean="0">
                <a:latin typeface="Calibri" pitchFamily="34" charset="0"/>
              </a:rPr>
              <a:t>используется в производстве спичек, другое светится в темноте</a:t>
            </a:r>
          </a:p>
          <a:p>
            <a:r>
              <a:rPr lang="ru-RU" b="1" dirty="0" smtClean="0">
                <a:latin typeface="Calibri" pitchFamily="34" charset="0"/>
              </a:rPr>
              <a:t>Переводится как «безжизненный», основная составляющая воздуха</a:t>
            </a:r>
          </a:p>
          <a:p>
            <a:r>
              <a:rPr lang="ru-RU" b="1" dirty="0" smtClean="0">
                <a:latin typeface="Calibri" pitchFamily="34" charset="0"/>
              </a:rPr>
              <a:t>Жёлтое вещество, горит красивым синим пламенем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7786710" y="1428736"/>
            <a:ext cx="900090" cy="4926189"/>
          </a:xfrm>
        </p:spPr>
        <p:txBody>
          <a:bodyPr/>
          <a:lstStyle/>
          <a:p>
            <a:r>
              <a:rPr lang="en-US" b="1" dirty="0" smtClean="0">
                <a:latin typeface="Calibri" pitchFamily="34" charset="0"/>
              </a:rPr>
              <a:t>O</a:t>
            </a:r>
            <a:r>
              <a:rPr lang="en-US" b="1" baseline="-25000" dirty="0" smtClean="0">
                <a:latin typeface="Calibri" pitchFamily="34" charset="0"/>
              </a:rPr>
              <a:t>2</a:t>
            </a:r>
          </a:p>
          <a:p>
            <a:endParaRPr lang="en-US" b="1" dirty="0" smtClean="0">
              <a:latin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</a:rPr>
              <a:t>H</a:t>
            </a:r>
            <a:r>
              <a:rPr lang="en-US" b="1" baseline="-25000" dirty="0" smtClean="0">
                <a:latin typeface="Calibri" pitchFamily="34" charset="0"/>
              </a:rPr>
              <a:t>2</a:t>
            </a:r>
          </a:p>
          <a:p>
            <a:endParaRPr lang="en-US" b="1" dirty="0" smtClean="0">
              <a:latin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</a:rPr>
              <a:t>P</a:t>
            </a:r>
          </a:p>
          <a:p>
            <a:endParaRPr lang="en-US" b="1" dirty="0" smtClean="0">
              <a:latin typeface="Calibri" pitchFamily="34" charset="0"/>
            </a:endParaRPr>
          </a:p>
          <a:p>
            <a:endParaRPr lang="en-US" b="1" dirty="0" smtClean="0">
              <a:latin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</a:rPr>
              <a:t>N</a:t>
            </a:r>
            <a:r>
              <a:rPr lang="ru-RU" b="1" baseline="-25000" dirty="0" smtClean="0">
                <a:latin typeface="Calibri" pitchFamily="34" charset="0"/>
              </a:rPr>
              <a:t>2</a:t>
            </a:r>
            <a:endParaRPr lang="en-US" b="1" baseline="-25000" dirty="0" smtClean="0">
              <a:latin typeface="Calibri" pitchFamily="34" charset="0"/>
            </a:endParaRPr>
          </a:p>
          <a:p>
            <a:endParaRPr lang="en-US" b="1" dirty="0" smtClean="0">
              <a:latin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</a:rPr>
              <a:t>S</a:t>
            </a:r>
          </a:p>
          <a:p>
            <a:endParaRPr lang="en-US" b="1" dirty="0" smtClean="0">
              <a:latin typeface="Calibri" pitchFamily="34" charset="0"/>
            </a:endParaRPr>
          </a:p>
          <a:p>
            <a:endParaRPr lang="en-US" b="1" dirty="0" smtClean="0">
              <a:latin typeface="Calibri" pitchFamily="34" charset="0"/>
            </a:endParaRPr>
          </a:p>
          <a:p>
            <a:endParaRPr lang="ru-RU" b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857232"/>
            <a:ext cx="6400800" cy="3405206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Тест по теме: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>
                <a:solidFill>
                  <a:schemeClr val="tx1"/>
                </a:solidFill>
              </a:rPr>
              <a:t>«Альдегиды и кетоны» </a:t>
            </a:r>
          </a:p>
        </p:txBody>
      </p:sp>
      <p:sp>
        <p:nvSpPr>
          <p:cNvPr id="3077" name="AutoShape 10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8215338" y="214290"/>
            <a:ext cx="649287" cy="6477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Прямоугольник 7"/>
          <p:cNvSpPr>
            <a:spLocks noChangeArrowheads="1"/>
          </p:cNvSpPr>
          <p:nvPr/>
        </p:nvSpPr>
        <p:spPr bwMode="auto">
          <a:xfrm>
            <a:off x="3643313" y="214313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660066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52400"/>
            <a:ext cx="7632700" cy="1331913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2"/>
                </a:solidFill>
              </a:rPr>
              <a:t>1</a:t>
            </a:r>
            <a:r>
              <a:rPr lang="ru-RU" sz="3600" b="1" smtClean="0">
                <a:solidFill>
                  <a:schemeClr val="tx2"/>
                </a:solidFill>
              </a:rPr>
              <a:t>. </a:t>
            </a:r>
            <a:r>
              <a:rPr lang="en-US" sz="3600" b="1" smtClean="0">
                <a:solidFill>
                  <a:schemeClr val="tx2"/>
                </a:solidFill>
              </a:rPr>
              <a:t> </a:t>
            </a:r>
            <a:r>
              <a:rPr lang="ru-RU" sz="3600" b="1" smtClean="0">
                <a:solidFill>
                  <a:schemeClr val="tx2"/>
                </a:solidFill>
              </a:rPr>
              <a:t>Общая формула альдегидов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828800"/>
            <a:ext cx="3670300" cy="736600"/>
          </a:xfrm>
        </p:spPr>
        <p:txBody>
          <a:bodyPr/>
          <a:lstStyle/>
          <a:p>
            <a:pPr lvl="3" eaLnBrk="1" hangingPunct="1">
              <a:buFontTx/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С</a:t>
            </a:r>
            <a:r>
              <a:rPr lang="en-US" sz="1800" b="1" dirty="0" smtClean="0">
                <a:solidFill>
                  <a:srgbClr val="00B050"/>
                </a:solidFill>
              </a:rPr>
              <a:t>n</a:t>
            </a:r>
            <a:r>
              <a:rPr lang="en-US" sz="4000" b="1" dirty="0" smtClean="0">
                <a:solidFill>
                  <a:srgbClr val="00B050"/>
                </a:solidFill>
              </a:rPr>
              <a:t>H</a:t>
            </a:r>
            <a:r>
              <a:rPr lang="en-US" sz="1800" b="1" dirty="0" smtClean="0">
                <a:solidFill>
                  <a:srgbClr val="00B050"/>
                </a:solidFill>
              </a:rPr>
              <a:t>2n+2</a:t>
            </a:r>
            <a:endParaRPr lang="ru-RU" sz="7200" b="1" dirty="0" smtClean="0">
              <a:solidFill>
                <a:srgbClr val="00B050"/>
              </a:solidFill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4356100" y="2708275"/>
            <a:ext cx="3670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00200" lvl="3" indent="-228600">
              <a:spcBef>
                <a:spcPct val="20000"/>
              </a:spcBef>
            </a:pPr>
            <a:r>
              <a:rPr lang="en-US" sz="4000" b="1" dirty="0" smtClean="0">
                <a:solidFill>
                  <a:srgbClr val="FF0000"/>
                </a:solidFill>
              </a:rPr>
              <a:t>RCOH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539750" y="3500438"/>
            <a:ext cx="3670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00200" lvl="3" indent="-228600">
              <a:spcBef>
                <a:spcPct val="20000"/>
              </a:spcBef>
            </a:pPr>
            <a:r>
              <a:rPr lang="en-US" sz="4000" b="1" dirty="0" smtClean="0">
                <a:solidFill>
                  <a:srgbClr val="FFC000"/>
                </a:solidFill>
              </a:rPr>
              <a:t>ROH</a:t>
            </a:r>
            <a:endParaRPr lang="ru-RU" sz="7200" b="1" dirty="0">
              <a:solidFill>
                <a:srgbClr val="FFC000"/>
              </a:solidFill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4356100" y="4724400"/>
            <a:ext cx="3670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00200" lvl="3" indent="-228600">
              <a:spcBef>
                <a:spcPct val="20000"/>
              </a:spcBef>
            </a:pP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RCOOH</a:t>
            </a:r>
            <a:endParaRPr lang="ru-RU" sz="7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03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6092825"/>
            <a:ext cx="647700" cy="5048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09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09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09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09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409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4"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  <p:bldP spid="40963" grpId="1" build="p"/>
      <p:bldP spid="40963" grpId="2" build="p"/>
      <p:bldP spid="40964" grpId="0"/>
      <p:bldP spid="40964" grpId="1"/>
      <p:bldP spid="40965" grpId="0"/>
      <p:bldP spid="40965" grpId="1"/>
      <p:bldP spid="40965" grpId="2"/>
      <p:bldP spid="40966" grpId="0"/>
      <p:bldP spid="40966" grpId="1"/>
      <p:bldP spid="40966" grpId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52400"/>
            <a:ext cx="8250264" cy="149065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2. Каково правильное название альдегида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ru-RU" sz="3200" b="1" dirty="0" smtClean="0">
                <a:solidFill>
                  <a:schemeClr val="tx2"/>
                </a:solidFill>
              </a:rPr>
              <a:t>СН</a:t>
            </a:r>
            <a:r>
              <a:rPr lang="ru-RU" sz="3200" b="1" baseline="-25000" dirty="0" smtClean="0">
                <a:solidFill>
                  <a:schemeClr val="tx2"/>
                </a:solidFill>
              </a:rPr>
              <a:t>3</a:t>
            </a:r>
            <a:r>
              <a:rPr lang="ru-RU" sz="3200" b="1" dirty="0" smtClean="0">
                <a:solidFill>
                  <a:schemeClr val="tx2"/>
                </a:solidFill>
              </a:rPr>
              <a:t>-СН – СОН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solidFill>
                  <a:schemeClr val="tx2"/>
                </a:solidFill>
              </a:rPr>
              <a:t>СН</a:t>
            </a:r>
            <a:r>
              <a:rPr lang="ru-RU" sz="3200" b="1" baseline="-25000" dirty="0" smtClean="0">
                <a:solidFill>
                  <a:schemeClr val="tx2"/>
                </a:solidFill>
              </a:rPr>
              <a:t>3</a:t>
            </a:r>
            <a:endParaRPr lang="ru-RU" sz="3200" b="1" dirty="0" smtClean="0">
              <a:solidFill>
                <a:schemeClr val="tx2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7158" y="1828800"/>
            <a:ext cx="5072098" cy="736600"/>
          </a:xfrm>
        </p:spPr>
        <p:txBody>
          <a:bodyPr>
            <a:noAutofit/>
          </a:bodyPr>
          <a:lstStyle/>
          <a:p>
            <a:pPr lvl="3">
              <a:buNone/>
            </a:pPr>
            <a:r>
              <a:rPr lang="ru-RU" sz="3200" b="1" dirty="0" smtClean="0">
                <a:solidFill>
                  <a:srgbClr val="660066"/>
                </a:solidFill>
              </a:rPr>
              <a:t>3-метилбутеналь</a:t>
            </a:r>
            <a:endParaRPr lang="ru-RU" sz="3200" b="1" dirty="0">
              <a:solidFill>
                <a:srgbClr val="660066"/>
              </a:solidFill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3000364" y="2708275"/>
            <a:ext cx="5786478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3"/>
            <a:r>
              <a:rPr lang="ru-RU" sz="3200" b="1" dirty="0" smtClean="0">
                <a:solidFill>
                  <a:srgbClr val="FF0000"/>
                </a:solidFill>
              </a:rPr>
              <a:t>2-метилпропаналь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539750" y="3500438"/>
            <a:ext cx="58182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00200" lvl="3" indent="-228600">
              <a:spcBef>
                <a:spcPct val="20000"/>
              </a:spcBef>
            </a:pPr>
            <a:r>
              <a:rPr lang="ru-RU" sz="3200" b="1" dirty="0" smtClean="0">
                <a:solidFill>
                  <a:srgbClr val="00B050"/>
                </a:solidFill>
              </a:rPr>
              <a:t>3-метилбутеналь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2428860" y="4724400"/>
            <a:ext cx="559754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00200" lvl="3" indent="-228600">
              <a:spcBef>
                <a:spcPct val="20000"/>
              </a:spcBef>
            </a:pPr>
            <a:r>
              <a:rPr lang="ru-RU" sz="3200" b="1" dirty="0" smtClean="0">
                <a:solidFill>
                  <a:srgbClr val="00B0F0"/>
                </a:solidFill>
              </a:rPr>
              <a:t>2-метилбутеналь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4103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6092825"/>
            <a:ext cx="647700" cy="5048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3964777" y="1178703"/>
            <a:ext cx="21431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09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09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09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09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409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4"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  <p:bldP spid="40963" grpId="1" build="p"/>
      <p:bldP spid="40963" grpId="2" build="p"/>
      <p:bldP spid="40964" grpId="0"/>
      <p:bldP spid="40964" grpId="1"/>
      <p:bldP spid="40965" grpId="0"/>
      <p:bldP spid="40965" grpId="1"/>
      <p:bldP spid="40965" grpId="2"/>
      <p:bldP spid="40966" grpId="0"/>
      <p:bldP spid="40966" grpId="1"/>
      <p:bldP spid="40966" grpId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6870700" cy="93662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>
                <a:solidFill>
                  <a:schemeClr val="tx2"/>
                </a:solidFill>
              </a:rPr>
              <a:t>3. Общая формула кетонов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995738" y="2420938"/>
            <a:ext cx="4321175" cy="647700"/>
          </a:xfrm>
          <a:noFill/>
        </p:spPr>
        <p:txBody>
          <a:bodyPr>
            <a:normAutofit lnSpcReduction="10000"/>
          </a:bodyPr>
          <a:lstStyle/>
          <a:p>
            <a:pPr lvl="3" eaLnBrk="1" hangingPunct="1">
              <a:buFontTx/>
              <a:buNone/>
            </a:pPr>
            <a:r>
              <a:rPr lang="ru-RU" sz="4000" b="1" smtClean="0">
                <a:solidFill>
                  <a:srgbClr val="000099"/>
                </a:solidFill>
              </a:rPr>
              <a:t>С</a:t>
            </a:r>
            <a:r>
              <a:rPr lang="en-US" sz="1800" b="1" smtClean="0">
                <a:solidFill>
                  <a:srgbClr val="000099"/>
                </a:solidFill>
              </a:rPr>
              <a:t>n</a:t>
            </a:r>
            <a:r>
              <a:rPr lang="en-US" sz="4000" b="1" smtClean="0">
                <a:solidFill>
                  <a:srgbClr val="000099"/>
                </a:solidFill>
              </a:rPr>
              <a:t>H</a:t>
            </a:r>
            <a:r>
              <a:rPr lang="en-US" sz="1800" b="1" smtClean="0">
                <a:solidFill>
                  <a:srgbClr val="000099"/>
                </a:solidFill>
              </a:rPr>
              <a:t>2n+1</a:t>
            </a:r>
            <a:r>
              <a:rPr lang="en-US" sz="4000" b="1" smtClean="0">
                <a:solidFill>
                  <a:srgbClr val="000099"/>
                </a:solidFill>
              </a:rPr>
              <a:t>O</a:t>
            </a:r>
            <a:endParaRPr lang="ru-RU" sz="4000" b="1" smtClean="0">
              <a:solidFill>
                <a:srgbClr val="000099"/>
              </a:solidFill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827088" y="1628775"/>
            <a:ext cx="3670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00200" lvl="3" indent="-228600">
              <a:spcBef>
                <a:spcPct val="20000"/>
              </a:spcBef>
            </a:pPr>
            <a:r>
              <a:rPr lang="ru-RU" sz="4000" b="1" dirty="0">
                <a:solidFill>
                  <a:srgbClr val="C00000"/>
                </a:solidFill>
              </a:rPr>
              <a:t>С</a:t>
            </a:r>
            <a:r>
              <a:rPr lang="en-US" b="1" dirty="0">
                <a:solidFill>
                  <a:srgbClr val="C00000"/>
                </a:solidFill>
              </a:rPr>
              <a:t>n</a:t>
            </a:r>
            <a:r>
              <a:rPr lang="en-US" sz="4000" b="1" dirty="0">
                <a:solidFill>
                  <a:srgbClr val="C00000"/>
                </a:solidFill>
              </a:rPr>
              <a:t>H</a:t>
            </a:r>
            <a:r>
              <a:rPr lang="en-US" b="1" dirty="0">
                <a:solidFill>
                  <a:srgbClr val="C00000"/>
                </a:solidFill>
              </a:rPr>
              <a:t>2n</a:t>
            </a:r>
            <a:r>
              <a:rPr lang="en-US" sz="4000" b="1" dirty="0">
                <a:solidFill>
                  <a:srgbClr val="C00000"/>
                </a:solidFill>
              </a:rPr>
              <a:t>O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468313" y="3573463"/>
            <a:ext cx="3670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00200" lvl="3" indent="-228600">
              <a:spcBef>
                <a:spcPct val="20000"/>
              </a:spcBef>
            </a:pPr>
            <a:r>
              <a:rPr lang="ru-RU" sz="4000" b="1" smtClean="0">
                <a:solidFill>
                  <a:srgbClr val="006600"/>
                </a:solidFill>
              </a:rPr>
              <a:t>С</a:t>
            </a:r>
            <a:r>
              <a:rPr lang="en-US" b="1" smtClean="0">
                <a:solidFill>
                  <a:srgbClr val="006600"/>
                </a:solidFill>
              </a:rPr>
              <a:t>n</a:t>
            </a:r>
            <a:r>
              <a:rPr lang="en-US" sz="4000" b="1" smtClean="0">
                <a:solidFill>
                  <a:srgbClr val="006600"/>
                </a:solidFill>
              </a:rPr>
              <a:t>H</a:t>
            </a:r>
            <a:r>
              <a:rPr lang="en-US" b="1" smtClean="0">
                <a:solidFill>
                  <a:srgbClr val="006600"/>
                </a:solidFill>
              </a:rPr>
              <a:t>2n</a:t>
            </a:r>
            <a:r>
              <a:rPr lang="ru-RU" b="1" smtClean="0">
                <a:solidFill>
                  <a:srgbClr val="006600"/>
                </a:solidFill>
              </a:rPr>
              <a:t>-</a:t>
            </a:r>
            <a:r>
              <a:rPr lang="en-US" b="1" smtClean="0">
                <a:solidFill>
                  <a:srgbClr val="006600"/>
                </a:solidFill>
              </a:rPr>
              <a:t>1</a:t>
            </a:r>
            <a:r>
              <a:rPr lang="en-US" sz="4000" b="1" smtClean="0">
                <a:solidFill>
                  <a:srgbClr val="006600"/>
                </a:solidFill>
              </a:rPr>
              <a:t>O</a:t>
            </a:r>
            <a:endParaRPr lang="ru-RU" sz="7200" b="1" dirty="0">
              <a:solidFill>
                <a:srgbClr val="006600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4500563" y="4724400"/>
            <a:ext cx="3670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00200" lvl="3" indent="-228600">
              <a:spcBef>
                <a:spcPct val="20000"/>
              </a:spcBef>
            </a:pPr>
            <a:r>
              <a:rPr lang="ru-RU" sz="4000" b="1" dirty="0">
                <a:solidFill>
                  <a:srgbClr val="FFC000"/>
                </a:solidFill>
              </a:rPr>
              <a:t>С</a:t>
            </a:r>
            <a:r>
              <a:rPr lang="en-US" b="1" dirty="0">
                <a:solidFill>
                  <a:srgbClr val="FFC000"/>
                </a:solidFill>
              </a:rPr>
              <a:t>n</a:t>
            </a:r>
            <a:r>
              <a:rPr lang="en-US" sz="4000" b="1" dirty="0">
                <a:solidFill>
                  <a:srgbClr val="FFC000"/>
                </a:solidFill>
              </a:rPr>
              <a:t>H</a:t>
            </a:r>
            <a:r>
              <a:rPr lang="en-US" b="1" dirty="0">
                <a:solidFill>
                  <a:srgbClr val="FFC000"/>
                </a:solidFill>
              </a:rPr>
              <a:t>2n</a:t>
            </a:r>
            <a:r>
              <a:rPr lang="en-US" sz="4000" b="1" dirty="0">
                <a:solidFill>
                  <a:srgbClr val="FFC000"/>
                </a:solidFill>
              </a:rPr>
              <a:t>O</a:t>
            </a:r>
            <a:r>
              <a:rPr lang="en-US" b="1" dirty="0">
                <a:solidFill>
                  <a:srgbClr val="FFC000"/>
                </a:solidFill>
              </a:rPr>
              <a:t>n</a:t>
            </a:r>
            <a:r>
              <a:rPr lang="ru-RU" b="1" dirty="0">
                <a:solidFill>
                  <a:srgbClr val="FFC000"/>
                </a:solidFill>
              </a:rPr>
              <a:t>-4</a:t>
            </a:r>
            <a:endParaRPr lang="ru-RU" sz="7200" b="1" dirty="0">
              <a:solidFill>
                <a:srgbClr val="FFC000"/>
              </a:solidFill>
            </a:endParaRPr>
          </a:p>
        </p:txBody>
      </p:sp>
      <p:sp>
        <p:nvSpPr>
          <p:cNvPr id="5127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6092825"/>
            <a:ext cx="647700" cy="5048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19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19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9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19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419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8"/>
                  </p:tgtEl>
                </p:cond>
              </p:nextCondLst>
            </p:seq>
          </p:childTnLst>
        </p:cTn>
      </p:par>
    </p:tnLst>
    <p:bldLst>
      <p:bldP spid="41986" grpId="0"/>
      <p:bldP spid="41989" grpId="0" build="p"/>
      <p:bldP spid="41989" grpId="1" build="p"/>
      <p:bldP spid="41989" grpId="2" build="p"/>
      <p:bldP spid="41988" grpId="0"/>
      <p:bldP spid="41988" grpId="1"/>
      <p:bldP spid="41990" grpId="0"/>
      <p:bldP spid="41990" grpId="1"/>
      <p:bldP spid="41990" grpId="2"/>
      <p:bldP spid="41991" grpId="0"/>
      <p:bldP spid="41991" grpId="1"/>
      <p:bldP spid="41991" grpId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6870700" cy="15113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chemeClr val="tx2"/>
                </a:solidFill>
              </a:rPr>
              <a:t>                </a:t>
            </a: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366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116012" y="428699"/>
            <a:ext cx="6804852" cy="1035645"/>
            <a:chOff x="703" y="269"/>
            <a:chExt cx="1836" cy="607"/>
          </a:xfrm>
        </p:grpSpPr>
        <p:pic>
          <p:nvPicPr>
            <p:cNvPr id="8203" name="Рисунок 17" descr="http://yaroslaw.narod.ru/o31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17" y="311"/>
              <a:ext cx="422" cy="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4" name="Rectangle 7"/>
            <p:cNvSpPr>
              <a:spLocks noChangeArrowheads="1"/>
            </p:cNvSpPr>
            <p:nvPr/>
          </p:nvSpPr>
          <p:spPr bwMode="auto">
            <a:xfrm>
              <a:off x="703" y="269"/>
              <a:ext cx="1611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000" b="1" dirty="0">
                  <a:solidFill>
                    <a:schemeClr val="tx2"/>
                  </a:solidFill>
                </a:rPr>
                <a:t>5. </a:t>
              </a:r>
              <a:r>
                <a:rPr lang="ru-RU" sz="4000" b="1" dirty="0" smtClean="0">
                  <a:solidFill>
                    <a:schemeClr val="tx2"/>
                  </a:solidFill>
                </a:rPr>
                <a:t>Название группы</a:t>
              </a:r>
              <a:endParaRPr lang="ru-RU" sz="4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684213" y="2852738"/>
            <a:ext cx="331628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</a:rPr>
              <a:t>карбоксильная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5143504" y="2786058"/>
            <a:ext cx="336075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200" b="1" dirty="0">
                <a:solidFill>
                  <a:srgbClr val="0070C0"/>
                </a:solidFill>
              </a:rPr>
              <a:t>карбонильная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357158" y="4292600"/>
            <a:ext cx="364333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200" b="1" dirty="0">
                <a:solidFill>
                  <a:srgbClr val="00B050"/>
                </a:solidFill>
              </a:rPr>
              <a:t>гидроксильная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5000628" y="4643446"/>
            <a:ext cx="257494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200" b="1" dirty="0">
                <a:solidFill>
                  <a:srgbClr val="7030A0"/>
                </a:solidFill>
              </a:rPr>
              <a:t>карбоновая</a:t>
            </a:r>
          </a:p>
        </p:txBody>
      </p:sp>
      <p:sp>
        <p:nvSpPr>
          <p:cNvPr id="8202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6092825"/>
            <a:ext cx="647700" cy="5048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5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5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5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5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450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5"/>
                  </p:tgtEl>
                </p:cond>
              </p:nextCondLst>
            </p:seq>
          </p:childTnLst>
        </p:cTn>
      </p:par>
    </p:tnLst>
    <p:bldLst>
      <p:bldP spid="45058" grpId="0"/>
      <p:bldP spid="45064" grpId="0"/>
      <p:bldP spid="45064" grpId="1"/>
      <p:bldP spid="45064" grpId="2"/>
      <p:bldP spid="45065" grpId="0"/>
      <p:bldP spid="45065" grpId="1"/>
      <p:bldP spid="45066" grpId="0"/>
      <p:bldP spid="45066" grpId="1"/>
      <p:bldP spid="45066" grpId="2"/>
      <p:bldP spid="45067" grpId="0"/>
      <p:bldP spid="45067" grpId="1"/>
      <p:bldP spid="45067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57430"/>
            <a:ext cx="7467600" cy="128588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Фрагмент презентации по теме: </a:t>
            </a:r>
            <a:br>
              <a:rPr lang="ru-RU" sz="4800" b="1" dirty="0" smtClean="0"/>
            </a:br>
            <a:r>
              <a:rPr lang="ru-RU" sz="4800" b="1" u="sng" dirty="0" smtClean="0">
                <a:solidFill>
                  <a:schemeClr val="bg2">
                    <a:lumMod val="50000"/>
                  </a:schemeClr>
                </a:solidFill>
              </a:rPr>
              <a:t>«Серная кислота» 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3600" b="1" dirty="0" smtClean="0"/>
              <a:t>9 класс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r>
              <a:rPr lang="ru-RU" b="1" dirty="0" smtClean="0"/>
              <a:t>Эстетический аспект: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5402406"/>
          </a:xfrm>
        </p:spPr>
        <p:txBody>
          <a:bodyPr/>
          <a:lstStyle/>
          <a:p>
            <a:r>
              <a:rPr lang="ru-RU" dirty="0" smtClean="0"/>
              <a:t>Даже тема урока, написанная на интерактивной доске, выглядит намного привлекательнее, чем на меловой. </a:t>
            </a:r>
          </a:p>
          <a:p>
            <a:r>
              <a:rPr lang="ru-RU" dirty="0" smtClean="0"/>
              <a:t>К тому же я, наконец, избавилась от вечно перепачканных мелом рук.</a:t>
            </a:r>
          </a:p>
          <a:p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000372"/>
            <a:ext cx="5095694" cy="365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115328" cy="1283612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Также использую готовые </a:t>
            </a:r>
            <a:r>
              <a:rPr lang="ru-RU" sz="2400" dirty="0" err="1" smtClean="0">
                <a:solidFill>
                  <a:schemeClr val="tx1"/>
                </a:solidFill>
                <a:latin typeface="Calibri" pitchFamily="34" charset="0"/>
              </a:rPr>
              <a:t>мультимедийные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 пособия : «Неорганическая химия», «Органическая химия», «Общая химия»и т.д., презентации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428736"/>
            <a:ext cx="2286016" cy="226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571612"/>
            <a:ext cx="2443162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214818"/>
            <a:ext cx="2354263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286256"/>
            <a:ext cx="228600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1571612"/>
            <a:ext cx="233478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14290"/>
            <a:ext cx="6172200" cy="12858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Интернет- ресурсы: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28794" y="714356"/>
            <a:ext cx="6929486" cy="6143644"/>
          </a:xfrm>
        </p:spPr>
        <p:txBody>
          <a:bodyPr>
            <a:normAutofit fontScale="92500" lnSpcReduction="10000"/>
          </a:bodyPr>
          <a:lstStyle/>
          <a:p>
            <a:r>
              <a:rPr lang="ru-RU" sz="2200" dirty="0" smtClean="0"/>
              <a:t>Формулы по органике  </a:t>
            </a:r>
          </a:p>
          <a:p>
            <a:r>
              <a:rPr lang="en-US" sz="2200" b="0" u="sng" dirty="0" smtClean="0">
                <a:hlinkClick r:id="rId2"/>
              </a:rPr>
              <a:t>http</a:t>
            </a:r>
            <a:r>
              <a:rPr lang="ru-RU" sz="2200" b="0" u="sng" dirty="0" smtClean="0">
                <a:hlinkClick r:id="rId2"/>
              </a:rPr>
              <a:t>://</a:t>
            </a:r>
            <a:r>
              <a:rPr lang="en-US" sz="2200" b="0" u="sng" dirty="0" smtClean="0">
                <a:hlinkClick r:id="rId2"/>
              </a:rPr>
              <a:t>school</a:t>
            </a:r>
            <a:r>
              <a:rPr lang="ru-RU" sz="2200" b="0" u="sng" dirty="0" smtClean="0">
                <a:hlinkClick r:id="rId2"/>
              </a:rPr>
              <a:t>-</a:t>
            </a:r>
            <a:r>
              <a:rPr lang="en-US" sz="2200" b="0" u="sng" dirty="0" smtClean="0">
                <a:hlinkClick r:id="rId2"/>
              </a:rPr>
              <a:t>collection</a:t>
            </a:r>
            <a:r>
              <a:rPr lang="ru-RU" sz="2200" b="0" u="sng" dirty="0" smtClean="0">
                <a:hlinkClick r:id="rId2"/>
              </a:rPr>
              <a:t>.</a:t>
            </a:r>
            <a:r>
              <a:rPr lang="en-US" sz="2200" b="0" u="sng" dirty="0" err="1" smtClean="0">
                <a:hlinkClick r:id="rId2"/>
              </a:rPr>
              <a:t>edu</a:t>
            </a:r>
            <a:r>
              <a:rPr lang="ru-RU" sz="2200" b="0" u="sng" dirty="0" smtClean="0">
                <a:hlinkClick r:id="rId2"/>
              </a:rPr>
              <a:t>.</a:t>
            </a:r>
            <a:r>
              <a:rPr lang="en-US" sz="2200" b="0" u="sng" dirty="0" err="1" smtClean="0">
                <a:hlinkClick r:id="rId2"/>
              </a:rPr>
              <a:t>ru</a:t>
            </a:r>
            <a:r>
              <a:rPr lang="ru-RU" sz="2200" b="0" u="sng" dirty="0" smtClean="0">
                <a:hlinkClick r:id="rId2"/>
              </a:rPr>
              <a:t>/</a:t>
            </a:r>
            <a:r>
              <a:rPr lang="en-US" sz="2200" b="0" u="sng" dirty="0" smtClean="0">
                <a:hlinkClick r:id="rId2"/>
              </a:rPr>
              <a:t>catalog</a:t>
            </a:r>
            <a:r>
              <a:rPr lang="ru-RU" sz="2200" b="0" u="sng" dirty="0" smtClean="0">
                <a:hlinkClick r:id="rId2"/>
              </a:rPr>
              <a:t>/</a:t>
            </a:r>
            <a:r>
              <a:rPr lang="en-US" sz="2200" b="0" u="sng" dirty="0" smtClean="0">
                <a:hlinkClick r:id="rId2"/>
              </a:rPr>
              <a:t>search</a:t>
            </a:r>
            <a:r>
              <a:rPr lang="ru-RU" sz="2200" b="0" u="sng" dirty="0" smtClean="0">
                <a:hlinkClick r:id="rId2"/>
              </a:rPr>
              <a:t>/?</a:t>
            </a:r>
            <a:r>
              <a:rPr lang="en-US" sz="2200" b="0" u="sng" dirty="0" smtClean="0">
                <a:hlinkClick r:id="rId2"/>
              </a:rPr>
              <a:t>text</a:t>
            </a:r>
            <a:r>
              <a:rPr lang="ru-RU" sz="2200" b="0" u="sng" dirty="0" smtClean="0">
                <a:hlinkClick r:id="rId2"/>
              </a:rPr>
              <a:t>=&amp;</a:t>
            </a:r>
            <a:r>
              <a:rPr lang="en-US" sz="2200" b="0" u="sng" dirty="0" err="1" smtClean="0">
                <a:hlinkClick r:id="rId2"/>
              </a:rPr>
              <a:t>tg</a:t>
            </a:r>
            <a:r>
              <a:rPr lang="ru-RU" sz="2200" b="0" u="sng" dirty="0" smtClean="0">
                <a:hlinkClick r:id="rId2"/>
              </a:rPr>
              <a:t>=&amp;</a:t>
            </a:r>
            <a:r>
              <a:rPr lang="en-US" sz="2200" b="0" u="sng" dirty="0" smtClean="0">
                <a:hlinkClick r:id="rId2"/>
              </a:rPr>
              <a:t>context</a:t>
            </a:r>
            <a:r>
              <a:rPr lang="ru-RU" sz="2200" b="0" u="sng" dirty="0" smtClean="0">
                <a:hlinkClick r:id="rId2"/>
              </a:rPr>
              <a:t>=</a:t>
            </a:r>
            <a:r>
              <a:rPr lang="en-US" sz="2200" b="0" u="sng" dirty="0" smtClean="0">
                <a:hlinkClick r:id="rId2"/>
              </a:rPr>
              <a:t>current</a:t>
            </a:r>
            <a:r>
              <a:rPr lang="ru-RU" sz="2200" b="0" u="sng" dirty="0" smtClean="0">
                <a:hlinkClick r:id="rId2"/>
              </a:rPr>
              <a:t>&amp;</a:t>
            </a:r>
            <a:r>
              <a:rPr lang="en-US" sz="2200" b="0" u="sng" dirty="0" smtClean="0">
                <a:hlinkClick r:id="rId2"/>
              </a:rPr>
              <a:t>interface</a:t>
            </a:r>
            <a:r>
              <a:rPr lang="ru-RU" sz="2200" b="0" u="sng" dirty="0" smtClean="0">
                <a:hlinkClick r:id="rId2"/>
              </a:rPr>
              <a:t>=</a:t>
            </a:r>
            <a:r>
              <a:rPr lang="en-US" sz="2200" b="0" u="sng" dirty="0" smtClean="0">
                <a:hlinkClick r:id="rId2"/>
              </a:rPr>
              <a:t>pupil</a:t>
            </a:r>
            <a:r>
              <a:rPr lang="ru-RU" sz="2200" b="0" u="sng" dirty="0" smtClean="0">
                <a:hlinkClick r:id="rId2"/>
              </a:rPr>
              <a:t>&amp;</a:t>
            </a:r>
            <a:r>
              <a:rPr lang="en-US" sz="2200" b="0" u="sng" dirty="0" smtClean="0">
                <a:hlinkClick r:id="rId2"/>
              </a:rPr>
              <a:t>class</a:t>
            </a:r>
            <a:r>
              <a:rPr lang="ru-RU" sz="2200" b="0" u="sng" dirty="0" smtClean="0">
                <a:hlinkClick r:id="rId2"/>
              </a:rPr>
              <a:t>%5</a:t>
            </a:r>
            <a:r>
              <a:rPr lang="en-US" sz="2200" b="0" u="sng" dirty="0" smtClean="0">
                <a:hlinkClick r:id="rId2"/>
              </a:rPr>
              <a:t>B</a:t>
            </a:r>
            <a:r>
              <a:rPr lang="ru-RU" sz="2200" b="0" u="sng" dirty="0" smtClean="0">
                <a:hlinkClick r:id="rId2"/>
              </a:rPr>
              <a:t>%5</a:t>
            </a:r>
            <a:r>
              <a:rPr lang="en-US" sz="2200" b="0" u="sng" dirty="0" smtClean="0">
                <a:hlinkClick r:id="rId2"/>
              </a:rPr>
              <a:t>D</a:t>
            </a:r>
            <a:r>
              <a:rPr lang="ru-RU" sz="2200" b="0" u="sng" dirty="0" smtClean="0">
                <a:hlinkClick r:id="rId2"/>
              </a:rPr>
              <a:t>=53&amp;</a:t>
            </a:r>
            <a:r>
              <a:rPr lang="en-US" sz="2200" b="0" u="sng" dirty="0" smtClean="0">
                <a:hlinkClick r:id="rId2"/>
              </a:rPr>
              <a:t>subject</a:t>
            </a:r>
            <a:r>
              <a:rPr lang="ru-RU" sz="2200" b="0" u="sng" dirty="0" smtClean="0">
                <a:hlinkClick r:id="rId2"/>
              </a:rPr>
              <a:t>%5</a:t>
            </a:r>
            <a:r>
              <a:rPr lang="en-US" sz="2200" b="0" u="sng" dirty="0" smtClean="0">
                <a:hlinkClick r:id="rId2"/>
              </a:rPr>
              <a:t>B</a:t>
            </a:r>
            <a:r>
              <a:rPr lang="ru-RU" sz="2200" b="0" u="sng" dirty="0" smtClean="0">
                <a:hlinkClick r:id="rId2"/>
              </a:rPr>
              <a:t>%5</a:t>
            </a:r>
            <a:r>
              <a:rPr lang="en-US" sz="2200" b="0" u="sng" dirty="0" smtClean="0">
                <a:hlinkClick r:id="rId2"/>
              </a:rPr>
              <a:t>D</a:t>
            </a:r>
            <a:r>
              <a:rPr lang="ru-RU" sz="2200" b="0" u="sng" dirty="0" smtClean="0">
                <a:hlinkClick r:id="rId2"/>
              </a:rPr>
              <a:t>=31&amp;</a:t>
            </a:r>
            <a:r>
              <a:rPr lang="en-US" sz="2200" b="0" u="sng" dirty="0" smtClean="0">
                <a:hlinkClick r:id="rId2"/>
              </a:rPr>
              <a:t>rub</a:t>
            </a:r>
            <a:r>
              <a:rPr lang="ru-RU" sz="2200" b="0" u="sng" dirty="0" smtClean="0">
                <a:hlinkClick r:id="rId2"/>
              </a:rPr>
              <a:t>_</a:t>
            </a:r>
            <a:r>
              <a:rPr lang="en-US" sz="2200" b="0" u="sng" dirty="0" err="1" smtClean="0">
                <a:hlinkClick r:id="rId2"/>
              </a:rPr>
              <a:t>guid</a:t>
            </a:r>
            <a:r>
              <a:rPr lang="ru-RU" sz="2200" b="0" u="sng" dirty="0" smtClean="0">
                <a:hlinkClick r:id="rId2"/>
              </a:rPr>
              <a:t>%5</a:t>
            </a:r>
            <a:r>
              <a:rPr lang="en-US" sz="2200" b="0" u="sng" dirty="0" smtClean="0">
                <a:hlinkClick r:id="rId2"/>
              </a:rPr>
              <a:t>B</a:t>
            </a:r>
            <a:r>
              <a:rPr lang="ru-RU" sz="2200" b="0" u="sng" dirty="0" smtClean="0">
                <a:hlinkClick r:id="rId2"/>
              </a:rPr>
              <a:t>%5</a:t>
            </a:r>
            <a:r>
              <a:rPr lang="en-US" sz="2200" b="0" u="sng" dirty="0" smtClean="0">
                <a:hlinkClick r:id="rId2"/>
              </a:rPr>
              <a:t>D</a:t>
            </a:r>
            <a:r>
              <a:rPr lang="ru-RU" sz="2200" b="0" u="sng" dirty="0" smtClean="0">
                <a:hlinkClick r:id="rId2"/>
              </a:rPr>
              <a:t>=4842</a:t>
            </a:r>
            <a:r>
              <a:rPr lang="en-US" sz="2200" b="0" u="sng" dirty="0" smtClean="0">
                <a:hlinkClick r:id="rId2"/>
              </a:rPr>
              <a:t>a</a:t>
            </a:r>
            <a:r>
              <a:rPr lang="ru-RU" sz="2200" b="0" u="sng" dirty="0" smtClean="0">
                <a:hlinkClick r:id="rId2"/>
              </a:rPr>
              <a:t>792-</a:t>
            </a:r>
            <a:r>
              <a:rPr lang="en-US" sz="2200" b="0" u="sng" dirty="0" smtClean="0">
                <a:hlinkClick r:id="rId2"/>
              </a:rPr>
              <a:t>b</a:t>
            </a:r>
            <a:r>
              <a:rPr lang="ru-RU" sz="2200" b="0" u="sng" dirty="0" smtClean="0">
                <a:hlinkClick r:id="rId2"/>
              </a:rPr>
              <a:t>504-427</a:t>
            </a:r>
            <a:r>
              <a:rPr lang="en-US" sz="2200" b="0" u="sng" dirty="0" smtClean="0">
                <a:hlinkClick r:id="rId2"/>
              </a:rPr>
              <a:t>a</a:t>
            </a:r>
            <a:r>
              <a:rPr lang="ru-RU" sz="2200" b="0" u="sng" dirty="0" smtClean="0">
                <a:hlinkClick r:id="rId2"/>
              </a:rPr>
              <a:t>-53</a:t>
            </a:r>
            <a:r>
              <a:rPr lang="en-US" sz="2200" b="0" u="sng" dirty="0" smtClean="0">
                <a:hlinkClick r:id="rId2"/>
              </a:rPr>
              <a:t>c</a:t>
            </a:r>
            <a:r>
              <a:rPr lang="ru-RU" sz="2200" b="0" u="sng" dirty="0" smtClean="0">
                <a:hlinkClick r:id="rId2"/>
              </a:rPr>
              <a:t>5-</a:t>
            </a:r>
            <a:r>
              <a:rPr lang="en-US" sz="2200" b="0" u="sng" dirty="0" smtClean="0">
                <a:hlinkClick r:id="rId2"/>
              </a:rPr>
              <a:t>c</a:t>
            </a:r>
            <a:r>
              <a:rPr lang="ru-RU" sz="2200" b="0" u="sng" dirty="0" smtClean="0">
                <a:hlinkClick r:id="rId2"/>
              </a:rPr>
              <a:t>94</a:t>
            </a:r>
            <a:r>
              <a:rPr lang="en-US" sz="2200" b="0" u="sng" dirty="0" err="1" smtClean="0">
                <a:hlinkClick r:id="rId2"/>
              </a:rPr>
              <a:t>cd</a:t>
            </a:r>
            <a:r>
              <a:rPr lang="ru-RU" sz="2200" b="0" u="sng" dirty="0" smtClean="0">
                <a:hlinkClick r:id="rId2"/>
              </a:rPr>
              <a:t>3</a:t>
            </a:r>
            <a:r>
              <a:rPr lang="en-US" sz="2200" b="0" u="sng" dirty="0" smtClean="0">
                <a:hlinkClick r:id="rId2"/>
              </a:rPr>
              <a:t>e</a:t>
            </a:r>
            <a:r>
              <a:rPr lang="ru-RU" sz="2200" b="0" u="sng" dirty="0" smtClean="0">
                <a:hlinkClick r:id="rId2"/>
              </a:rPr>
              <a:t>47</a:t>
            </a:r>
            <a:r>
              <a:rPr lang="en-US" sz="2200" b="0" u="sng" dirty="0" smtClean="0">
                <a:hlinkClick r:id="rId2"/>
              </a:rPr>
              <a:t>e</a:t>
            </a:r>
            <a:r>
              <a:rPr lang="ru-RU" sz="2200" b="0" u="sng" dirty="0" smtClean="0">
                <a:hlinkClick r:id="rId2"/>
              </a:rPr>
              <a:t>34</a:t>
            </a:r>
            <a:endParaRPr lang="ru-RU" sz="2200" b="0" dirty="0" smtClean="0"/>
          </a:p>
          <a:p>
            <a:r>
              <a:rPr lang="ru-RU" sz="2200" b="0" dirty="0" smtClean="0"/>
              <a:t> </a:t>
            </a:r>
          </a:p>
          <a:p>
            <a:r>
              <a:rPr lang="ru-RU" sz="2200" dirty="0" smtClean="0"/>
              <a:t>Формулы по неорганике  </a:t>
            </a:r>
          </a:p>
          <a:p>
            <a:r>
              <a:rPr lang="en-US" sz="2200" b="0" u="sng" dirty="0" smtClean="0">
                <a:hlinkClick r:id="rId3"/>
              </a:rPr>
              <a:t>http</a:t>
            </a:r>
            <a:r>
              <a:rPr lang="ru-RU" sz="2200" b="0" u="sng" dirty="0" smtClean="0">
                <a:hlinkClick r:id="rId3"/>
              </a:rPr>
              <a:t>://</a:t>
            </a:r>
            <a:r>
              <a:rPr lang="en-US" sz="2200" b="0" u="sng" dirty="0" smtClean="0">
                <a:hlinkClick r:id="rId3"/>
              </a:rPr>
              <a:t>school</a:t>
            </a:r>
            <a:r>
              <a:rPr lang="ru-RU" sz="2200" b="0" u="sng" dirty="0" smtClean="0">
                <a:hlinkClick r:id="rId3"/>
              </a:rPr>
              <a:t>-</a:t>
            </a:r>
            <a:r>
              <a:rPr lang="en-US" sz="2200" b="0" u="sng" dirty="0" smtClean="0">
                <a:hlinkClick r:id="rId3"/>
              </a:rPr>
              <a:t>collection</a:t>
            </a:r>
            <a:r>
              <a:rPr lang="ru-RU" sz="2200" b="0" u="sng" dirty="0" smtClean="0">
                <a:hlinkClick r:id="rId3"/>
              </a:rPr>
              <a:t>.</a:t>
            </a:r>
            <a:r>
              <a:rPr lang="en-US" sz="2200" b="0" u="sng" dirty="0" err="1" smtClean="0">
                <a:hlinkClick r:id="rId3"/>
              </a:rPr>
              <a:t>edu</a:t>
            </a:r>
            <a:r>
              <a:rPr lang="ru-RU" sz="2200" b="0" u="sng" dirty="0" smtClean="0">
                <a:hlinkClick r:id="rId3"/>
              </a:rPr>
              <a:t>.</a:t>
            </a:r>
            <a:r>
              <a:rPr lang="en-US" sz="2200" b="0" u="sng" dirty="0" err="1" smtClean="0">
                <a:hlinkClick r:id="rId3"/>
              </a:rPr>
              <a:t>ru</a:t>
            </a:r>
            <a:r>
              <a:rPr lang="ru-RU" sz="2200" b="0" u="sng" dirty="0" smtClean="0">
                <a:hlinkClick r:id="rId3"/>
              </a:rPr>
              <a:t>/</a:t>
            </a:r>
            <a:r>
              <a:rPr lang="en-US" sz="2200" b="0" u="sng" dirty="0" smtClean="0">
                <a:hlinkClick r:id="rId3"/>
              </a:rPr>
              <a:t>catalog</a:t>
            </a:r>
            <a:r>
              <a:rPr lang="ru-RU" sz="2200" b="0" u="sng" dirty="0" smtClean="0">
                <a:hlinkClick r:id="rId3"/>
              </a:rPr>
              <a:t>/</a:t>
            </a:r>
            <a:r>
              <a:rPr lang="en-US" sz="2200" b="0" u="sng" dirty="0" smtClean="0">
                <a:hlinkClick r:id="rId3"/>
              </a:rPr>
              <a:t>search</a:t>
            </a:r>
            <a:r>
              <a:rPr lang="ru-RU" sz="2200" b="0" u="sng" dirty="0" smtClean="0">
                <a:hlinkClick r:id="rId3"/>
              </a:rPr>
              <a:t>/?</a:t>
            </a:r>
            <a:r>
              <a:rPr lang="en-US" sz="2200" b="0" u="sng" dirty="0" smtClean="0">
                <a:hlinkClick r:id="rId3"/>
              </a:rPr>
              <a:t>text</a:t>
            </a:r>
            <a:r>
              <a:rPr lang="ru-RU" sz="2200" b="0" u="sng" dirty="0" smtClean="0">
                <a:hlinkClick r:id="rId3"/>
              </a:rPr>
              <a:t>=&amp;</a:t>
            </a:r>
            <a:r>
              <a:rPr lang="en-US" sz="2200" b="0" u="sng" dirty="0" err="1" smtClean="0">
                <a:hlinkClick r:id="rId3"/>
              </a:rPr>
              <a:t>tg</a:t>
            </a:r>
            <a:r>
              <a:rPr lang="ru-RU" sz="2200" b="0" u="sng" dirty="0" smtClean="0">
                <a:hlinkClick r:id="rId3"/>
              </a:rPr>
              <a:t>=&amp;</a:t>
            </a:r>
            <a:r>
              <a:rPr lang="en-US" sz="2200" b="0" u="sng" dirty="0" smtClean="0">
                <a:hlinkClick r:id="rId3"/>
              </a:rPr>
              <a:t>context</a:t>
            </a:r>
            <a:r>
              <a:rPr lang="ru-RU" sz="2200" b="0" u="sng" dirty="0" smtClean="0">
                <a:hlinkClick r:id="rId3"/>
              </a:rPr>
              <a:t>=</a:t>
            </a:r>
            <a:r>
              <a:rPr lang="en-US" sz="2200" b="0" u="sng" dirty="0" smtClean="0">
                <a:hlinkClick r:id="rId3"/>
              </a:rPr>
              <a:t>current</a:t>
            </a:r>
            <a:r>
              <a:rPr lang="ru-RU" sz="2200" b="0" u="sng" dirty="0" smtClean="0">
                <a:hlinkClick r:id="rId3"/>
              </a:rPr>
              <a:t>&amp;</a:t>
            </a:r>
            <a:r>
              <a:rPr lang="en-US" sz="2200" b="0" u="sng" dirty="0" smtClean="0">
                <a:hlinkClick r:id="rId3"/>
              </a:rPr>
              <a:t>interface</a:t>
            </a:r>
            <a:r>
              <a:rPr lang="ru-RU" sz="2200" b="0" u="sng" dirty="0" smtClean="0">
                <a:hlinkClick r:id="rId3"/>
              </a:rPr>
              <a:t>=</a:t>
            </a:r>
            <a:r>
              <a:rPr lang="en-US" sz="2200" b="0" u="sng" dirty="0" smtClean="0">
                <a:hlinkClick r:id="rId3"/>
              </a:rPr>
              <a:t>pupil</a:t>
            </a:r>
            <a:r>
              <a:rPr lang="ru-RU" sz="2200" b="0" u="sng" dirty="0" smtClean="0">
                <a:hlinkClick r:id="rId3"/>
              </a:rPr>
              <a:t>&amp;</a:t>
            </a:r>
            <a:r>
              <a:rPr lang="en-US" sz="2200" b="0" u="sng" dirty="0" smtClean="0">
                <a:hlinkClick r:id="rId3"/>
              </a:rPr>
              <a:t>class</a:t>
            </a:r>
            <a:r>
              <a:rPr lang="ru-RU" sz="2200" b="0" u="sng" dirty="0" smtClean="0">
                <a:hlinkClick r:id="rId3"/>
              </a:rPr>
              <a:t>%5</a:t>
            </a:r>
            <a:r>
              <a:rPr lang="en-US" sz="2200" b="0" u="sng" dirty="0" smtClean="0">
                <a:hlinkClick r:id="rId3"/>
              </a:rPr>
              <a:t>B</a:t>
            </a:r>
            <a:r>
              <a:rPr lang="ru-RU" sz="2200" b="0" u="sng" dirty="0" smtClean="0">
                <a:hlinkClick r:id="rId3"/>
              </a:rPr>
              <a:t>%5</a:t>
            </a:r>
            <a:r>
              <a:rPr lang="en-US" sz="2200" b="0" u="sng" dirty="0" smtClean="0">
                <a:hlinkClick r:id="rId3"/>
              </a:rPr>
              <a:t>D</a:t>
            </a:r>
            <a:r>
              <a:rPr lang="ru-RU" sz="2200" b="0" u="sng" dirty="0" smtClean="0">
                <a:hlinkClick r:id="rId3"/>
              </a:rPr>
              <a:t>=51&amp;</a:t>
            </a:r>
            <a:r>
              <a:rPr lang="en-US" sz="2200" b="0" u="sng" dirty="0" smtClean="0">
                <a:hlinkClick r:id="rId3"/>
              </a:rPr>
              <a:t>subject</a:t>
            </a:r>
            <a:r>
              <a:rPr lang="ru-RU" sz="2200" b="0" u="sng" dirty="0" smtClean="0">
                <a:hlinkClick r:id="rId3"/>
              </a:rPr>
              <a:t>%5</a:t>
            </a:r>
            <a:r>
              <a:rPr lang="en-US" sz="2200" b="0" u="sng" dirty="0" smtClean="0">
                <a:hlinkClick r:id="rId3"/>
              </a:rPr>
              <a:t>B</a:t>
            </a:r>
            <a:r>
              <a:rPr lang="ru-RU" sz="2200" b="0" u="sng" dirty="0" smtClean="0">
                <a:hlinkClick r:id="rId3"/>
              </a:rPr>
              <a:t>%5</a:t>
            </a:r>
            <a:r>
              <a:rPr lang="en-US" sz="2200" b="0" u="sng" dirty="0" smtClean="0">
                <a:hlinkClick r:id="rId3"/>
              </a:rPr>
              <a:t>D</a:t>
            </a:r>
            <a:r>
              <a:rPr lang="ru-RU" sz="2200" b="0" u="sng" dirty="0" smtClean="0">
                <a:hlinkClick r:id="rId3"/>
              </a:rPr>
              <a:t>=31&amp;</a:t>
            </a:r>
            <a:r>
              <a:rPr lang="en-US" sz="2200" b="0" u="sng" dirty="0" smtClean="0">
                <a:hlinkClick r:id="rId3"/>
              </a:rPr>
              <a:t>rub</a:t>
            </a:r>
            <a:r>
              <a:rPr lang="ru-RU" sz="2200" b="0" u="sng" dirty="0" smtClean="0">
                <a:hlinkClick r:id="rId3"/>
              </a:rPr>
              <a:t>_</a:t>
            </a:r>
            <a:r>
              <a:rPr lang="en-US" sz="2200" b="0" u="sng" dirty="0" err="1" smtClean="0">
                <a:hlinkClick r:id="rId3"/>
              </a:rPr>
              <a:t>guid</a:t>
            </a:r>
            <a:r>
              <a:rPr lang="ru-RU" sz="2200" b="0" u="sng" dirty="0" smtClean="0">
                <a:hlinkClick r:id="rId3"/>
              </a:rPr>
              <a:t>%5</a:t>
            </a:r>
            <a:r>
              <a:rPr lang="en-US" sz="2200" b="0" u="sng" dirty="0" smtClean="0">
                <a:hlinkClick r:id="rId3"/>
              </a:rPr>
              <a:t>B</a:t>
            </a:r>
            <a:r>
              <a:rPr lang="ru-RU" sz="2200" b="0" u="sng" dirty="0" smtClean="0">
                <a:hlinkClick r:id="rId3"/>
              </a:rPr>
              <a:t>%5</a:t>
            </a:r>
            <a:r>
              <a:rPr lang="en-US" sz="2200" b="0" u="sng" dirty="0" smtClean="0">
                <a:hlinkClick r:id="rId3"/>
              </a:rPr>
              <a:t>D</a:t>
            </a:r>
            <a:r>
              <a:rPr lang="ru-RU" sz="2200" b="0" u="sng" dirty="0" smtClean="0">
                <a:hlinkClick r:id="rId3"/>
              </a:rPr>
              <a:t>=4842</a:t>
            </a:r>
            <a:r>
              <a:rPr lang="en-US" sz="2200" b="0" u="sng" dirty="0" smtClean="0">
                <a:hlinkClick r:id="rId3"/>
              </a:rPr>
              <a:t>a</a:t>
            </a:r>
            <a:r>
              <a:rPr lang="ru-RU" sz="2200" b="0" u="sng" dirty="0" smtClean="0">
                <a:hlinkClick r:id="rId3"/>
              </a:rPr>
              <a:t>792-</a:t>
            </a:r>
            <a:r>
              <a:rPr lang="en-US" sz="2200" b="0" u="sng" dirty="0" smtClean="0">
                <a:hlinkClick r:id="rId3"/>
              </a:rPr>
              <a:t>b</a:t>
            </a:r>
            <a:r>
              <a:rPr lang="ru-RU" sz="2200" b="0" u="sng" dirty="0" smtClean="0">
                <a:hlinkClick r:id="rId3"/>
              </a:rPr>
              <a:t>504-427</a:t>
            </a:r>
            <a:r>
              <a:rPr lang="en-US" sz="2200" b="0" u="sng" dirty="0" smtClean="0">
                <a:hlinkClick r:id="rId3"/>
              </a:rPr>
              <a:t>a</a:t>
            </a:r>
            <a:r>
              <a:rPr lang="ru-RU" sz="2200" b="0" u="sng" dirty="0" smtClean="0">
                <a:hlinkClick r:id="rId3"/>
              </a:rPr>
              <a:t>-53</a:t>
            </a:r>
            <a:r>
              <a:rPr lang="en-US" sz="2200" b="0" u="sng" dirty="0" smtClean="0">
                <a:hlinkClick r:id="rId3"/>
              </a:rPr>
              <a:t>c</a:t>
            </a:r>
            <a:r>
              <a:rPr lang="ru-RU" sz="2200" b="0" u="sng" dirty="0" smtClean="0">
                <a:hlinkClick r:id="rId3"/>
              </a:rPr>
              <a:t>5-</a:t>
            </a:r>
            <a:r>
              <a:rPr lang="en-US" sz="2200" b="0" u="sng" dirty="0" smtClean="0">
                <a:hlinkClick r:id="rId3"/>
              </a:rPr>
              <a:t>c</a:t>
            </a:r>
            <a:r>
              <a:rPr lang="ru-RU" sz="2200" b="0" u="sng" dirty="0" smtClean="0">
                <a:hlinkClick r:id="rId3"/>
              </a:rPr>
              <a:t>94</a:t>
            </a:r>
            <a:r>
              <a:rPr lang="en-US" sz="2200" b="0" u="sng" dirty="0" err="1" smtClean="0">
                <a:hlinkClick r:id="rId3"/>
              </a:rPr>
              <a:t>cd</a:t>
            </a:r>
            <a:r>
              <a:rPr lang="ru-RU" sz="2200" b="0" u="sng" dirty="0" smtClean="0">
                <a:hlinkClick r:id="rId3"/>
              </a:rPr>
              <a:t>3</a:t>
            </a:r>
            <a:r>
              <a:rPr lang="en-US" sz="2200" b="0" u="sng" dirty="0" smtClean="0">
                <a:hlinkClick r:id="rId3"/>
              </a:rPr>
              <a:t>e</a:t>
            </a:r>
            <a:r>
              <a:rPr lang="ru-RU" sz="2200" b="0" u="sng" dirty="0" smtClean="0">
                <a:hlinkClick r:id="rId3"/>
              </a:rPr>
              <a:t>47</a:t>
            </a:r>
            <a:r>
              <a:rPr lang="en-US" sz="2200" b="0" u="sng" dirty="0" smtClean="0">
                <a:hlinkClick r:id="rId3"/>
              </a:rPr>
              <a:t>e</a:t>
            </a:r>
            <a:r>
              <a:rPr lang="ru-RU" sz="2200" b="0" u="sng" dirty="0" smtClean="0">
                <a:hlinkClick r:id="rId3"/>
              </a:rPr>
              <a:t>34</a:t>
            </a:r>
            <a:endParaRPr lang="ru-RU" sz="2200" b="0" dirty="0" smtClean="0"/>
          </a:p>
          <a:p>
            <a:r>
              <a:rPr lang="ru-RU" sz="2200" dirty="0" err="1" smtClean="0"/>
              <a:t>Видеоопыты</a:t>
            </a:r>
            <a:r>
              <a:rPr lang="ru-RU" sz="2200" dirty="0" smtClean="0"/>
              <a:t> по неорганике</a:t>
            </a:r>
          </a:p>
          <a:p>
            <a:r>
              <a:rPr lang="ru-RU" sz="2200" b="0" u="sng" dirty="0" smtClean="0">
                <a:hlinkClick r:id="rId4"/>
              </a:rPr>
              <a:t>http://school-collection.edu.ru/catalog/rubr/eb17b17a-6bcc-01ab-0e3a-a1cd26d56d67/?interface=pupil&amp;class[]=51&amp;subject[]=31</a:t>
            </a:r>
            <a:endParaRPr lang="ru-RU" sz="2200" b="0" dirty="0" smtClean="0"/>
          </a:p>
          <a:p>
            <a:r>
              <a:rPr lang="ru-RU" sz="2200" dirty="0" smtClean="0"/>
              <a:t>презентации по химии</a:t>
            </a:r>
          </a:p>
          <a:p>
            <a:r>
              <a:rPr lang="ru-RU" sz="2200" b="0" u="sng" dirty="0" smtClean="0">
                <a:hlinkClick r:id="rId5"/>
              </a:rPr>
              <a:t>http://ppt.3dn.ru/index/0-15</a:t>
            </a:r>
            <a:endParaRPr lang="ru-RU" sz="2200" b="0" dirty="0" smtClean="0"/>
          </a:p>
          <a:p>
            <a:r>
              <a:rPr lang="ru-RU" sz="2200" b="0" u="sng" dirty="0" smtClean="0">
                <a:hlinkClick r:id="rId6"/>
              </a:rPr>
              <a:t>http://powerpoint-ppt.ru/index.php?showforum=16</a:t>
            </a:r>
            <a:endParaRPr lang="ru-RU" sz="2200" b="0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85750" y="457200"/>
            <a:ext cx="8640763" cy="1143000"/>
          </a:xfrm>
        </p:spPr>
        <p:txBody>
          <a:bodyPr>
            <a:normAutofit/>
          </a:bodyPr>
          <a:lstStyle/>
          <a:p>
            <a:r>
              <a:rPr lang="ru-RU" smtClean="0"/>
              <a:t>            Свойства концентрированной</a:t>
            </a:r>
            <a:br>
              <a:rPr lang="ru-RU" smtClean="0"/>
            </a:br>
            <a:r>
              <a:rPr lang="ru-RU" smtClean="0"/>
              <a:t>серной кислоты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1981200"/>
            <a:ext cx="8243887" cy="4114800"/>
          </a:xfrm>
        </p:spPr>
        <p:txBody>
          <a:bodyPr/>
          <a:lstStyle/>
          <a:p>
            <a:r>
              <a:rPr lang="ru-RU" dirty="0" smtClean="0"/>
              <a:t>Б/</a:t>
            </a:r>
            <a:r>
              <a:rPr lang="ru-RU" dirty="0" err="1" smtClean="0"/>
              <a:t>ц</a:t>
            </a:r>
            <a:r>
              <a:rPr lang="ru-RU" dirty="0" smtClean="0"/>
              <a:t> маслянистая тяжёлая жидкость</a:t>
            </a:r>
          </a:p>
          <a:p>
            <a:r>
              <a:rPr lang="ru-RU" dirty="0" smtClean="0"/>
              <a:t>Обладает сильным </a:t>
            </a:r>
            <a:r>
              <a:rPr lang="ru-RU" dirty="0" err="1" smtClean="0"/>
              <a:t>водоотнимающим</a:t>
            </a:r>
            <a:r>
              <a:rPr lang="ru-RU" dirty="0" smtClean="0"/>
              <a:t> свойством</a:t>
            </a:r>
          </a:p>
          <a:p>
            <a:r>
              <a:rPr lang="ru-RU" dirty="0" smtClean="0"/>
              <a:t>При попадании на кожу вызывает сильные ожоги</a:t>
            </a:r>
          </a:p>
          <a:p>
            <a:r>
              <a:rPr lang="ru-RU" dirty="0" smtClean="0"/>
              <a:t>                       Обугливает </a:t>
            </a:r>
          </a:p>
          <a:p>
            <a:pPr>
              <a:buFontTx/>
              <a:buNone/>
            </a:pPr>
            <a:r>
              <a:rPr lang="ru-RU" dirty="0" smtClean="0"/>
              <a:t>                            бумагу, </a:t>
            </a:r>
          </a:p>
          <a:p>
            <a:pPr>
              <a:buFontTx/>
              <a:buNone/>
            </a:pPr>
            <a:r>
              <a:rPr lang="ru-RU" dirty="0" smtClean="0"/>
              <a:t>                            древесину,</a:t>
            </a:r>
          </a:p>
          <a:p>
            <a:pPr>
              <a:buFontTx/>
              <a:buNone/>
            </a:pPr>
            <a:r>
              <a:rPr lang="ru-RU" dirty="0" smtClean="0"/>
              <a:t>                            сахар</a:t>
            </a:r>
          </a:p>
          <a:p>
            <a:endParaRPr lang="ru-RU" dirty="0" smtClean="0"/>
          </a:p>
        </p:txBody>
      </p:sp>
      <p:pic>
        <p:nvPicPr>
          <p:cNvPr id="22532" name="Picture 2" descr="C:\Documents and Settings\Admin\Рабочий стол\imagesCA7B4JP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290589"/>
            <a:ext cx="4252264" cy="334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C:\Documents and Settings\Admin\Рабочий стол\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429000"/>
            <a:ext cx="21399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Admin\Рабочий стол\IMAGE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28604"/>
            <a:ext cx="3106737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Содержимое 2"/>
          <p:cNvSpPr>
            <a:spLocks noGrp="1"/>
          </p:cNvSpPr>
          <p:nvPr>
            <p:ph sz="quarter" idx="1"/>
          </p:nvPr>
        </p:nvSpPr>
        <p:spPr>
          <a:xfrm>
            <a:off x="357188" y="500063"/>
            <a:ext cx="7481887" cy="5884862"/>
          </a:xfrm>
        </p:spPr>
        <p:txBody>
          <a:bodyPr>
            <a:normAutofit fontScale="55000" lnSpcReduction="20000"/>
          </a:bodyPr>
          <a:lstStyle/>
          <a:p>
            <a:pPr algn="ctr">
              <a:buFont typeface="Wingdings 2" pitchFamily="18" charset="2"/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Помните! </a:t>
            </a:r>
          </a:p>
          <a:p>
            <a:pPr>
              <a:buFont typeface="Wingdings 2" pitchFamily="18" charset="2"/>
              <a:buNone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z="3800" dirty="0" smtClean="0"/>
              <a:t>Серную кислоту нужно вливать </a:t>
            </a:r>
          </a:p>
          <a:p>
            <a:pPr>
              <a:buFont typeface="Wingdings 2" pitchFamily="18" charset="2"/>
              <a:buNone/>
            </a:pPr>
            <a:r>
              <a:rPr lang="ru-RU" sz="3800" dirty="0" smtClean="0"/>
              <a:t>малыми порциями в воду, а не наоборот.</a:t>
            </a:r>
          </a:p>
          <a:p>
            <a:pPr>
              <a:buNone/>
            </a:pPr>
            <a:r>
              <a:rPr lang="ru-RU" sz="3800" dirty="0" smtClean="0"/>
              <a:t>Иначе может произойти бурная </a:t>
            </a:r>
          </a:p>
          <a:p>
            <a:pPr>
              <a:buNone/>
            </a:pPr>
            <a:r>
              <a:rPr lang="ru-RU" sz="3800" dirty="0" smtClean="0"/>
              <a:t>химическая реакция, в результате </a:t>
            </a:r>
          </a:p>
          <a:p>
            <a:pPr>
              <a:buNone/>
            </a:pPr>
            <a:r>
              <a:rPr lang="ru-RU" sz="3800" dirty="0" smtClean="0"/>
              <a:t>которой человек может получить </a:t>
            </a:r>
          </a:p>
          <a:p>
            <a:pPr>
              <a:buNone/>
            </a:pPr>
            <a:r>
              <a:rPr lang="ru-RU" sz="3800" dirty="0" smtClean="0"/>
              <a:t>сильные ожоги.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Font typeface="Wingdings 2" pitchFamily="18" charset="2"/>
              <a:buNone/>
            </a:pPr>
            <a:endParaRPr lang="ru-RU" sz="2800" dirty="0" smtClean="0"/>
          </a:p>
          <a:p>
            <a:pPr>
              <a:buFontTx/>
              <a:buNone/>
            </a:pPr>
            <a:endParaRPr lang="ru-RU" sz="2800" dirty="0" smtClean="0"/>
          </a:p>
          <a:p>
            <a:pPr>
              <a:buFontTx/>
              <a:buNone/>
            </a:pPr>
            <a:endParaRPr lang="ru-RU" sz="2800" dirty="0" smtClean="0"/>
          </a:p>
          <a:p>
            <a:pPr>
              <a:buFont typeface="Wingdings 2" pitchFamily="18" charset="2"/>
              <a:buNone/>
            </a:pPr>
            <a:endParaRPr lang="ru-RU" sz="2800" dirty="0" smtClean="0"/>
          </a:p>
          <a:p>
            <a:pPr>
              <a:buFont typeface="Wingdings 2" pitchFamily="18" charset="2"/>
              <a:buNone/>
            </a:pPr>
            <a:r>
              <a:rPr lang="ru-RU" sz="2800" dirty="0" smtClean="0"/>
              <a:t>    </a:t>
            </a:r>
          </a:p>
          <a:p>
            <a:pPr>
              <a:buFont typeface="Wingdings 2" pitchFamily="18" charset="2"/>
              <a:buNone/>
            </a:pPr>
            <a:endParaRPr lang="ru-RU" sz="3600" b="1" baseline="-25000" dirty="0" smtClean="0">
              <a:solidFill>
                <a:srgbClr val="0070C0"/>
              </a:solidFill>
            </a:endParaRPr>
          </a:p>
          <a:p>
            <a:pPr>
              <a:buFont typeface="Wingdings 2" pitchFamily="18" charset="2"/>
              <a:buNone/>
            </a:pPr>
            <a:endParaRPr lang="ru-RU" sz="40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 2" pitchFamily="18" charset="2"/>
              <a:buNone/>
            </a:pPr>
            <a:r>
              <a:rPr lang="ru-RU" sz="4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sz="4000" b="1" dirty="0" smtClean="0"/>
          </a:p>
        </p:txBody>
      </p:sp>
      <p:pic>
        <p:nvPicPr>
          <p:cNvPr id="23556" name="Picture 4" descr="C:\Documents and Settings\Admin\Рабочий стол\imagesCAL601X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378389"/>
            <a:ext cx="3040083" cy="31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57430"/>
            <a:ext cx="7467600" cy="128588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Фрагмент презентации по теме: </a:t>
            </a:r>
            <a:br>
              <a:rPr lang="ru-RU" sz="4800" b="1" dirty="0" smtClean="0"/>
            </a:br>
            <a:r>
              <a:rPr lang="ru-RU" sz="4800" b="1" u="sng" dirty="0" smtClean="0">
                <a:solidFill>
                  <a:schemeClr val="bg2">
                    <a:lumMod val="50000"/>
                  </a:schemeClr>
                </a:solidFill>
              </a:rPr>
              <a:t>«Металлы» 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3600" b="1" dirty="0" smtClean="0"/>
              <a:t>9 класс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Металлическая кристаллическая решётка</a:t>
            </a:r>
            <a:endParaRPr lang="ru-RU" b="1" dirty="0"/>
          </a:p>
        </p:txBody>
      </p:sp>
      <p:pic>
        <p:nvPicPr>
          <p:cNvPr id="4" name="Содержимое 3" descr="http://school-sector.relarn.ru/nsm/chemistry/Rus/Data/Text/Ch2_8-1/img004.gif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284984"/>
            <a:ext cx="2771800" cy="207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1412776"/>
            <a:ext cx="8429684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Кристаллические решетки металлического типа содержат в узлах положительно заряженные ионы и нейтральные атомы; между ними передвигаются относительно свободные электроны.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286124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Физические свойства металлов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Твёрдые (кроме ртути)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Металлический блеск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Тепло- и электропроводные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Ковкие и пластичные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14290"/>
            <a:ext cx="3479795" cy="2619923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142976" y="2571744"/>
            <a:ext cx="2143140" cy="7143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Свинец</a:t>
            </a:r>
            <a:endParaRPr lang="ru-RU" sz="2800" b="1" dirty="0"/>
          </a:p>
        </p:txBody>
      </p:sp>
      <p:pic>
        <p:nvPicPr>
          <p:cNvPr id="1028" name="Picture 4" descr="C:\Documents and Settings\Admin\Рабочий стол\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3004" y="285728"/>
            <a:ext cx="3328920" cy="2214578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4929190" y="2000240"/>
            <a:ext cx="2143140" cy="7143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Золото</a:t>
            </a:r>
            <a:endParaRPr lang="ru-RU" sz="2800" b="1" dirty="0"/>
          </a:p>
        </p:txBody>
      </p:sp>
      <p:pic>
        <p:nvPicPr>
          <p:cNvPr id="1030" name="Picture 6" descr="C:\Documents and Settings\Admin\Рабочий стол\untitled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500438"/>
            <a:ext cx="2816222" cy="2657562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2285984" y="5857892"/>
            <a:ext cx="2143140" cy="7143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Медь</a:t>
            </a:r>
            <a:endParaRPr lang="ru-RU" sz="2800" b="1" dirty="0"/>
          </a:p>
        </p:txBody>
      </p:sp>
      <p:pic>
        <p:nvPicPr>
          <p:cNvPr id="1032" name="Picture 8" descr="C:\Documents and Settings\Admin\Рабочий стол\imagesCA82VW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6308" y="3571877"/>
            <a:ext cx="4012756" cy="2942688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5214942" y="5929330"/>
            <a:ext cx="2143140" cy="7143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Калий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180</TotalTime>
  <Words>1074</Words>
  <Application>Microsoft Office PowerPoint</Application>
  <PresentationFormat>Экран (4:3)</PresentationFormat>
  <Paragraphs>345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Начальная</vt:lpstr>
      <vt:lpstr>ИЗ ОПЫТА ИСПОЛЬЗОВАНИЯ ИНТЕРАКТИВНОЙ ДОСКИ  НА УРОКАХ   ХИМИИ</vt:lpstr>
      <vt:lpstr>ЗАЧЕМ?</vt:lpstr>
      <vt:lpstr>Слайд 3</vt:lpstr>
      <vt:lpstr>Фрагмент презентации по теме:  «Серная кислота»  9 класс</vt:lpstr>
      <vt:lpstr>            Свойства концентрированной серной кислоты</vt:lpstr>
      <vt:lpstr>Слайд 6</vt:lpstr>
      <vt:lpstr>Фрагмент презентации по теме:  «Металлы»  9 класс</vt:lpstr>
      <vt:lpstr>Металлическая кристаллическая решётка</vt:lpstr>
      <vt:lpstr>Слайд 9</vt:lpstr>
      <vt:lpstr>Слайд 10</vt:lpstr>
      <vt:lpstr>Фрагмент презентации по теме:  «Способы разделения смесей»  8 класс</vt:lpstr>
      <vt:lpstr>ФИЛЬТРОВАНИЕ</vt:lpstr>
      <vt:lpstr>ОТСТАИВАНИЕ</vt:lpstr>
      <vt:lpstr>центрифугирование</vt:lpstr>
      <vt:lpstr>Задание:  Определите по таблице оборудование, которое необходимо для разделения указанных в ней смесей.  Из букв, соответствующих правильным ответам, вы составите название способа получения чистых веществ. </vt:lpstr>
      <vt:lpstr>Слайд 16</vt:lpstr>
      <vt:lpstr>Слайд 17</vt:lpstr>
      <vt:lpstr>Фрагмент презентации по теме:  «Спирты»  10 класс</vt:lpstr>
      <vt:lpstr>Этанол</vt:lpstr>
      <vt:lpstr>Получение этанола</vt:lpstr>
      <vt:lpstr>Слайд 21</vt:lpstr>
      <vt:lpstr>Слайд 22</vt:lpstr>
      <vt:lpstr>Слайд 23</vt:lpstr>
      <vt:lpstr>Соли, образованные сильным  основанием и слабой  кислотой</vt:lpstr>
      <vt:lpstr>Расставьте Н согласно  валентности С</vt:lpstr>
      <vt:lpstr>Слайд 26</vt:lpstr>
      <vt:lpstr>Слайд 27</vt:lpstr>
      <vt:lpstr>Слайд 28</vt:lpstr>
      <vt:lpstr>Слайд 29</vt:lpstr>
      <vt:lpstr>Фрагмент презентации практической работы:  «Химическое оборудование иправила обращения с ним»  8 класс</vt:lpstr>
      <vt:lpstr>ЛАБОРАТОРНЫЙ ШТАТИВ</vt:lpstr>
      <vt:lpstr>Слайд 32</vt:lpstr>
      <vt:lpstr>Слайд 33</vt:lpstr>
      <vt:lpstr>О каком неметалле идёт речь?</vt:lpstr>
      <vt:lpstr>Тест по теме:  «Альдегиды и кетоны» </vt:lpstr>
      <vt:lpstr>1.  Общая формула альдегидов</vt:lpstr>
      <vt:lpstr>2. Каково правильное название альдегида СН3-СН – СОН СН3</vt:lpstr>
      <vt:lpstr>3. Общая формула кетонов</vt:lpstr>
      <vt:lpstr>                </vt:lpstr>
      <vt:lpstr>Эстетический аспект:</vt:lpstr>
      <vt:lpstr>Также использую готовые мультимедийные пособия : «Неорганическая химия», «Органическая химия», «Общая химия»и т.д., презентации</vt:lpstr>
      <vt:lpstr>Интернет- ресурсы: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ОПЫТА ИСПОЛЬЗОВАНИЯ ИНТЕРАКТИВНОЙ ДОСКИ НА УРОКАХ ХИМИИ</dc:title>
  <dc:creator>Семейный</dc:creator>
  <cp:lastModifiedBy>Семейный</cp:lastModifiedBy>
  <cp:revision>49</cp:revision>
  <dcterms:modified xsi:type="dcterms:W3CDTF">2014-08-27T03:34:05Z</dcterms:modified>
</cp:coreProperties>
</file>