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501008"/>
            <a:ext cx="6858000" cy="1375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Металлы.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3600" b="1" dirty="0" smtClean="0"/>
              <a:t>Урок –игра</a:t>
            </a:r>
            <a:r>
              <a:rPr lang="ru-RU" sz="3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085184"/>
            <a:ext cx="6858000" cy="6480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Учитель химии ГБОУ НПО ПУ №22 МО</a:t>
            </a:r>
          </a:p>
          <a:p>
            <a:r>
              <a:rPr lang="ru-RU" dirty="0" smtClean="0"/>
              <a:t>г. Сергиев Посад   </a:t>
            </a:r>
            <a:r>
              <a:rPr lang="ru-RU" dirty="0" err="1" smtClean="0"/>
              <a:t>Лысенкова</a:t>
            </a:r>
            <a:r>
              <a:rPr lang="ru-RU" dirty="0" smtClean="0"/>
              <a:t> О.В.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5256584" cy="29568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Медный блеск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CuS</a:t>
            </a:r>
            <a:endParaRPr lang="ru-RU" sz="5400" dirty="0"/>
          </a:p>
        </p:txBody>
      </p:sp>
      <p:pic>
        <p:nvPicPr>
          <p:cNvPr id="4" name="Рисунок 3" descr="kamen_halkozin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6208613" cy="35283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Рутил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TiO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 </a:t>
            </a:r>
            <a:endParaRPr lang="ru-RU" sz="5400" dirty="0"/>
          </a:p>
        </p:txBody>
      </p:sp>
      <p:pic>
        <p:nvPicPr>
          <p:cNvPr id="4" name="Рисунок 3" descr="Mineral-rutil-300x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124744"/>
            <a:ext cx="5239731" cy="41044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Хромистый железняк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Fe</a:t>
            </a:r>
            <a:r>
              <a:rPr lang="ru-RU" sz="5400" dirty="0" smtClean="0"/>
              <a:t>( </a:t>
            </a:r>
            <a:r>
              <a:rPr lang="en-US" sz="5400" dirty="0" err="1" smtClean="0"/>
              <a:t>CrO</a:t>
            </a:r>
            <a:r>
              <a:rPr lang="ru-RU" sz="5400" baseline="-25000" dirty="0" smtClean="0"/>
              <a:t>2</a:t>
            </a:r>
            <a:r>
              <a:rPr lang="ru-RU" sz="5400" dirty="0" smtClean="0"/>
              <a:t>)</a:t>
            </a:r>
            <a:r>
              <a:rPr lang="ru-RU" sz="5400" baseline="-25000" dirty="0" smtClean="0"/>
              <a:t>2</a:t>
            </a:r>
          </a:p>
          <a:p>
            <a:pPr>
              <a:buNone/>
            </a:pPr>
            <a:endParaRPr lang="ru-RU" sz="5400" dirty="0"/>
          </a:p>
        </p:txBody>
      </p:sp>
      <p:pic>
        <p:nvPicPr>
          <p:cNvPr id="4" name="Рисунок 3" descr="142939160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556792"/>
            <a:ext cx="3908152" cy="390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Медный колчедан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(</a:t>
            </a:r>
            <a:r>
              <a:rPr lang="en-US" sz="5400" dirty="0" err="1" smtClean="0"/>
              <a:t>CuFe</a:t>
            </a:r>
            <a:r>
              <a:rPr lang="ru-RU" sz="5400" dirty="0" smtClean="0"/>
              <a:t>)</a:t>
            </a:r>
            <a:r>
              <a:rPr lang="en-US" sz="5400" dirty="0" smtClean="0"/>
              <a:t>S</a:t>
            </a:r>
            <a:r>
              <a:rPr lang="ru-RU" sz="5400" baseline="-25000" dirty="0" smtClean="0"/>
              <a:t>2</a:t>
            </a:r>
            <a:endParaRPr lang="ru-RU" sz="5400" dirty="0"/>
          </a:p>
        </p:txBody>
      </p:sp>
      <p:pic>
        <p:nvPicPr>
          <p:cNvPr id="4" name="Рисунок 3" descr="kamen_halkopiri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276872"/>
            <a:ext cx="5678679" cy="42676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</a:rPr>
              <a:t>Конкурс 3:</a:t>
            </a:r>
            <a:r>
              <a:rPr lang="ru-RU" sz="4000" b="1" dirty="0" smtClean="0">
                <a:solidFill>
                  <a:schemeClr val="tx1"/>
                </a:solidFill>
              </a:rPr>
              <a:t> «</a:t>
            </a:r>
            <a:r>
              <a:rPr lang="ru-RU" sz="4000" b="1" dirty="0" err="1" smtClean="0">
                <a:solidFill>
                  <a:schemeClr val="tx1"/>
                </a:solidFill>
              </a:rPr>
              <a:t>Заморочки</a:t>
            </a:r>
            <a:r>
              <a:rPr lang="ru-RU" sz="4000" b="1" dirty="0" smtClean="0">
                <a:solidFill>
                  <a:schemeClr val="tx1"/>
                </a:solidFill>
              </a:rPr>
              <a:t> из бочки»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Номер вопроса представители команд вытаскивают из мешочка. На обдумывание и обсуждение вопроса дается 30 секунд. Если команда ответила неправильно на вопрос, на него может ответить другая команда. За правильный ответ 2 балла. Время засекают помощники, очки подсчитывают жюри.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tx1"/>
                </a:solidFill>
              </a:rPr>
              <a:t>Конкурс 4:</a:t>
            </a:r>
            <a:r>
              <a:rPr lang="ru-RU" sz="3600" b="1" dirty="0" smtClean="0">
                <a:solidFill>
                  <a:schemeClr val="tx1"/>
                </a:solidFill>
              </a:rPr>
              <a:t>  «Химические реакции».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Необходимо закончить уравнения реакций.</a:t>
            </a:r>
          </a:p>
          <a:p>
            <a:r>
              <a:rPr lang="ru-RU" sz="3600" i="1" dirty="0" smtClean="0"/>
              <a:t> За каждое правильно написанное уравнение 1 балл. </a:t>
            </a:r>
          </a:p>
          <a:p>
            <a:r>
              <a:rPr lang="ru-RU" sz="3600" i="1" dirty="0" smtClean="0"/>
              <a:t>Время выполнения 3 минуты.</a:t>
            </a:r>
          </a:p>
          <a:p>
            <a:r>
              <a:rPr lang="ru-RU" sz="3600" i="1" dirty="0" smtClean="0"/>
              <a:t> Не забудьте расставить коэффициенты.</a:t>
            </a:r>
            <a:endParaRPr lang="ru-RU" sz="3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Fe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+ C</a:t>
            </a:r>
            <a:endParaRPr lang="ru-RU" sz="4000" dirty="0" smtClean="0"/>
          </a:p>
          <a:p>
            <a:r>
              <a:rPr lang="en-US" sz="4000" dirty="0" smtClean="0"/>
              <a:t>Fe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O</a:t>
            </a:r>
            <a:r>
              <a:rPr lang="en-US" sz="4000" baseline="-25000" dirty="0" smtClean="0"/>
              <a:t>4</a:t>
            </a:r>
            <a:r>
              <a:rPr lang="en-US" sz="4000" dirty="0" smtClean="0"/>
              <a:t> + CO</a:t>
            </a:r>
            <a:endParaRPr lang="ru-RU" sz="4000" dirty="0" smtClean="0"/>
          </a:p>
          <a:p>
            <a:r>
              <a:rPr lang="en-US" sz="4000" dirty="0" err="1" smtClean="0"/>
              <a:t>NiO</a:t>
            </a:r>
            <a:r>
              <a:rPr lang="en-US" sz="4000" dirty="0" smtClean="0"/>
              <a:t> + Al </a:t>
            </a:r>
            <a:endParaRPr lang="ru-RU" sz="4000" dirty="0" smtClean="0"/>
          </a:p>
          <a:p>
            <a:r>
              <a:rPr lang="en-US" sz="4000" dirty="0" smtClean="0"/>
              <a:t>CrCl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+ Mg </a:t>
            </a:r>
            <a:endParaRPr lang="ru-RU" sz="4000" dirty="0" smtClean="0"/>
          </a:p>
          <a:p>
            <a:r>
              <a:rPr lang="en-US" sz="4000" dirty="0" smtClean="0"/>
              <a:t>MgSO</a:t>
            </a:r>
            <a:r>
              <a:rPr lang="en-US" sz="4000" baseline="-25000" dirty="0" smtClean="0"/>
              <a:t>4 </a:t>
            </a:r>
            <a:r>
              <a:rPr lang="en-US" sz="4000" dirty="0" smtClean="0"/>
              <a:t>+ Cu </a:t>
            </a:r>
            <a:endParaRPr lang="ru-RU" sz="4000" dirty="0" smtClean="0"/>
          </a:p>
          <a:p>
            <a:endParaRPr lang="ru-RU" sz="4000" dirty="0" smtClean="0"/>
          </a:p>
          <a:p>
            <a:endParaRPr lang="ru-RU" sz="4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347864" y="1556792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63888" y="2204864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15816" y="2996952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19872" y="364502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79912" y="4365104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</a:rPr>
              <a:t>Конкурс 5:</a:t>
            </a:r>
            <a:r>
              <a:rPr lang="ru-RU" sz="4000" b="1" dirty="0" smtClean="0">
                <a:solidFill>
                  <a:schemeClr val="tx1"/>
                </a:solidFill>
              </a:rPr>
              <a:t>  «Конкурс капитанов».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i="1" dirty="0" smtClean="0"/>
              <a:t>К доске выходят капитаны. </a:t>
            </a:r>
          </a:p>
          <a:p>
            <a:r>
              <a:rPr lang="ru-RU" sz="2800" i="1" dirty="0" smtClean="0"/>
              <a:t>На доске находится таблица с названиями сплавов и номерами. </a:t>
            </a:r>
          </a:p>
          <a:p>
            <a:r>
              <a:rPr lang="ru-RU" sz="2800" i="1" dirty="0" smtClean="0"/>
              <a:t>Капитаны должны на вопрос, поднять номер таблички с правильным ответом.</a:t>
            </a:r>
          </a:p>
          <a:p>
            <a:r>
              <a:rPr lang="ru-RU" sz="2800" i="1" dirty="0" smtClean="0"/>
              <a:t> За правильный ответ 1 балл. </a:t>
            </a:r>
          </a:p>
          <a:p>
            <a:r>
              <a:rPr lang="ru-RU" sz="2800" i="1" dirty="0" smtClean="0"/>
              <a:t>Время на обдумывания 5 секунд.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196752"/>
          <a:ext cx="8229600" cy="45365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1527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ФЕХРАЛЬ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БРОНЗА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ЧУГУН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4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ЛАТУНЬ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АЛЬНИ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4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МЕЛЬХИОР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ПРИПОЙ ПОС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НЕРЖАВЕЮЩАЯ СТАЛЬ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b="1" u="sng" dirty="0" smtClean="0">
                <a:solidFill>
                  <a:schemeClr val="tx1"/>
                </a:solidFill>
              </a:rPr>
              <a:t>Конкурс 6:</a:t>
            </a:r>
            <a:r>
              <a:rPr lang="ru-RU" sz="3600" b="1" dirty="0" smtClean="0">
                <a:solidFill>
                  <a:schemeClr val="tx1"/>
                </a:solidFill>
              </a:rPr>
              <a:t> «Загадочный конкурс».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Команде задается загадка. Если команда не ответила, право ответа передается другой команде. </a:t>
            </a:r>
          </a:p>
          <a:p>
            <a:r>
              <a:rPr lang="ru-RU" i="1" dirty="0" smtClean="0"/>
              <a:t>За правильный ответ команда получает 2 балла. Чтобы узнать номер загадки представитель команды вытаскивает номер бочонка из мешочка.</a:t>
            </a:r>
          </a:p>
          <a:p>
            <a:r>
              <a:rPr lang="ru-RU" i="1" dirty="0" smtClean="0"/>
              <a:t>Время на обдумывания 15 секунд.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u="sng" dirty="0" smtClean="0">
                <a:solidFill>
                  <a:schemeClr val="tx1"/>
                </a:solidFill>
              </a:rPr>
              <a:t>Конкурс 1</a:t>
            </a:r>
            <a:r>
              <a:rPr lang="ru-RU" sz="4800" b="1" dirty="0" smtClean="0">
                <a:solidFill>
                  <a:schemeClr val="tx1"/>
                </a:solidFill>
              </a:rPr>
              <a:t>: «Вопрос – ответ». 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sz="3600" dirty="0" smtClean="0"/>
              <a:t>В течении 1 минуты я буду задавать 15 вопросов. За один правильный ответ 1 балл. Можно вопрос пропустить, а затем вернутся к нему, если останется время.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u="sng" dirty="0" smtClean="0">
                <a:solidFill>
                  <a:schemeClr val="tx1"/>
                </a:solidFill>
              </a:rPr>
              <a:t>Конкурс7:</a:t>
            </a:r>
            <a:r>
              <a:rPr lang="ru-RU" sz="4400" b="1" dirty="0" smtClean="0">
                <a:solidFill>
                  <a:schemeClr val="tx1"/>
                </a:solidFill>
              </a:rPr>
              <a:t> « Творческий».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На любую тему в течение 5 минут составить небольшой рассказ. </a:t>
            </a:r>
          </a:p>
          <a:p>
            <a:r>
              <a:rPr lang="ru-RU" i="1" dirty="0" smtClean="0"/>
              <a:t>Помощники засекают  время. </a:t>
            </a:r>
          </a:p>
          <a:p>
            <a:r>
              <a:rPr lang="ru-RU" i="1" dirty="0" smtClean="0"/>
              <a:t>За рассказ команда может получить 5 баллов.</a:t>
            </a:r>
          </a:p>
          <a:p>
            <a:pPr>
              <a:buNone/>
            </a:pPr>
            <a:r>
              <a:rPr lang="ru-RU" sz="3600" b="1" dirty="0" smtClean="0"/>
              <a:t>    ТЕМЫ:</a:t>
            </a:r>
          </a:p>
          <a:p>
            <a:r>
              <a:rPr lang="ru-RU" sz="3600" b="1" dirty="0" smtClean="0"/>
              <a:t> 1. Зачем нужны металлы человечеству?</a:t>
            </a:r>
          </a:p>
          <a:p>
            <a:r>
              <a:rPr lang="ru-RU" sz="3600" b="1" dirty="0" smtClean="0"/>
              <a:t> 2. Вредные и полезные металлы.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>
                <a:solidFill>
                  <a:schemeClr val="tx1"/>
                </a:solidFill>
              </a:rPr>
              <a:t/>
            </a:r>
            <a:br>
              <a:rPr lang="ru-RU" u="sng" dirty="0" smtClean="0">
                <a:solidFill>
                  <a:schemeClr val="tx1"/>
                </a:solidFill>
              </a:rPr>
            </a:br>
            <a:r>
              <a:rPr lang="ru-RU" sz="5300" b="1" u="sng" dirty="0" smtClean="0">
                <a:solidFill>
                  <a:schemeClr val="tx1"/>
                </a:solidFill>
              </a:rPr>
              <a:t>Конкурс 2:  </a:t>
            </a:r>
            <a:r>
              <a:rPr lang="ru-RU" sz="5300" b="1" dirty="0" smtClean="0">
                <a:solidFill>
                  <a:schemeClr val="tx1"/>
                </a:solidFill>
              </a:rPr>
              <a:t> «Кто быстрее».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 </a:t>
            </a:r>
            <a:r>
              <a:rPr lang="ru-RU" sz="2800" dirty="0" smtClean="0"/>
              <a:t>Все металлы получают из руд. Все они имеют химические названия, но в процессе истории сохранились исторические названия. Давайте вспомним их.</a:t>
            </a:r>
          </a:p>
          <a:p>
            <a:pPr algn="just"/>
            <a:r>
              <a:rPr lang="ru-RU" sz="2800" i="1" dirty="0" smtClean="0"/>
              <a:t>Ведущий показывает историческое название. Команды должны поднять карточку с формулой. За правильный ответ 1 балл. Число правильных ответов подсчитывает жури.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Каменная соль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816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NaCl</a:t>
            </a:r>
            <a:endParaRPr lang="ru-RU" sz="5400" dirty="0"/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988840"/>
            <a:ext cx="5612436" cy="37444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Autofit/>
          </a:bodyPr>
          <a:lstStyle/>
          <a:p>
            <a:r>
              <a:rPr lang="ru-RU" sz="6600" dirty="0" err="1" smtClean="0"/>
              <a:t>Натривая</a:t>
            </a:r>
            <a:r>
              <a:rPr lang="ru-RU" sz="6600" dirty="0" smtClean="0"/>
              <a:t> селитра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NaNO</a:t>
            </a:r>
            <a:r>
              <a:rPr lang="en-US" sz="5400" baseline="-25000" dirty="0" smtClean="0"/>
              <a:t>3</a:t>
            </a:r>
            <a:endParaRPr lang="ru-RU" sz="5400" dirty="0"/>
          </a:p>
        </p:txBody>
      </p:sp>
      <p:pic>
        <p:nvPicPr>
          <p:cNvPr id="4" name="Рисунок 3" descr="1_6_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556792"/>
            <a:ext cx="4852221" cy="36876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Негашеная известь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CaO</a:t>
            </a:r>
            <a:endParaRPr lang="ru-RU" sz="5400" dirty="0"/>
          </a:p>
        </p:txBody>
      </p:sp>
      <p:pic>
        <p:nvPicPr>
          <p:cNvPr id="4" name="Рисунок 3" descr="Izvest-komovaya-negashenaya-2-j-sort-navalom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340768"/>
            <a:ext cx="5472608" cy="41044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/>
          </a:bodyPr>
          <a:lstStyle/>
          <a:p>
            <a:r>
              <a:rPr lang="ru-RU" sz="7300" dirty="0" smtClean="0"/>
              <a:t>Мел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5400" dirty="0" smtClean="0"/>
              <a:t>CaCO</a:t>
            </a:r>
            <a:r>
              <a:rPr lang="en-US" sz="5400" baseline="-25000" dirty="0" smtClean="0"/>
              <a:t>3</a:t>
            </a:r>
            <a:endParaRPr lang="ru-RU" sz="5400" dirty="0" smtClean="0"/>
          </a:p>
          <a:p>
            <a:endParaRPr lang="ru-RU" dirty="0"/>
          </a:p>
        </p:txBody>
      </p:sp>
      <p:pic>
        <p:nvPicPr>
          <p:cNvPr id="4" name="Рисунок 3" descr="iMFs1IkEbK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340768"/>
            <a:ext cx="5467581" cy="4100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Киноварь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HgS</a:t>
            </a:r>
            <a:endParaRPr lang="ru-RU" sz="5400" dirty="0"/>
          </a:p>
        </p:txBody>
      </p:sp>
      <p:pic>
        <p:nvPicPr>
          <p:cNvPr id="4" name="Рисунок 3" descr="m-kinov_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196752"/>
            <a:ext cx="4824536" cy="48245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Цинковая обманка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ZnS</a:t>
            </a:r>
            <a:endParaRPr lang="ru-RU" sz="5400" dirty="0"/>
          </a:p>
        </p:txBody>
      </p:sp>
      <p:pic>
        <p:nvPicPr>
          <p:cNvPr id="4" name="Рисунок 3" descr="sfaler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268760"/>
            <a:ext cx="4941168" cy="49411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63</TotalTime>
  <Words>401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Начальная</vt:lpstr>
      <vt:lpstr>Металлы.  Урок –игра. </vt:lpstr>
      <vt:lpstr>Конкурс 1: «Вопрос – ответ». </vt:lpstr>
      <vt:lpstr>    Конкурс 2:   «Кто быстрее». </vt:lpstr>
      <vt:lpstr>Каменная соль</vt:lpstr>
      <vt:lpstr>Натривая селитра </vt:lpstr>
      <vt:lpstr>Негашеная известь </vt:lpstr>
      <vt:lpstr>Мел  </vt:lpstr>
      <vt:lpstr>Киноварь </vt:lpstr>
      <vt:lpstr>Цинковая обманка </vt:lpstr>
      <vt:lpstr>Медный блеск </vt:lpstr>
      <vt:lpstr>Рутил</vt:lpstr>
      <vt:lpstr>Хромистый железняк </vt:lpstr>
      <vt:lpstr>Медный колчедан</vt:lpstr>
      <vt:lpstr>Конкурс 3: «Заморочки из бочки»</vt:lpstr>
      <vt:lpstr>Конкурс 4:  «Химические реакции».</vt:lpstr>
      <vt:lpstr>Слайд 16</vt:lpstr>
      <vt:lpstr>Конкурс 5:  «Конкурс капитанов».</vt:lpstr>
      <vt:lpstr>Слайд 18</vt:lpstr>
      <vt:lpstr> Конкурс 6: «Загадочный конкурс».</vt:lpstr>
      <vt:lpstr>Конкурс7: « Творческий».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Металлы.</dc:title>
  <dc:creator>Оля</dc:creator>
  <cp:lastModifiedBy>Саша</cp:lastModifiedBy>
  <cp:revision>10</cp:revision>
  <dcterms:created xsi:type="dcterms:W3CDTF">2014-07-17T11:28:53Z</dcterms:created>
  <dcterms:modified xsi:type="dcterms:W3CDTF">2014-07-22T03:44:29Z</dcterms:modified>
</cp:coreProperties>
</file>