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F98A2EC-0ADC-48C3-BB05-793C76E2B62E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65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3BAD8358-E41D-43F1-A2E8-E7CE4050650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246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654B1D-626C-4DBC-8D9F-0A31C6E813D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195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B66113-284C-44B1-A936-409DC82BDAA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34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E069B0-E8E2-47B2-A6AC-14B6682BC94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197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60DEFA-0997-46AE-8D11-79C2E4749C0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49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4E5527-2802-4FBC-890F-6C60FFCF531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60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0FA5B1-21BC-4B04-859D-A8DE6DE832A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87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F73BE-C127-48B6-85B2-DB7E48B6C395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9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C7E6EC-D999-415F-9606-E400B832C4C0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67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52C79A-0C22-432B-A7D6-442EFB6754E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12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6C0EC8-8552-4660-9F09-3D981AC0B5F7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78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981784-8CA1-4020-BF1B-AC0FE2173D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3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14A73B-6E4A-48C6-8D65-B806749A0EE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5617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7ABCB7-C68E-4792-9D24-4A64C16A665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93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971FA8-97A0-49C6-AA06-A4EB51FB6105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74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804C40-B580-4E8E-8B64-014B5418748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23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5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5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257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7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3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69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4EE083-FD54-4A68-8EBC-B1792533A09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597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7322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499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4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9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D8BE56-AB18-4526-A836-B3829129C8F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9336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8B5D44-EFA6-44C8-9BD8-8C54F3E86C8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2364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43B5BC-EAC3-46AE-B3F1-3FE3C41DE8F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649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B3D527-8547-41C5-8B64-1873FB0C231F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3331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FA74F0-E10C-46E6-B51A-BC001328ED5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123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E560C0-5150-4ADA-AD31-B3667516DDC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655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05BA3C0-CB00-42F8-94EB-4A3E8B5D7B2B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9B6BEBF-E841-423B-9A90-979BE8083BE0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de-D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m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m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svm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m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m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hangingPunct="1">
              <a:buNone/>
            </a:pPr>
            <a:r>
              <a:rPr lang="ru-RU" sz="1400">
                <a:solidFill>
                  <a:srgbClr val="000000"/>
                </a:solidFill>
                <a:latin typeface="Calibri" pitchFamily="34"/>
                <a:cs typeface="Times New Roman" pitchFamily="18"/>
              </a:rPr>
              <a:t>Министерство образования  и науки Самарской области</a:t>
            </a:r>
            <a:br>
              <a:rPr lang="ru-RU" sz="1400">
                <a:solidFill>
                  <a:srgbClr val="000000"/>
                </a:solidFill>
                <a:latin typeface="Calibri" pitchFamily="34"/>
                <a:cs typeface="Times New Roman" pitchFamily="18"/>
              </a:rPr>
            </a:br>
            <a:r>
              <a:rPr lang="ru-RU" sz="1400">
                <a:solidFill>
                  <a:srgbClr val="000000"/>
                </a:solidFill>
                <a:latin typeface="Calibri" pitchFamily="34"/>
              </a:rPr>
              <a:t>Государственное автономное образовательное учреждение дополнительного профессионального  образования (повышения квалификации) специалистов</a:t>
            </a:r>
            <a:br>
              <a:rPr lang="ru-RU" sz="1400">
                <a:solidFill>
                  <a:srgbClr val="000000"/>
                </a:solidFill>
                <a:latin typeface="Calibri" pitchFamily="34"/>
              </a:rPr>
            </a:br>
            <a:r>
              <a:rPr lang="ru-RU" sz="1400">
                <a:solidFill>
                  <a:srgbClr val="000000"/>
                </a:solidFill>
                <a:latin typeface="Calibri" pitchFamily="34"/>
              </a:rPr>
              <a:t>Самарский областной институт повышения квалификации и переподготовки работников образования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4493538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 hangingPunct="1">
              <a:buNone/>
            </a:pPr>
            <a:endParaRPr lang="ru-RU" sz="1200" dirty="0">
              <a:solidFill>
                <a:srgbClr val="000000"/>
              </a:solidFill>
              <a:latin typeface="Calibri" pitchFamily="34"/>
              <a:cs typeface="Times New Roman" pitchFamily="18"/>
            </a:endParaRPr>
          </a:p>
          <a:p>
            <a:pPr lvl="0" hangingPunct="1">
              <a:buNone/>
            </a:pPr>
            <a:r>
              <a:rPr lang="ru-RU" sz="1200" b="1" dirty="0">
                <a:solidFill>
                  <a:srgbClr val="000000"/>
                </a:solidFill>
                <a:latin typeface="Calibri" pitchFamily="34"/>
              </a:rPr>
              <a:t> </a:t>
            </a:r>
          </a:p>
          <a:p>
            <a:pPr lvl="0" hangingPunct="1">
              <a:buNone/>
            </a:pPr>
            <a:r>
              <a:rPr lang="ru-RU" sz="1200" b="1" dirty="0">
                <a:solidFill>
                  <a:srgbClr val="000000"/>
                </a:solidFill>
                <a:latin typeface="Calibri" pitchFamily="34"/>
              </a:rPr>
              <a:t> </a:t>
            </a:r>
          </a:p>
          <a:p>
            <a:pPr lvl="0" algn="ctr" hangingPunct="1">
              <a:buNone/>
            </a:pPr>
            <a:r>
              <a:rPr lang="ru-RU" sz="1200" dirty="0">
                <a:solidFill>
                  <a:srgbClr val="000000"/>
                </a:solidFill>
                <a:latin typeface="Calibri" pitchFamily="34"/>
              </a:rPr>
              <a:t>                                 </a:t>
            </a: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Итоговая работа</a:t>
            </a:r>
          </a:p>
          <a:p>
            <a:pPr lvl="0" algn="ctr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по модулю инвариантной части курсов повышения квалификации ИОЧ</a:t>
            </a:r>
          </a:p>
          <a:p>
            <a:pPr lvl="0" algn="ctr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«</a:t>
            </a:r>
            <a:r>
              <a:rPr lang="ru-RU" sz="1600" b="1" dirty="0">
                <a:solidFill>
                  <a:srgbClr val="000000"/>
                </a:solidFill>
                <a:latin typeface="Calibri" pitchFamily="34"/>
              </a:rPr>
              <a:t>Основные направления региональной образовательной политики в контексте модернизации российского образования</a:t>
            </a: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»</a:t>
            </a: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 </a:t>
            </a: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 </a:t>
            </a:r>
          </a:p>
          <a:p>
            <a:pPr lvl="0" algn="ctr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по теме:</a:t>
            </a:r>
          </a:p>
          <a:p>
            <a:pPr lvl="0" algn="ctr" hangingPunct="1">
              <a:buNone/>
            </a:pPr>
            <a:r>
              <a:rPr lang="ru-RU" sz="1600" b="1" dirty="0">
                <a:solidFill>
                  <a:srgbClr val="000000"/>
                </a:solidFill>
                <a:latin typeface="Calibri" pitchFamily="34"/>
              </a:rPr>
              <a:t>«Развитие самостоятельности обучающихся  посредством игровых технологий  на уроках химии»</a:t>
            </a:r>
          </a:p>
          <a:p>
            <a:pPr lvl="0" hangingPunct="1">
              <a:buNone/>
            </a:pPr>
            <a:endParaRPr lang="ru-RU" sz="1600" dirty="0">
              <a:solidFill>
                <a:srgbClr val="000000"/>
              </a:solidFill>
              <a:latin typeface="Calibri" pitchFamily="34"/>
            </a:endParaRP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Сроки обучения: 1 сессия: с 12.05 по 16.05 2014 года</a:t>
            </a: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                                 2 сессия: с 26.05 по 30.05 2014 года</a:t>
            </a:r>
          </a:p>
          <a:p>
            <a:pPr lvl="0" hangingPunct="1">
              <a:buNone/>
            </a:pPr>
            <a:endParaRPr lang="ru-RU" sz="1600" dirty="0">
              <a:solidFill>
                <a:srgbClr val="000000"/>
              </a:solidFill>
              <a:latin typeface="Calibri" pitchFamily="34"/>
            </a:endParaRP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                                                                                    </a:t>
            </a:r>
            <a:r>
              <a:rPr lang="ru-RU" sz="1600" dirty="0" smtClean="0">
                <a:solidFill>
                  <a:srgbClr val="000000"/>
                </a:solidFill>
                <a:latin typeface="Calibri" pitchFamily="34"/>
              </a:rPr>
              <a:t>Выполнила   учитель </a:t>
            </a: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химии</a:t>
            </a:r>
          </a:p>
          <a:p>
            <a:pPr lvl="0" hangingPunct="1">
              <a:buNone/>
            </a:pP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                                                                                    ГБОУ СОШ №1 «ОЦ</a:t>
            </a:r>
            <a:r>
              <a:rPr lang="ru-RU" sz="1600">
                <a:solidFill>
                  <a:srgbClr val="000000"/>
                </a:solidFill>
                <a:latin typeface="Calibri" pitchFamily="34"/>
              </a:rPr>
              <a:t>» </a:t>
            </a:r>
            <a:r>
              <a:rPr lang="ru-RU" sz="1600" smtClean="0">
                <a:solidFill>
                  <a:srgbClr val="000000"/>
                </a:solidFill>
                <a:latin typeface="Calibri" pitchFamily="34"/>
              </a:rPr>
              <a:t>Самарской </a:t>
            </a:r>
            <a:r>
              <a:rPr lang="ru-RU" sz="1600" dirty="0">
                <a:solidFill>
                  <a:srgbClr val="000000"/>
                </a:solidFill>
                <a:latin typeface="Calibri" pitchFamily="34"/>
              </a:rPr>
              <a:t>области</a:t>
            </a:r>
          </a:p>
          <a:p>
            <a:pPr lvl="0" hangingPunct="1">
              <a:buNone/>
            </a:pPr>
            <a:endParaRPr lang="ru-RU" sz="1600" dirty="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360000"/>
            <a:ext cx="8607960" cy="720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урок: «Кислоты в свете ТЭД»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tbl" idx="4294967295"/>
          </p:nvPr>
        </p:nvPicPr>
        <p:blipFill>
          <a:blip r:embed="rId3"/>
          <a:stretch>
            <a:fillRect/>
          </a:stretch>
        </p:blipFill>
        <p:spPr>
          <a:xfrm>
            <a:off x="761759" y="1080000"/>
            <a:ext cx="8417880" cy="6243120"/>
          </a:xfr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pic>
        <p:nvPicPr>
          <p:cNvPr id="3" name=""/>
          <p:cNvPicPr>
            <a:picLocks noGrp="1" noChangeAspect="1"/>
          </p:cNvPicPr>
          <p:nvPr>
            <p:ph type="tbl" idx="4294967295"/>
          </p:nvPr>
        </p:nvPicPr>
        <p:blipFill>
          <a:blip r:embed="rId3"/>
          <a:stretch>
            <a:fillRect/>
          </a:stretch>
        </p:blipFill>
        <p:spPr>
          <a:xfrm>
            <a:off x="822600" y="2137680"/>
            <a:ext cx="7581600" cy="2451600"/>
          </a:xfr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80" y="610920"/>
            <a:ext cx="8418600" cy="586872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de-DE" sz="1400">
              <a:solidFill>
                <a:srgbClr val="000000"/>
              </a:solidFill>
              <a:latin typeface="Times New Roman" pitchFamily="18"/>
            </a:endParaRPr>
          </a:p>
          <a:p>
            <a:pPr lvl="0">
              <a:buNone/>
            </a:pPr>
            <a:endParaRPr lang="de-DE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40000"/>
            <a:ext cx="9179640" cy="7014239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pic>
        <p:nvPicPr>
          <p:cNvPr id="3" name=""/>
          <p:cNvPicPr>
            <a:picLocks noGrp="1" noChangeAspect="1"/>
          </p:cNvPicPr>
          <p:nvPr>
            <p:ph type="tbl" idx="4294967295"/>
          </p:nvPr>
        </p:nvPicPr>
        <p:blipFill>
          <a:blip r:embed="rId3"/>
          <a:stretch>
            <a:fillRect/>
          </a:stretch>
        </p:blipFill>
        <p:spPr>
          <a:xfrm>
            <a:off x="822600" y="360000"/>
            <a:ext cx="8417880" cy="6671520"/>
          </a:xfr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/>
              <a:t>Контрольно-оценочный блок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 algn="just">
              <a:lnSpc>
                <a:spcPct val="150000"/>
              </a:lnSpc>
              <a:buNone/>
            </a:pPr>
            <a:endParaRPr lang="de-DE" sz="1400" b="1"/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В рамках рейтинговой системы оценивания будут оцениваться устные и письменные ответы обучающихся, письменные групповые работы, интеллектуальные задания</a:t>
            </a:r>
            <a:r>
              <a:rPr lang="de-DE" sz="1400" b="1"/>
              <a:t>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 b="1"/>
              <a:t>Преимущества рейтинговой системы контроля и оценки: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Активное участие учащихся в контроле и оценке своих достижений;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Мотивация стремления учащихся к успеху в учебно-познавательной деятельности;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Стимулирование самостоятельности в учебе;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Учет индивидуальных качеств учащихся;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de-DE" sz="1400"/>
              <a:t>Возможность обеспечения индивидуального темпа по программе.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/>
            <a:r>
              <a:rPr lang="de-DE"/>
              <a:t>Использованные источники: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1620000"/>
            <a:ext cx="8418240" cy="52200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000"/>
              <a:t>1</a:t>
            </a:r>
            <a:r>
              <a:rPr lang="de-DE" sz="2000">
                <a:latin typeface="Times New Roman" pitchFamily="18"/>
              </a:rPr>
              <a:t>. Фундаментальное ядро российского образования[1]</a:t>
            </a:r>
          </a:p>
          <a:p>
            <a:pPr lvl="0"/>
            <a:r>
              <a:rPr lang="de-DE" sz="2000">
                <a:latin typeface="Times New Roman" pitchFamily="18"/>
              </a:rPr>
              <a:t>2. Новые Федеральные Государственные Образовательные Стандарты[2]</a:t>
            </a:r>
          </a:p>
          <a:p>
            <a:pPr lvl="0"/>
            <a:r>
              <a:rPr lang="de-DE" sz="2000">
                <a:latin typeface="Times New Roman" pitchFamily="18"/>
              </a:rPr>
              <a:t>3.Национальная образовательная инициатива «Наша новая школа». Утверждена президентом РФ   04.02.2010 г., ПР-271  [3]</a:t>
            </a:r>
          </a:p>
          <a:p>
            <a:pPr lvl="0"/>
            <a:r>
              <a:rPr lang="de-DE" sz="2000">
                <a:latin typeface="Times New Roman" pitchFamily="18"/>
              </a:rPr>
              <a:t>4.Стандарты второго поколения «Примерные программы. Химия 8-11 классы: проект. – М. : Просвещение, с. 3-8, 2010[4]</a:t>
            </a:r>
          </a:p>
          <a:p>
            <a:pPr lvl="0"/>
            <a:r>
              <a:rPr lang="de-DE" sz="2000">
                <a:latin typeface="Times New Roman" pitchFamily="18"/>
              </a:rPr>
              <a:t>5. Божович Л.Н. Проблемы развития мотивационной среды: ребенка // Изучение мотивации поведения детей и подростков. –М, 1972.</a:t>
            </a:r>
          </a:p>
          <a:p>
            <a:pPr lvl="0"/>
            <a:r>
              <a:rPr lang="de-DE" sz="2000">
                <a:latin typeface="Times New Roman" pitchFamily="18"/>
              </a:rPr>
              <a:t>6. Габриели О.С. Химия 10 кл.: настольная книга учителя М.: Дрофа 2010. 5. Габриели О.С. 11 кл.: В 2 ч. настольная книга учителя М. Дрофа, 2011.</a:t>
            </a:r>
          </a:p>
          <a:p>
            <a:pPr lvl="0"/>
            <a:r>
              <a:rPr lang="de-DE" sz="2000">
                <a:latin typeface="Times New Roman" pitchFamily="18"/>
              </a:rPr>
              <a:t>7.Карсонов В.А. Развивающее обучение и самостоятельная работа на уроках. Учебное пособие, - СПб – Саратов, 1990.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hangingPunct="1">
              <a:buNone/>
            </a:pPr>
            <a:r>
              <a:rPr lang="ru-RU">
                <a:solidFill>
                  <a:srgbClr val="000000"/>
                </a:solidFill>
                <a:latin typeface="Times New Roman" pitchFamily="18"/>
              </a:rPr>
              <a:t>Паспорт итоговой работы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  <a:p>
            <a:pPr lvl="0" hangingPunct="1">
              <a:buNone/>
            </a:pPr>
            <a:r>
              <a:rPr lang="ru-RU" sz="1800">
                <a:solidFill>
                  <a:srgbClr val="000000"/>
                </a:solidFill>
                <a:latin typeface="Times New Roman" pitchFamily="18"/>
              </a:rPr>
              <a:t>В работе представлена система деятельности ГБОУ СОШ №1 «ОЦ» ж.-д. ст.Шентала по Созданию педагогической системы, направленной на развитие самостоятельности обучения на уроках химии с помощью игровых технологий</a:t>
            </a:r>
          </a:p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  <a:p>
            <a:pPr lvl="0" hangingPunct="1">
              <a:buNone/>
            </a:pPr>
            <a:r>
              <a:rPr lang="ru-RU" sz="1800">
                <a:solidFill>
                  <a:srgbClr val="000000"/>
                </a:solidFill>
                <a:latin typeface="Times New Roman" pitchFamily="18"/>
              </a:rPr>
              <a:t>Целевая аудитория: 14 -15 лет</a:t>
            </a:r>
          </a:p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  <a:p>
            <a:pPr lvl="0" hangingPunct="1">
              <a:buNone/>
            </a:pPr>
            <a:r>
              <a:rPr lang="ru-RU" sz="1800">
                <a:solidFill>
                  <a:srgbClr val="000000"/>
                </a:solidFill>
                <a:latin typeface="Times New Roman" pitchFamily="18"/>
              </a:rPr>
              <a:t>В педагогическом проекте представлена система деятельности на примере урока</a:t>
            </a:r>
          </a:p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  <a:p>
            <a:pPr lvl="0" hangingPunct="1">
              <a:buNone/>
            </a:pPr>
            <a:r>
              <a:rPr lang="ru-RU" sz="1800">
                <a:solidFill>
                  <a:srgbClr val="000000"/>
                </a:solidFill>
                <a:latin typeface="Times New Roman" pitchFamily="18"/>
              </a:rPr>
              <a:t>По срочности — краткосрочный. Работа над совершенствованием системы будет длится в течение 2-х месяцев.</a:t>
            </a:r>
          </a:p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  <a:p>
            <a:pPr lvl="0" hangingPunct="1">
              <a:buNone/>
            </a:pPr>
            <a:r>
              <a:rPr lang="ru-RU" sz="1800">
                <a:solidFill>
                  <a:srgbClr val="000000"/>
                </a:solidFill>
                <a:latin typeface="Times New Roman" pitchFamily="18"/>
              </a:rPr>
              <a:t>По приоритетному виду деятельности —социально-ориентированный, воспитательный    </a:t>
            </a:r>
          </a:p>
          <a:p>
            <a:pPr lvl="0" hangingPunct="1">
              <a:buNone/>
            </a:pPr>
            <a:endParaRPr lang="ru-RU" sz="1800">
              <a:solidFill>
                <a:srgbClr val="000000"/>
              </a:solidFill>
              <a:latin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Актуальность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61759" y="1620000"/>
            <a:ext cx="8418240" cy="494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200">
                <a:solidFill>
                  <a:srgbClr val="000000"/>
                </a:solidFill>
                <a:latin typeface="Times New Roman" pitchFamily="18"/>
              </a:rPr>
              <a:t>В настоящее время  развитие самостоятельной деятельности обучающихся является самым важным аспектом в образовательном процессе. Этого требует сама жизнь, на это нацелен ФГОС, в основе которого лежит системно-деятельностный подход в обучении школьников, что предусматривает значительное увеличение доли самостоятельности ученика как субъекта учебного процесса.</a:t>
            </a:r>
          </a:p>
          <a:p>
            <a:pPr lvl="0"/>
            <a:r>
              <a:rPr lang="de-DE" sz="2200">
                <a:solidFill>
                  <a:srgbClr val="000000"/>
                </a:solidFill>
                <a:latin typeface="Times New Roman" pitchFamily="18"/>
              </a:rPr>
              <a:t>И фундаментальное ядро российского образования говорит о информатизации, появлений новых профессий и выдвигают требования непрерывного самообразования[1]</a:t>
            </a:r>
          </a:p>
          <a:p>
            <a:pPr lvl="0"/>
            <a:r>
              <a:rPr lang="de-DE" sz="2200">
                <a:solidFill>
                  <a:srgbClr val="000000"/>
                </a:solidFill>
                <a:latin typeface="Times New Roman" pitchFamily="18"/>
              </a:rPr>
              <a:t>В новых ФГОС говорится, что в ОУ для участников образовательного процесса должны создаваться условия, обеспечивающие возможность эффективной самостоятельной работы обучающихся при поддержке педагогических работников [2</a:t>
            </a:r>
            <a:r>
              <a:rPr lang="de-DE" sz="1400">
                <a:solidFill>
                  <a:srgbClr val="000000"/>
                </a:solidFill>
                <a:latin typeface="Times New Roman" pitchFamily="18"/>
              </a:rPr>
              <a:t>]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177840"/>
            <a:ext cx="8607960" cy="902159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indent="49140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de-DE" sz="2200"/>
              <a:t>Анализ результатов образовательной деятельности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0000" y="900000"/>
            <a:ext cx="8820000" cy="61200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000">
                <a:latin typeface="Times New Roman" pitchFamily="18"/>
              </a:rPr>
              <a:t>проведенный на основе наблюдения  показал, что, существуют как </a:t>
            </a:r>
            <a:r>
              <a:rPr lang="de-DE" sz="2000" u="sng">
                <a:latin typeface="Times New Roman" pitchFamily="18"/>
              </a:rPr>
              <a:t>позитивные</a:t>
            </a:r>
            <a:r>
              <a:rPr lang="de-DE" sz="2000">
                <a:latin typeface="Times New Roman" pitchFamily="18"/>
              </a:rPr>
              <a:t> результаты исследования: умение использовать первоисточники, умение логически мыслить так и </a:t>
            </a:r>
            <a:r>
              <a:rPr lang="de-DE" sz="2000" u="sng">
                <a:latin typeface="Times New Roman" pitchFamily="18"/>
              </a:rPr>
              <a:t>недостатки</a:t>
            </a:r>
            <a:r>
              <a:rPr lang="de-DE" sz="2000">
                <a:latin typeface="Times New Roman" pitchFamily="18"/>
              </a:rPr>
              <a:t>: обучающие при  предоставлении нужной информации опираются на учителя , педагог недостаточно часто внедряет в образовательный процесс игровые технологии.</a:t>
            </a:r>
          </a:p>
          <a:p>
            <a:pPr lvl="0"/>
            <a:r>
              <a:rPr lang="de-DE" sz="2000">
                <a:latin typeface="Times New Roman" pitchFamily="18"/>
              </a:rPr>
              <a:t>Исходя из недостатков можно сформулировать противоречия:</a:t>
            </a:r>
          </a:p>
          <a:p>
            <a:pPr lvl="0"/>
            <a:r>
              <a:rPr lang="de-DE" sz="2000">
                <a:latin typeface="Times New Roman" pitchFamily="18"/>
              </a:rPr>
              <a:t>- между требованиями ФГОС к развитию самостоятельности и освоением обучающимися новым государственным стандартам;</a:t>
            </a:r>
          </a:p>
          <a:p>
            <a:pPr lvl="0"/>
            <a:r>
              <a:rPr lang="de-DE" sz="2000">
                <a:latin typeface="Times New Roman" pitchFamily="18"/>
              </a:rPr>
              <a:t>- между определяющим значением  самостоятельной деятельности в развитии личности и пассивной ролью ученика в образовательном процессе;</a:t>
            </a:r>
          </a:p>
          <a:p>
            <a:pPr lvl="0"/>
            <a:r>
              <a:rPr lang="de-DE" sz="2000">
                <a:latin typeface="Times New Roman" pitchFamily="18"/>
              </a:rPr>
              <a:t>- между условиями, при которых интерес обучающихся к игре как к занимательному занятию постепенно переключился на учебное занятие и отсутствием современной инфраструктуры, способствующей эффективному использованию игровых технологий</a:t>
            </a:r>
            <a:r>
              <a:rPr lang="de-DE" sz="200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/>
            <a:r>
              <a:rPr lang="de-DE" sz="2000" i="0">
                <a:solidFill>
                  <a:srgbClr val="000000"/>
                </a:solidFill>
                <a:latin typeface="Times New Roman" pitchFamily="18"/>
              </a:rPr>
              <a:t>Проблема</a:t>
            </a:r>
            <a:r>
              <a:rPr lang="de-DE" sz="2000" i="0">
                <a:latin typeface="Times New Roman" pitchFamily="18"/>
              </a:rPr>
              <a:t>:</a:t>
            </a:r>
            <a:r>
              <a:rPr lang="de-DE" sz="2000">
                <a:latin typeface="Times New Roman" pitchFamily="18"/>
              </a:rPr>
              <a:t> </a:t>
            </a:r>
            <a:r>
              <a:rPr lang="de-DE" sz="2000" b="0" i="0">
                <a:solidFill>
                  <a:srgbClr val="000000"/>
                </a:solidFill>
                <a:latin typeface="Times New Roman" pitchFamily="18"/>
              </a:rPr>
              <a:t>Недостаточное количество умений и навыков самостоятельной работы обучающихся, неудовлетворенность учителя химии в плане самостоятельности  учащихся   в образовательном процессе.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000"/>
              <a:t>  </a:t>
            </a:r>
            <a:r>
              <a:rPr lang="de-DE" sz="2000" b="1">
                <a:latin typeface="Times New Roman" pitchFamily="18"/>
              </a:rPr>
              <a:t>Цель:</a:t>
            </a:r>
            <a:r>
              <a:rPr lang="de-DE" sz="2000">
                <a:latin typeface="Times New Roman" pitchFamily="18"/>
              </a:rPr>
              <a:t> создать  условия для развития самостоятельности обучающихся посредством игровых технологий на уроках химии.</a:t>
            </a:r>
          </a:p>
          <a:p>
            <a:pPr lvl="0"/>
            <a:r>
              <a:rPr lang="de-DE" sz="2000" b="1">
                <a:latin typeface="Times New Roman" pitchFamily="18"/>
              </a:rPr>
              <a:t>Задачи:</a:t>
            </a:r>
          </a:p>
          <a:p>
            <a:pPr lvl="0"/>
            <a:r>
              <a:rPr lang="de-DE" sz="2000">
                <a:latin typeface="Times New Roman" pitchFamily="18"/>
              </a:rPr>
              <a:t>Проанализировать необходимую психолого-педагогическую и учебно-методическую литературу по  теме: «Развитие самостоятельности посредством игровых технологий» ;</a:t>
            </a:r>
          </a:p>
          <a:p>
            <a:pPr lvl="0"/>
            <a:r>
              <a:rPr lang="de-DE" sz="2000">
                <a:latin typeface="Times New Roman" pitchFamily="18"/>
              </a:rPr>
              <a:t>Изучить на основе литературы сущность понятий «познавательная самостоятельность», «игровые технологии».</a:t>
            </a:r>
          </a:p>
          <a:p>
            <a:pPr lvl="0"/>
            <a:r>
              <a:rPr lang="de-DE" sz="2000">
                <a:latin typeface="Times New Roman" pitchFamily="18"/>
              </a:rPr>
              <a:t>Разработать систему развития самостоятельности  обучающего и внедрить её в образовательный процесс;</a:t>
            </a:r>
          </a:p>
          <a:p>
            <a:pPr lvl="0"/>
            <a:r>
              <a:rPr lang="de-DE" sz="2000">
                <a:latin typeface="Times New Roman" pitchFamily="18"/>
              </a:rPr>
              <a:t>Проверить эффективность предложенных средств в реальной практике;</a:t>
            </a:r>
          </a:p>
          <a:p>
            <a:pPr lvl="0"/>
            <a:r>
              <a:rPr lang="de-DE" sz="2000">
                <a:latin typeface="Times New Roman" pitchFamily="18"/>
              </a:rPr>
              <a:t>Провести анализ, систематизацию и обобщение результатов, полученных в ходе реализации проекта.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2040" y="360000"/>
            <a:ext cx="8607960" cy="720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/>
            <a:r>
              <a:rPr lang="de-DE"/>
              <a:t>Ожидаемые результаты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1080000"/>
            <a:ext cx="8418240" cy="580068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000">
                <a:latin typeface="Times New Roman" pitchFamily="18"/>
              </a:rPr>
              <a:t>Обучающиеся:</a:t>
            </a:r>
          </a:p>
          <a:p>
            <a:pPr lvl="0"/>
            <a:r>
              <a:rPr lang="de-DE" sz="2000">
                <a:latin typeface="Times New Roman" pitchFamily="18"/>
              </a:rPr>
              <a:t> - обучающиеся приобретут такие качества, как самостоятельность;</a:t>
            </a:r>
          </a:p>
          <a:p>
            <a:pPr lvl="0"/>
            <a:r>
              <a:rPr lang="de-DE" sz="2000">
                <a:latin typeface="Times New Roman" pitchFamily="18"/>
              </a:rPr>
              <a:t> - повысится уровень  самостоятельного изучения предмета</a:t>
            </a:r>
          </a:p>
          <a:p>
            <a:pPr lvl="0"/>
            <a:r>
              <a:rPr lang="de-DE" sz="2000">
                <a:latin typeface="Times New Roman" pitchFamily="18"/>
              </a:rPr>
              <a:t> - научатся самостоятельно добывать знания и применять их на практике;</a:t>
            </a:r>
          </a:p>
          <a:p>
            <a:pPr lvl="0"/>
            <a:r>
              <a:rPr lang="de-DE" sz="2000">
                <a:latin typeface="Times New Roman" pitchFamily="18"/>
              </a:rPr>
              <a:t> - будет создан положительный морально-психологический климат в классе для развития личности обучающихся;</a:t>
            </a:r>
          </a:p>
          <a:p>
            <a:pPr lvl="0"/>
            <a:r>
              <a:rPr lang="de-DE" sz="2000">
                <a:latin typeface="Times New Roman" pitchFamily="18"/>
              </a:rPr>
              <a:t> - повысится уровень развития коммуникативных навыков обучающихся;</a:t>
            </a:r>
          </a:p>
          <a:p>
            <a:pPr lvl="0"/>
            <a:r>
              <a:rPr lang="de-DE" sz="2000">
                <a:latin typeface="Times New Roman" pitchFamily="18"/>
              </a:rPr>
              <a:t> - повысится уровень сформированности устойчивой мотивации познания;</a:t>
            </a:r>
          </a:p>
          <a:p>
            <a:pPr lvl="0"/>
            <a:r>
              <a:rPr lang="de-DE" sz="2000">
                <a:latin typeface="Times New Roman" pitchFamily="18"/>
              </a:rPr>
              <a:t>- появятся участники, призеры и победители олимпиад и творческих конкурсов из числа слабоуспевающих детей.</a:t>
            </a:r>
          </a:p>
          <a:p>
            <a:pPr lvl="0"/>
            <a:r>
              <a:rPr lang="de-DE" sz="2000">
                <a:latin typeface="Times New Roman" pitchFamily="18"/>
              </a:rPr>
              <a:t>В образовательном процессе:</a:t>
            </a:r>
          </a:p>
          <a:p>
            <a:pPr lvl="0"/>
            <a:r>
              <a:rPr lang="de-DE" sz="2000">
                <a:latin typeface="Times New Roman" pitchFamily="18"/>
              </a:rPr>
              <a:t>  - увеличилась глубина подачи материала без усиления нервно-психической нагрузки на детей за счет роста самостоятельной  деятельности учащихся;</a:t>
            </a:r>
          </a:p>
          <a:p>
            <a:pPr lvl="0"/>
            <a:r>
              <a:rPr lang="de-DE" sz="2000">
                <a:latin typeface="Times New Roman" pitchFamily="18"/>
              </a:rPr>
              <a:t> -  активизировалась мотивационная деятельность;</a:t>
            </a:r>
          </a:p>
          <a:p>
            <a:pPr lvl="0"/>
            <a:r>
              <a:rPr lang="de-DE" sz="2000">
                <a:latin typeface="Times New Roman" pitchFamily="18"/>
              </a:rPr>
              <a:t>- учитель овладеет новыми технологиями, направленными на повышение уровня самостоятельности у обучающихся.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Используемые понятия: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>
                <a:latin typeface="Times New Roman" pitchFamily="18"/>
              </a:rPr>
              <a:t>Термин «самостоятельный»  обозначает:«Существующий отдельно от других, независимый, решительный, обладающий собственной инициативой. …Совершаемый собственными силами, без посторонних влияний, без чужой помощи»[3].</a:t>
            </a:r>
          </a:p>
          <a:p>
            <a:pPr lvl="0"/>
            <a:r>
              <a:rPr lang="de-DE">
                <a:latin typeface="Times New Roman" pitchFamily="18"/>
              </a:rPr>
              <a:t>«…Осуществляемый своими силами, без посторонней помощи или руководства….   Свободный от посторонних влияний,оригинальный»[4].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2040" y="360000"/>
            <a:ext cx="8607960" cy="1260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Способы реализации: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00000" y="1357200"/>
            <a:ext cx="8418240" cy="58428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>
                <a:latin typeface="Times New Roman" pitchFamily="18"/>
              </a:rPr>
              <a:t>изучение нормативно-правовых документов по развитию самостоятельности обучающихся;</a:t>
            </a:r>
          </a:p>
          <a:p>
            <a:pPr lvl="0"/>
            <a:r>
              <a:rPr lang="de-DE">
                <a:latin typeface="Times New Roman" pitchFamily="18"/>
              </a:rPr>
              <a:t>разработать систему развития самостоятельности  обучающего и внедрить её в образовательный процесс;</a:t>
            </a:r>
          </a:p>
          <a:p>
            <a:pPr lvl="0"/>
            <a:r>
              <a:rPr lang="de-DE">
                <a:latin typeface="Times New Roman" pitchFamily="18"/>
              </a:rPr>
              <a:t>проведение моделирования самостоятельной работы , наблюдения, бесед;</a:t>
            </a:r>
          </a:p>
          <a:p>
            <a:pPr lvl="0"/>
            <a:r>
              <a:rPr lang="de-DE">
                <a:latin typeface="Times New Roman" pitchFamily="18"/>
              </a:rPr>
              <a:t>проведение  анализа, статистическая обработка результатов плана реализации  проекта.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2040" y="180000"/>
            <a:ext cx="8607960" cy="720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Основная часть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00000" y="817200"/>
            <a:ext cx="8418240" cy="58428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lnSpc>
                <a:spcPct val="150000"/>
              </a:lnSpc>
              <a:buNone/>
            </a:pPr>
            <a:r>
              <a:rPr lang="ru-RU" sz="2000">
                <a:solidFill>
                  <a:srgbClr val="000000"/>
                </a:solidFill>
              </a:rPr>
              <a:t>В</a:t>
            </a:r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 настоящее время обществу нужны люди, обладающие такими личностными качествами, как самостоятельность, активность, инициативность. Такие качества можно развить в процессе самостоятельной учебной деятельности на уроке, поэтому в своей работе  важно развивать самостоятельность учащихся с применением игровых технологий.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Активное участие в игре способствует развитию кроме самостоятельности и  творческий потенциал обучаемых, их внимание, память, воображение и мышление, а это, в свою очередь, оказывает влияние на степень развития учебной деятельности и результаты обучения в целом.</a:t>
            </a:r>
          </a:p>
          <a:p>
            <a:pPr lvl="0">
              <a:lnSpc>
                <a:spcPct val="150000"/>
              </a:lnSpc>
              <a:buNone/>
            </a:pPr>
            <a:endParaRPr 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s-novelt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798</Words>
  <Application>Microsoft Office PowerPoint</Application>
  <PresentationFormat>Экран (4:3)</PresentationFormat>
  <Paragraphs>88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Default</vt:lpstr>
      <vt:lpstr>Обычный</vt:lpstr>
      <vt:lpstr>prs-novelty</vt:lpstr>
      <vt:lpstr>Министерство образования  и науки Самарской области Государственное автономное образовательное учреждение дополнительного профессионального  образования (повышения квалификации) специалистов Самарский областной институт повышения квалификации и переподготовки работников образования</vt:lpstr>
      <vt:lpstr>Паспорт итоговой работы</vt:lpstr>
      <vt:lpstr>Актуальность</vt:lpstr>
      <vt:lpstr>Анализ результатов образовательной деятельности</vt:lpstr>
      <vt:lpstr>Проблема: Недостаточное количество умений и навыков самостоятельной работы обучающихся, неудовлетворенность учителя химии в плане самостоятельности  учащихся   в образовательном процессе.</vt:lpstr>
      <vt:lpstr>Ожидаемые результаты</vt:lpstr>
      <vt:lpstr>Используемые понятия:</vt:lpstr>
      <vt:lpstr>Способы реализации:</vt:lpstr>
      <vt:lpstr>Основная часть</vt:lpstr>
      <vt:lpstr>урок: «Кислоты в свете ТЭД»</vt:lpstr>
      <vt:lpstr>Презентация PowerPoint</vt:lpstr>
      <vt:lpstr>Презентация PowerPoint</vt:lpstr>
      <vt:lpstr>Презентация PowerPoint</vt:lpstr>
      <vt:lpstr>Контрольно-оценочный блок</vt:lpstr>
      <vt:lpstr>Использованные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 и науки Самарской области Государственное автономное образовательное учреждение дополнительного профессионального  образования (повышения квалификации) специалистов Самарский областной институт повышения квалификации и переподготовки работников образования</dc:title>
  <dc:creator>1</dc:creator>
  <cp:lastModifiedBy>1</cp:lastModifiedBy>
  <cp:revision>7</cp:revision>
  <dcterms:created xsi:type="dcterms:W3CDTF">2009-04-16T11:32:32Z</dcterms:created>
  <dcterms:modified xsi:type="dcterms:W3CDTF">2014-08-27T11:07:08Z</dcterms:modified>
</cp:coreProperties>
</file>