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енетическая связь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592288"/>
          </a:xfrm>
        </p:spPr>
        <p:txBody>
          <a:bodyPr>
            <a:normAutofit/>
          </a:bodyPr>
          <a:lstStyle/>
          <a:p>
            <a:r>
              <a:rPr lang="ru-RU" b="1" dirty="0"/>
              <a:t>Генетическая связь между классами неорганических соединений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2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ряд металла,4 Answers,A,4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Генетический ряд  металла – это: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вещества</a:t>
            </a:r>
            <a:r>
              <a:rPr lang="ru-RU" dirty="0"/>
              <a:t>, образующие ряд на основе одного </a:t>
            </a:r>
            <a:r>
              <a:rPr lang="ru-RU" dirty="0" smtClean="0"/>
              <a:t>металла;</a:t>
            </a:r>
            <a:endParaRPr lang="ru-RU" dirty="0"/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вещества</a:t>
            </a:r>
            <a:r>
              <a:rPr lang="ru-RU" dirty="0"/>
              <a:t>, образующие ряд на основе одного </a:t>
            </a:r>
            <a:r>
              <a:rPr lang="ru-RU" dirty="0" smtClean="0"/>
              <a:t>неметалла;</a:t>
            </a:r>
            <a:endParaRPr lang="ru-RU" dirty="0"/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вещества</a:t>
            </a:r>
            <a:r>
              <a:rPr lang="ru-RU" dirty="0"/>
              <a:t>, образующие ряд на основе металла или </a:t>
            </a:r>
            <a:r>
              <a:rPr lang="ru-RU" dirty="0" smtClean="0"/>
              <a:t>неметалла;</a:t>
            </a:r>
            <a:endParaRPr lang="ru-RU" dirty="0"/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вещества </a:t>
            </a:r>
            <a:r>
              <a:rPr lang="ru-RU" dirty="0"/>
              <a:t>из разных классов веществ, связанных превращениями</a:t>
            </a:r>
          </a:p>
        </p:txBody>
      </p:sp>
    </p:spTree>
    <p:extLst>
      <p:ext uri="{BB962C8B-B14F-4D97-AF65-F5344CB8AC3E}">
        <p14:creationId xmlns:p14="http://schemas.microsoft.com/office/powerpoint/2010/main" val="18674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характер оксидов,3 Answers,C,4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Определите характер оксидов К</a:t>
            </a:r>
            <a:r>
              <a:rPr lang="ru-RU" sz="3100" b="1" dirty="0"/>
              <a:t>2</a:t>
            </a:r>
            <a:r>
              <a:rPr lang="ru-RU" b="1" dirty="0"/>
              <a:t>О, </a:t>
            </a:r>
            <a:r>
              <a:rPr lang="ru-RU" b="1" dirty="0" smtClean="0"/>
              <a:t>Al</a:t>
            </a:r>
            <a:r>
              <a:rPr lang="ru-RU" sz="3100" b="1" dirty="0" smtClean="0"/>
              <a:t>2</a:t>
            </a:r>
            <a:r>
              <a:rPr lang="ru-RU" b="1" dirty="0" smtClean="0"/>
              <a:t>О</a:t>
            </a:r>
            <a:r>
              <a:rPr lang="ru-RU" sz="3100" b="1" dirty="0" smtClean="0"/>
              <a:t>3</a:t>
            </a:r>
            <a:r>
              <a:rPr lang="ru-RU" b="1" dirty="0"/>
              <a:t>,  </a:t>
            </a:r>
            <a:r>
              <a:rPr lang="ru-RU" b="1" dirty="0" err="1"/>
              <a:t>BaO</a:t>
            </a:r>
            <a:r>
              <a:rPr lang="ru-RU" b="1" dirty="0"/>
              <a:t>, SO</a:t>
            </a:r>
            <a:r>
              <a:rPr lang="ru-RU" sz="3100" b="1" dirty="0"/>
              <a:t>3</a:t>
            </a:r>
            <a:r>
              <a:rPr lang="ru-RU" b="1" dirty="0"/>
              <a:t>, </a:t>
            </a:r>
            <a:r>
              <a:rPr lang="ru-RU" b="1" dirty="0" smtClean="0"/>
              <a:t>СrО</a:t>
            </a:r>
            <a:r>
              <a:rPr lang="ru-RU" sz="3100" b="1" dirty="0" smtClean="0"/>
              <a:t>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281339"/>
          </a:xfrm>
        </p:spPr>
        <p:txBody>
          <a:bodyPr/>
          <a:lstStyle/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dirty="0"/>
              <a:t>, </a:t>
            </a:r>
            <a:r>
              <a:rPr lang="ru-RU" dirty="0" err="1" smtClean="0"/>
              <a:t>BaO</a:t>
            </a:r>
            <a:r>
              <a:rPr lang="ru-RU" dirty="0" smtClean="0"/>
              <a:t>-кислотные</a:t>
            </a:r>
            <a:r>
              <a:rPr lang="ru-RU" dirty="0"/>
              <a:t>; </a:t>
            </a: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, СrО</a:t>
            </a:r>
            <a:r>
              <a:rPr lang="ru-RU" baseline="-25000" dirty="0" smtClean="0"/>
              <a:t>3</a:t>
            </a:r>
            <a:r>
              <a:rPr lang="ru-RU" dirty="0" smtClean="0"/>
              <a:t>-амфотерные</a:t>
            </a:r>
            <a:r>
              <a:rPr lang="ru-RU" dirty="0"/>
              <a:t>,   Al</a:t>
            </a:r>
            <a:r>
              <a:rPr lang="ru-RU" baseline="-25000" dirty="0"/>
              <a:t>2 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— основный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r>
              <a:rPr lang="ru-RU" dirty="0" smtClean="0"/>
              <a:t>О, СrО</a:t>
            </a:r>
            <a:r>
              <a:rPr lang="ru-RU" baseline="-25000" dirty="0" smtClean="0"/>
              <a:t>3</a:t>
            </a:r>
            <a:r>
              <a:rPr lang="ru-RU" dirty="0" smtClean="0"/>
              <a:t>- </a:t>
            </a:r>
            <a:r>
              <a:rPr lang="ru-RU" dirty="0"/>
              <a:t>основные; </a:t>
            </a:r>
            <a:r>
              <a:rPr lang="ru-RU" dirty="0" err="1"/>
              <a:t>BaO</a:t>
            </a:r>
            <a:r>
              <a:rPr lang="ru-RU" dirty="0"/>
              <a:t> — кислотный;  SO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ru-RU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/>
              <a:t>— амфотерные.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dirty="0"/>
              <a:t>, </a:t>
            </a:r>
            <a:r>
              <a:rPr lang="ru-RU" dirty="0" err="1"/>
              <a:t>BaO</a:t>
            </a:r>
            <a:r>
              <a:rPr lang="ru-RU" dirty="0"/>
              <a:t> - основные; </a:t>
            </a:r>
            <a:r>
              <a:rPr lang="ru-RU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-амфотерный</a:t>
            </a:r>
            <a:r>
              <a:rPr lang="ru-RU" dirty="0"/>
              <a:t>; SO</a:t>
            </a:r>
            <a:r>
              <a:rPr lang="ru-RU" baseline="-25000" dirty="0"/>
              <a:t>3</a:t>
            </a:r>
            <a:r>
              <a:rPr lang="ru-RU" dirty="0"/>
              <a:t>,   СrО</a:t>
            </a:r>
            <a:r>
              <a:rPr lang="ru-RU" baseline="-25000" dirty="0"/>
              <a:t>3</a:t>
            </a:r>
            <a:r>
              <a:rPr lang="ru-RU" dirty="0"/>
              <a:t>— кислотные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2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оксиды,3 Answers,C,4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Определите характер оксидов. Na</a:t>
            </a:r>
            <a:r>
              <a:rPr lang="ru-RU" b="1" baseline="-25000" dirty="0"/>
              <a:t>2</a:t>
            </a:r>
            <a:r>
              <a:rPr lang="ru-RU" b="1" dirty="0"/>
              <a:t>O, </a:t>
            </a:r>
            <a:r>
              <a:rPr lang="ru-RU" b="1" dirty="0" smtClean="0"/>
              <a:t>С</a:t>
            </a:r>
            <a:r>
              <a:rPr lang="en-US" b="1" dirty="0" smtClean="0"/>
              <a:t>r</a:t>
            </a:r>
            <a:r>
              <a:rPr lang="ru-RU" b="1" baseline="-25000" dirty="0" smtClean="0"/>
              <a:t>2</a:t>
            </a:r>
            <a:r>
              <a:rPr lang="ru-RU" b="1" dirty="0" smtClean="0"/>
              <a:t>О</a:t>
            </a:r>
            <a:r>
              <a:rPr lang="ru-RU" b="1" baseline="-25000" dirty="0" smtClean="0"/>
              <a:t>з</a:t>
            </a:r>
            <a:r>
              <a:rPr lang="ru-RU" b="1" dirty="0"/>
              <a:t>, СО</a:t>
            </a:r>
            <a:r>
              <a:rPr lang="ru-RU" b="1" baseline="-25000" dirty="0"/>
              <a:t>2</a:t>
            </a:r>
            <a:r>
              <a:rPr lang="ru-RU" b="1" dirty="0"/>
              <a:t>,</a:t>
            </a:r>
            <a:r>
              <a:rPr lang="ru-RU" b="1" baseline="-25000" dirty="0"/>
              <a:t>   </a:t>
            </a:r>
            <a:r>
              <a:rPr lang="ru-RU" b="1" dirty="0" err="1"/>
              <a:t>СоО</a:t>
            </a:r>
            <a:r>
              <a:rPr lang="ru-RU" b="1" dirty="0"/>
              <a:t>,  Мn</a:t>
            </a:r>
            <a:r>
              <a:rPr lang="ru-RU" b="1" baseline="-25000" dirty="0"/>
              <a:t>2</a:t>
            </a:r>
            <a:r>
              <a:rPr lang="ru-RU" b="1" dirty="0"/>
              <a:t>О</a:t>
            </a:r>
            <a:r>
              <a:rPr lang="ru-RU" b="1" baseline="-25000" dirty="0"/>
              <a:t>7</a:t>
            </a:r>
            <a:r>
              <a:rPr lang="ru-RU" b="1" dirty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Na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,   </a:t>
            </a:r>
            <a:r>
              <a:rPr lang="ru-RU" dirty="0" smtClean="0"/>
              <a:t>С</a:t>
            </a:r>
            <a:r>
              <a:rPr lang="en-US" dirty="0" smtClean="0"/>
              <a:t>r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/>
              <a:t> - кислотные; СО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ru-RU" dirty="0" err="1"/>
              <a:t>СоО</a:t>
            </a:r>
            <a:r>
              <a:rPr lang="ru-RU" dirty="0"/>
              <a:t>— амфотерные. Мn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7</a:t>
            </a:r>
            <a:r>
              <a:rPr lang="ru-RU" dirty="0"/>
              <a:t>— основный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Na</a:t>
            </a:r>
            <a:r>
              <a:rPr lang="ru-RU" sz="2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,   </a:t>
            </a:r>
            <a:r>
              <a:rPr lang="ru-RU" dirty="0" smtClean="0"/>
              <a:t>С</a:t>
            </a:r>
            <a:r>
              <a:rPr lang="en-US" dirty="0" smtClean="0"/>
              <a:t>r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- </a:t>
            </a:r>
            <a:r>
              <a:rPr lang="ru-RU" dirty="0"/>
              <a:t>основные; </a:t>
            </a:r>
            <a:r>
              <a:rPr lang="ru-RU" dirty="0" err="1"/>
              <a:t>СоО</a:t>
            </a:r>
            <a:r>
              <a:rPr lang="ru-RU" dirty="0"/>
              <a:t>, СО</a:t>
            </a:r>
            <a:r>
              <a:rPr lang="ru-RU" baseline="-25000" dirty="0"/>
              <a:t>2</a:t>
            </a:r>
            <a:r>
              <a:rPr lang="ru-RU" dirty="0"/>
              <a:t>- кислотные,   Мn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7</a:t>
            </a:r>
            <a:r>
              <a:rPr lang="ru-RU" dirty="0"/>
              <a:t>- амфотерный.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Na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, </a:t>
            </a:r>
            <a:r>
              <a:rPr lang="ru-RU" dirty="0" err="1"/>
              <a:t>СоО</a:t>
            </a:r>
            <a:r>
              <a:rPr lang="ru-RU" dirty="0"/>
              <a:t> - основные;  </a:t>
            </a:r>
            <a:r>
              <a:rPr lang="ru-RU" dirty="0" smtClean="0"/>
              <a:t>С</a:t>
            </a:r>
            <a:r>
              <a:rPr lang="en-US" dirty="0" smtClean="0"/>
              <a:t>r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baseline="-25000" dirty="0"/>
              <a:t> </a:t>
            </a:r>
            <a:r>
              <a:rPr lang="ru-RU" dirty="0" smtClean="0"/>
              <a:t>-амфотерный</a:t>
            </a:r>
            <a:r>
              <a:rPr lang="ru-RU" dirty="0"/>
              <a:t>, СО</a:t>
            </a:r>
            <a:r>
              <a:rPr lang="ru-RU" baseline="-25000" dirty="0"/>
              <a:t>2</a:t>
            </a:r>
            <a:r>
              <a:rPr lang="ru-RU" dirty="0"/>
              <a:t>   Мn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7</a:t>
            </a:r>
            <a:r>
              <a:rPr lang="ru-RU" dirty="0"/>
              <a:t>— кислотные.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0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реакции,4 Answers,C,4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1426170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>
                <a:solidFill>
                  <a:srgbClr val="000000"/>
                </a:solidFill>
                <a:latin typeface="PromtImperial"/>
              </a:rPr>
              <a:t>С какими из перечисленных веществ могут взаимодействовать кислотные оксиды: вода, кислота, основание, основный оксид, амфотерный оксид, амфотерный гидроксид.</a:t>
            </a:r>
            <a:r>
              <a:rPr lang="ru-RU" sz="2800" dirty="0">
                <a:solidFill>
                  <a:srgbClr val="000000"/>
                </a:solidFill>
                <a:latin typeface="PromtImperial"/>
              </a:rPr>
              <a:t> 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445624" cy="4309939"/>
          </a:xfrm>
        </p:spPr>
        <p:txBody>
          <a:bodyPr/>
          <a:lstStyle/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Вода</a:t>
            </a:r>
            <a:r>
              <a:rPr lang="ru-RU" dirty="0"/>
              <a:t>, кислота, основание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Вода</a:t>
            </a:r>
            <a:r>
              <a:rPr lang="ru-RU" dirty="0"/>
              <a:t>, основание, основный оксид, кислота.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Вода</a:t>
            </a:r>
            <a:r>
              <a:rPr lang="ru-RU" dirty="0"/>
              <a:t>, основание, основный оксид, амфотерный оксид, амфотерный гидроксид.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dirty="0" smtClean="0"/>
              <a:t>Кислота</a:t>
            </a:r>
            <a:r>
              <a:rPr lang="ru-RU" dirty="0"/>
              <a:t>, амфотерный оксид, амфотерный гидроксид.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0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реакции с водой,5 Answers,D,4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Какие из перечисленных веществ реагируют с водой: СО</a:t>
            </a:r>
            <a:r>
              <a:rPr lang="ru-RU" sz="3600" b="1" baseline="-25000" dirty="0"/>
              <a:t>2</a:t>
            </a:r>
            <a:r>
              <a:rPr lang="ru-RU" sz="3600" b="1" dirty="0"/>
              <a:t>, </a:t>
            </a:r>
            <a:r>
              <a:rPr lang="ru-RU" sz="3600" b="1" dirty="0" err="1"/>
              <a:t>CaO</a:t>
            </a:r>
            <a:r>
              <a:rPr lang="ru-RU" sz="3600" b="1" dirty="0"/>
              <a:t>, SO</a:t>
            </a:r>
            <a:r>
              <a:rPr lang="ru-RU" sz="3600" b="1" baseline="-25000" dirty="0"/>
              <a:t>3</a:t>
            </a:r>
            <a:r>
              <a:rPr lang="ru-RU" sz="3600" b="1" dirty="0"/>
              <a:t> </a:t>
            </a:r>
            <a:r>
              <a:rPr lang="ru-RU" sz="3600" b="1" dirty="0" err="1"/>
              <a:t>HCl</a:t>
            </a:r>
            <a:r>
              <a:rPr lang="ru-RU" sz="3600" b="1" dirty="0"/>
              <a:t>, NH</a:t>
            </a:r>
            <a:r>
              <a:rPr lang="ru-RU" sz="3600" b="1" baseline="-25000" dirty="0"/>
              <a:t>3</a:t>
            </a:r>
            <a:r>
              <a:rPr lang="ru-RU" sz="3600" b="1" dirty="0"/>
              <a:t>, N</a:t>
            </a:r>
            <a:r>
              <a:rPr lang="ru-RU" sz="3600" b="1" baseline="-25000" dirty="0"/>
              <a:t>2</a:t>
            </a:r>
            <a:r>
              <a:rPr lang="ru-RU" sz="3600" b="1" dirty="0"/>
              <a:t>, </a:t>
            </a:r>
            <a:r>
              <a:rPr lang="ru-RU" sz="3600" b="1" dirty="0" err="1"/>
              <a:t>Сu</a:t>
            </a:r>
            <a:r>
              <a:rPr lang="ru-RU" sz="3600" b="1" dirty="0"/>
              <a:t>, </a:t>
            </a:r>
            <a:r>
              <a:rPr lang="ru-RU" sz="3600" b="1" dirty="0" err="1"/>
              <a:t>Na</a:t>
            </a:r>
            <a:r>
              <a:rPr lang="ru-RU" sz="3600" b="1" dirty="0"/>
              <a:t>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281339"/>
          </a:xfrm>
        </p:spPr>
        <p:txBody>
          <a:bodyPr/>
          <a:lstStyle/>
          <a:p>
            <a:pPr marL="514350" indent="-514350" algn="just">
              <a:buFont typeface="+mj-lt"/>
              <a:buAutoNum type="alphaUcPeriod"/>
            </a:pPr>
            <a:r>
              <a:rPr lang="pt-BR" dirty="0">
                <a:solidFill>
                  <a:srgbClr val="000000"/>
                </a:solidFill>
                <a:latin typeface="PromtImperial"/>
              </a:rPr>
              <a:t>HCl, N</a:t>
            </a:r>
            <a:r>
              <a:rPr lang="pt-BR" baseline="-25000" dirty="0">
                <a:solidFill>
                  <a:srgbClr val="000000"/>
                </a:solidFill>
                <a:latin typeface="PromtImperial"/>
              </a:rPr>
              <a:t>2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 Сu.</a:t>
            </a:r>
            <a:endParaRPr lang="pt-BR" sz="2800" dirty="0">
              <a:solidFill>
                <a:srgbClr val="000000"/>
              </a:solidFill>
              <a:latin typeface="Arial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pt-BR" dirty="0" smtClean="0">
                <a:solidFill>
                  <a:srgbClr val="000000"/>
                </a:solidFill>
                <a:latin typeface="PromtImperial"/>
              </a:rPr>
              <a:t>СО</a:t>
            </a:r>
            <a:r>
              <a:rPr lang="pt-BR" baseline="-25000" dirty="0" smtClean="0">
                <a:solidFill>
                  <a:srgbClr val="000000"/>
                </a:solidFill>
                <a:latin typeface="PromtImperial"/>
              </a:rPr>
              <a:t>2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 Сu, HCl.</a:t>
            </a:r>
            <a:endParaRPr lang="pt-BR" sz="2800" dirty="0">
              <a:solidFill>
                <a:srgbClr val="000000"/>
              </a:solidFill>
              <a:latin typeface="Arial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pt-BR" dirty="0" smtClean="0">
                <a:solidFill>
                  <a:srgbClr val="000000"/>
                </a:solidFill>
                <a:latin typeface="PromtImperial"/>
              </a:rPr>
              <a:t>N</a:t>
            </a:r>
            <a:r>
              <a:rPr lang="pt-BR" baseline="-25000" dirty="0" smtClean="0">
                <a:solidFill>
                  <a:srgbClr val="000000"/>
                </a:solidFill>
                <a:latin typeface="PromtImperial"/>
              </a:rPr>
              <a:t>2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CaO, NH</a:t>
            </a:r>
            <a:r>
              <a:rPr lang="pt-BR" baseline="-25000" dirty="0">
                <a:solidFill>
                  <a:srgbClr val="000000"/>
                </a:solidFill>
                <a:latin typeface="PromtImperial"/>
              </a:rPr>
              <a:t>3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.</a:t>
            </a:r>
            <a:endParaRPr lang="pt-BR" sz="2800" dirty="0">
              <a:solidFill>
                <a:srgbClr val="000000"/>
              </a:solidFill>
              <a:latin typeface="Arial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pt-BR" dirty="0" smtClean="0">
                <a:solidFill>
                  <a:srgbClr val="000000"/>
                </a:solidFill>
                <a:latin typeface="PromtImperial"/>
              </a:rPr>
              <a:t>CO</a:t>
            </a:r>
            <a:r>
              <a:rPr lang="pt-BR" baseline="-25000" dirty="0" smtClean="0">
                <a:solidFill>
                  <a:srgbClr val="000000"/>
                </a:solidFill>
                <a:latin typeface="PromtImperial"/>
              </a:rPr>
              <a:t>2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CaO, SO</a:t>
            </a:r>
            <a:r>
              <a:rPr lang="pt-BR" baseline="-25000" dirty="0">
                <a:solidFill>
                  <a:srgbClr val="000000"/>
                </a:solidFill>
                <a:latin typeface="PromtImperial"/>
              </a:rPr>
              <a:t>3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NH</a:t>
            </a:r>
            <a:r>
              <a:rPr lang="pt-BR" baseline="-25000" dirty="0">
                <a:solidFill>
                  <a:srgbClr val="000000"/>
                </a:solidFill>
                <a:latin typeface="PromtImperial"/>
              </a:rPr>
              <a:t>3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Na.</a:t>
            </a:r>
            <a:endParaRPr lang="pt-BR" sz="2800" dirty="0">
              <a:solidFill>
                <a:srgbClr val="000000"/>
              </a:solidFill>
              <a:latin typeface="Arial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pt-BR" dirty="0" smtClean="0">
                <a:solidFill>
                  <a:srgbClr val="000000"/>
                </a:solidFill>
                <a:latin typeface="PromtImperial"/>
              </a:rPr>
              <a:t>SO</a:t>
            </a:r>
            <a:r>
              <a:rPr lang="pt-BR" baseline="-25000" dirty="0" smtClean="0">
                <a:solidFill>
                  <a:srgbClr val="000000"/>
                </a:solidFill>
                <a:latin typeface="PromtImperial"/>
              </a:rPr>
              <a:t>3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, CaO, N</a:t>
            </a:r>
            <a:r>
              <a:rPr lang="pt-BR" baseline="-25000" dirty="0">
                <a:solidFill>
                  <a:srgbClr val="000000"/>
                </a:solidFill>
                <a:latin typeface="PromtImperial"/>
              </a:rPr>
              <a:t>2</a:t>
            </a:r>
            <a:r>
              <a:rPr lang="pt-BR" dirty="0">
                <a:solidFill>
                  <a:srgbClr val="000000"/>
                </a:solidFill>
                <a:latin typeface="PromtImperial"/>
              </a:rPr>
              <a:t>.</a:t>
            </a:r>
            <a:endParaRPr lang="pt-BR" sz="280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0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Генетическая связь между классами неорганических соединений</vt:lpstr>
      <vt:lpstr>Генетический ряд  металла – это: </vt:lpstr>
      <vt:lpstr>Определите характер оксидов К2О, Al2О3,  BaO, SO3, СrО3</vt:lpstr>
      <vt:lpstr>Определите характер оксидов. Na2O, Сr2Оз, СО2,   СоО,  Мn2О7.</vt:lpstr>
      <vt:lpstr>С какими из перечисленных веществ могут взаимодействовать кислотные оксиды: вода, кислота, основание, основный оксид, амфотерный оксид, амфотерный гидроксид. </vt:lpstr>
      <vt:lpstr>Какие из перечисленных веществ реагируют с водой: СО2, CaO, SO3 HCl, NH3, N2, Сu, Na?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Генетическая связь между классами неорганических соединений</dc:title>
  <dc:creator>olga</dc:creator>
  <cp:lastModifiedBy>olga</cp:lastModifiedBy>
  <cp:revision>13</cp:revision>
  <dcterms:created xsi:type="dcterms:W3CDTF">2014-09-03T10:57:14Z</dcterms:created>
  <dcterms:modified xsi:type="dcterms:W3CDTF">2014-09-03T11:14:47Z</dcterms:modified>
</cp:coreProperties>
</file>