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8" r:id="rId20"/>
    <p:sldId id="279" r:id="rId21"/>
    <p:sldId id="277" r:id="rId22"/>
    <p:sldId id="284" r:id="rId23"/>
    <p:sldId id="285" r:id="rId24"/>
    <p:sldId id="286" r:id="rId25"/>
    <p:sldId id="293" r:id="rId26"/>
    <p:sldId id="287" r:id="rId27"/>
    <p:sldId id="296" r:id="rId28"/>
    <p:sldId id="300" r:id="rId29"/>
    <p:sldId id="301" r:id="rId30"/>
    <p:sldId id="302" r:id="rId31"/>
    <p:sldId id="304" r:id="rId32"/>
    <p:sldId id="305" r:id="rId33"/>
    <p:sldId id="297"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ECFF"/>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1506563256"/>
      </p:ext>
    </p:extLst>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3148972136"/>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525056646"/>
      </p:ext>
    </p:extLst>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3337306748"/>
      </p:ext>
    </p:extLst>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2626501462"/>
      </p:ext>
    </p:extLst>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2290375515"/>
      </p:ext>
    </p:extLst>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148843388"/>
      </p:ext>
    </p:extLst>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2731571774"/>
      </p:ext>
    </p:extLst>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3280879306"/>
      </p:ext>
    </p:extLst>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353537692"/>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43BCCA-D3D3-4880-9F84-087ABE3D2390}"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479046191"/>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3BCCA-D3D3-4880-9F84-087ABE3D2390}" type="datetimeFigureOut">
              <a:rPr lang="ru-RU" smtClean="0"/>
              <a:pPr/>
              <a:t>17.07.2014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90843-54AA-4156-BDC7-96BF1978059A}" type="slidenum">
              <a:rPr lang="ru-RU" smtClean="0"/>
              <a:pPr/>
              <a:t>‹#›</a:t>
            </a:fld>
            <a:endParaRPr lang="ru-RU"/>
          </a:p>
        </p:txBody>
      </p:sp>
    </p:spTree>
    <p:extLst>
      <p:ext uri="{BB962C8B-B14F-4D97-AF65-F5344CB8AC3E}">
        <p14:creationId xmlns:p14="http://schemas.microsoft.com/office/powerpoint/2010/main" xmlns="" val="4215167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5" name="Прямоугольник 4"/>
          <p:cNvSpPr/>
          <p:nvPr/>
        </p:nvSpPr>
        <p:spPr>
          <a:xfrm>
            <a:off x="611560" y="476672"/>
            <a:ext cx="7992888" cy="2308324"/>
          </a:xfrm>
          <a:prstGeom prst="rect">
            <a:avLst/>
          </a:prstGeom>
          <a:noFill/>
        </p:spPr>
        <p:txBody>
          <a:bodyPr wrap="square" lIns="91440" tIns="45720" rIns="91440" bIns="45720">
            <a:spAutoFit/>
          </a:bodyPr>
          <a:lstStyle/>
          <a:p>
            <a:pPr algn="ctr"/>
            <a:r>
              <a:rPr lang="ru-RU" sz="7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endParaRPr lang="ru-RU" sz="7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descr="C:\Users\rekom\Desktop\0_90a73_1bd1b99e_XXL.jpg"/>
          <p:cNvPicPr>
            <a:picLocks noChangeAspect="1" noChangeArrowheads="1"/>
          </p:cNvPicPr>
          <p:nvPr/>
        </p:nvPicPr>
        <p:blipFill>
          <a:blip r:embed="rId2" cstate="email"/>
          <a:srcRect/>
          <a:stretch>
            <a:fillRect/>
          </a:stretch>
        </p:blipFill>
        <p:spPr bwMode="auto">
          <a:xfrm>
            <a:off x="1403648" y="2924944"/>
            <a:ext cx="6312564" cy="3528392"/>
          </a:xfrm>
          <a:prstGeom prst="rect">
            <a:avLst/>
          </a:prstGeom>
          <a:noFill/>
        </p:spPr>
      </p:pic>
    </p:spTree>
    <p:extLst>
      <p:ext uri="{BB962C8B-B14F-4D97-AF65-F5344CB8AC3E}">
        <p14:creationId xmlns:p14="http://schemas.microsoft.com/office/powerpoint/2010/main" xmlns="" val="20250798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pPr>
              <a:buNone/>
            </a:pPr>
            <a:r>
              <a:rPr lang="ru-RU" sz="1800" b="1" dirty="0" smtClean="0">
                <a:solidFill>
                  <a:srgbClr val="CCECFF"/>
                </a:solidFill>
              </a:rPr>
              <a:t>       В сложившейся ситуации Кутузов решил дать генеральное сражение недалеко от Москвы, у села Бородино. </a:t>
            </a:r>
          </a:p>
          <a:p>
            <a:pPr>
              <a:buNone/>
            </a:pPr>
            <a:r>
              <a:rPr lang="ru-RU" sz="1800" b="1" dirty="0" smtClean="0">
                <a:solidFill>
                  <a:srgbClr val="CCECFF"/>
                </a:solidFill>
              </a:rPr>
              <a:t> </a:t>
            </a:r>
          </a:p>
          <a:p>
            <a:pPr>
              <a:buNone/>
            </a:pPr>
            <a:r>
              <a:rPr lang="ru-RU" sz="1800" b="1" dirty="0" smtClean="0">
                <a:solidFill>
                  <a:srgbClr val="CCECFF"/>
                </a:solidFill>
              </a:rPr>
              <a:t>       Рано утром 7 сентября 1812 года завязалась великая Бородинская битва. В течение 6 часов русские войска отбивали ожесточенные атаки противника. Потери были огромными с обеих сторон – свыше 38 тысяч русских солдат и 58 тысяч французских. </a:t>
            </a:r>
          </a:p>
          <a:p>
            <a:pPr>
              <a:buNone/>
            </a:pPr>
            <a:r>
              <a:rPr lang="ru-RU" sz="1800" b="1" dirty="0" smtClean="0">
                <a:solidFill>
                  <a:srgbClr val="CCECFF"/>
                </a:solidFill>
              </a:rPr>
              <a:t> </a:t>
            </a:r>
          </a:p>
          <a:p>
            <a:endParaRPr lang="ru-RU" dirty="0"/>
          </a:p>
        </p:txBody>
      </p:sp>
      <p:pic>
        <p:nvPicPr>
          <p:cNvPr id="7170" name="Picture 2" descr="C:\Users\rekom\Desktop\0005-018-Borodinskoe-srazhenie.jpg"/>
          <p:cNvPicPr>
            <a:picLocks noGrp="1" noChangeAspect="1" noChangeArrowheads="1"/>
          </p:cNvPicPr>
          <p:nvPr>
            <p:ph sz="half" idx="1"/>
          </p:nvPr>
        </p:nvPicPr>
        <p:blipFill>
          <a:blip r:embed="rId2" cstate="email"/>
          <a:srcRect/>
          <a:stretch>
            <a:fillRect/>
          </a:stretch>
        </p:blipFill>
        <p:spPr bwMode="auto">
          <a:xfrm>
            <a:off x="395536" y="2492896"/>
            <a:ext cx="4038600" cy="2694848"/>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CCECFF"/>
                </a:solidFill>
              </a:rPr>
              <a:t>       Русская армия отступила, но сохранила боеспособность. Наполеон не сумел добиться главного – разгрома русской армии. Кутузов развернул «малую войну» силами армейских партизанских отрядов. </a:t>
            </a:r>
          </a:p>
          <a:p>
            <a:endParaRPr lang="ru-RU" sz="1800" b="1" dirty="0">
              <a:solidFill>
                <a:srgbClr val="CCECFF"/>
              </a:solidFill>
            </a:endParaRPr>
          </a:p>
        </p:txBody>
      </p:sp>
      <p:pic>
        <p:nvPicPr>
          <p:cNvPr id="8194" name="Picture 2" descr="C:\Users\rekom\Desktop\1077113_html_m2f438008.jpg"/>
          <p:cNvPicPr>
            <a:picLocks noGrp="1" noChangeAspect="1" noChangeArrowheads="1"/>
          </p:cNvPicPr>
          <p:nvPr>
            <p:ph sz="half" idx="1"/>
          </p:nvPr>
        </p:nvPicPr>
        <p:blipFill>
          <a:blip r:embed="rId2" cstate="email"/>
          <a:srcRect/>
          <a:stretch>
            <a:fillRect/>
          </a:stretch>
        </p:blipFill>
        <p:spPr bwMode="auto">
          <a:xfrm>
            <a:off x="611560" y="1772816"/>
            <a:ext cx="4038600" cy="3352038"/>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CCECFF"/>
                </a:solidFill>
              </a:rPr>
              <a:t>       После московского пожара в Отечественной войне 1812 года произошёл крутой перелом. На борьбу с Наполеоном поднялся весь русский народ. Кутузов говорил: «Партизаны мои наводили страх и ужас на неприятеля…» </a:t>
            </a:r>
          </a:p>
          <a:p>
            <a:endParaRPr lang="ru-RU" dirty="0"/>
          </a:p>
        </p:txBody>
      </p:sp>
      <p:pic>
        <p:nvPicPr>
          <p:cNvPr id="9218" name="Picture 2" descr="C:\Users\rekom\Desktop\borodino.jpg"/>
          <p:cNvPicPr>
            <a:picLocks noGrp="1" noChangeAspect="1" noChangeArrowheads="1"/>
          </p:cNvPicPr>
          <p:nvPr>
            <p:ph sz="half" idx="1"/>
          </p:nvPr>
        </p:nvPicPr>
        <p:blipFill>
          <a:blip r:embed="rId2" cstate="email"/>
          <a:srcRect/>
          <a:stretch>
            <a:fillRect/>
          </a:stretch>
        </p:blipFill>
        <p:spPr bwMode="auto">
          <a:xfrm>
            <a:off x="467544" y="1844824"/>
            <a:ext cx="4038600" cy="3446272"/>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CCECFF"/>
                </a:solidFill>
              </a:rPr>
              <a:t>       Партизанские отряды действовали в сложных условиях. На первых порах встречалось много трудностей. Даже жители сел и деревень сначала с большим недоверием относились к партизанам, часто принимая их за солдат противника. Нередко гусарам приходилось переодеваться в мужицкие кафтаны и отращивать бороды. </a:t>
            </a:r>
          </a:p>
          <a:p>
            <a:endParaRPr lang="ru-RU" dirty="0"/>
          </a:p>
        </p:txBody>
      </p:sp>
      <p:pic>
        <p:nvPicPr>
          <p:cNvPr id="10242" name="Picture 2" descr="C:\Users\rekom\Desktop\00083406000450.jpg"/>
          <p:cNvPicPr>
            <a:picLocks noGrp="1" noChangeAspect="1" noChangeArrowheads="1"/>
          </p:cNvPicPr>
          <p:nvPr>
            <p:ph sz="half" idx="1"/>
          </p:nvPr>
        </p:nvPicPr>
        <p:blipFill>
          <a:blip r:embed="rId2" cstate="email"/>
          <a:srcRect/>
          <a:stretch>
            <a:fillRect/>
          </a:stretch>
        </p:blipFill>
        <p:spPr bwMode="auto">
          <a:xfrm>
            <a:off x="457200" y="2348706"/>
            <a:ext cx="4038600" cy="3028950"/>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fontScale="62500" lnSpcReduction="20000"/>
          </a:bodyPr>
          <a:lstStyle/>
          <a:p>
            <a:endParaRPr lang="ru-RU" b="1" dirty="0" smtClean="0"/>
          </a:p>
          <a:p>
            <a:pPr>
              <a:buNone/>
            </a:pPr>
            <a:r>
              <a:rPr lang="ru-RU" b="1" dirty="0" smtClean="0">
                <a:solidFill>
                  <a:srgbClr val="CCECFF"/>
                </a:solidFill>
              </a:rPr>
              <a:t>      Чаще всего партизанские отряды устраивали засады и нападали на транспорт противника в пути, захватывали курьеров, освобождали русских пленных.</a:t>
            </a:r>
          </a:p>
          <a:p>
            <a:endParaRPr lang="ru-RU" b="1" dirty="0" smtClean="0">
              <a:solidFill>
                <a:srgbClr val="CCECFF"/>
              </a:solidFill>
            </a:endParaRPr>
          </a:p>
          <a:p>
            <a:pPr>
              <a:buNone/>
            </a:pPr>
            <a:r>
              <a:rPr lang="ru-RU" b="1" dirty="0" smtClean="0">
                <a:solidFill>
                  <a:srgbClr val="CCECFF"/>
                </a:solidFill>
              </a:rPr>
              <a:t>      Партизанские отряды не стояли на одном месте, они постоянно находились в движении, причем никто, кроме командира, заранее не знал, когда и куда направится отряд. Действия партизан были внезапны и стремительны. Налететь, как снег на голову, и быстро скрыться стало основным правилом партизан. </a:t>
            </a:r>
          </a:p>
          <a:p>
            <a:endParaRPr lang="ru-RU" b="1" dirty="0">
              <a:solidFill>
                <a:srgbClr val="CCECFF"/>
              </a:solidFill>
            </a:endParaRPr>
          </a:p>
        </p:txBody>
      </p:sp>
      <p:pic>
        <p:nvPicPr>
          <p:cNvPr id="11266" name="Picture 2" descr="C:\Users\rekom\Desktop\01298637.jpeg"/>
          <p:cNvPicPr>
            <a:picLocks noGrp="1" noChangeAspect="1" noChangeArrowheads="1"/>
          </p:cNvPicPr>
          <p:nvPr>
            <p:ph sz="half" idx="1"/>
          </p:nvPr>
        </p:nvPicPr>
        <p:blipFill>
          <a:blip r:embed="rId2" cstate="email"/>
          <a:srcRect/>
          <a:stretch>
            <a:fillRect/>
          </a:stretch>
        </p:blipFill>
        <p:spPr bwMode="auto">
          <a:xfrm>
            <a:off x="467544" y="2132856"/>
            <a:ext cx="4038600" cy="3099391"/>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pPr>
              <a:buNone/>
            </a:pPr>
            <a:r>
              <a:rPr lang="ru-RU" sz="1800" b="1" dirty="0" smtClean="0">
                <a:solidFill>
                  <a:srgbClr val="CCECFF"/>
                </a:solidFill>
              </a:rPr>
              <a:t>       С именем Дениса Давыдова неразрывно связано партизанское движение, развернувшееся в Отечественной войне 1812 года против Наполеона. Едва ли не самый славный в богатом списке партизан двенадцатого года, Денис Давыдов сделался еще при жизни национальным героем, известность которого шагнула далеко за пределы России. </a:t>
            </a:r>
          </a:p>
          <a:p>
            <a:endParaRPr lang="ru-RU" dirty="0"/>
          </a:p>
        </p:txBody>
      </p:sp>
      <p:pic>
        <p:nvPicPr>
          <p:cNvPr id="12290" name="Picture 2" descr="C:\Users\rekom\Desktop\1256913492_1243700322_bezimeni-104.jpg"/>
          <p:cNvPicPr>
            <a:picLocks noGrp="1" noChangeAspect="1" noChangeArrowheads="1"/>
          </p:cNvPicPr>
          <p:nvPr>
            <p:ph sz="half" idx="1"/>
          </p:nvPr>
        </p:nvPicPr>
        <p:blipFill>
          <a:blip r:embed="rId2" cstate="email"/>
          <a:srcRect/>
          <a:stretch>
            <a:fillRect/>
          </a:stretch>
        </p:blipFill>
        <p:spPr bwMode="auto">
          <a:xfrm>
            <a:off x="1187624" y="1700808"/>
            <a:ext cx="2937344" cy="3896477"/>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lnSpcReduction="10000"/>
          </a:bodyPr>
          <a:lstStyle/>
          <a:p>
            <a:endParaRPr lang="ru-RU" sz="1800" b="1" dirty="0" smtClean="0">
              <a:solidFill>
                <a:srgbClr val="CCECFF"/>
              </a:solidFill>
            </a:endParaRPr>
          </a:p>
          <a:p>
            <a:pPr>
              <a:buNone/>
            </a:pPr>
            <a:r>
              <a:rPr lang="ru-RU" sz="1800" b="1" dirty="0" smtClean="0">
                <a:solidFill>
                  <a:srgbClr val="CCECFF"/>
                </a:solidFill>
              </a:rPr>
              <a:t>       Несгибаемый патриот и воин, наделенный необычайной отвагой, солдат суворовской выучки, он был одновременно широко образованным и необыкновенно гуманным человеком, всегда верным высокому кодексу воинской чести. Давыдов был инициатором создания и искусным командиром одного из первых армейских партизанских отрядов, при прямой народной поддержке наносивших чувствительные боевые удары по захватчикам. </a:t>
            </a:r>
          </a:p>
          <a:p>
            <a:endParaRPr lang="ru-RU" sz="1800" b="1" dirty="0">
              <a:solidFill>
                <a:srgbClr val="CCECFF"/>
              </a:solidFill>
            </a:endParaRPr>
          </a:p>
        </p:txBody>
      </p:sp>
      <p:pic>
        <p:nvPicPr>
          <p:cNvPr id="13314" name="Picture 2" descr="C:\Users\rekom\Desktop\79588223_00_1_Attack_of_general_JKulneva_[1].jpg"/>
          <p:cNvPicPr>
            <a:picLocks noGrp="1" noChangeAspect="1" noChangeArrowheads="1"/>
          </p:cNvPicPr>
          <p:nvPr>
            <p:ph sz="half" idx="1"/>
          </p:nvPr>
        </p:nvPicPr>
        <p:blipFill>
          <a:blip r:embed="rId2" cstate="email"/>
          <a:srcRect/>
          <a:stretch>
            <a:fillRect/>
          </a:stretch>
        </p:blipFill>
        <p:spPr bwMode="auto">
          <a:xfrm>
            <a:off x="611560" y="2132856"/>
            <a:ext cx="3755014" cy="3004011"/>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pPr>
              <a:buNone/>
            </a:pPr>
            <a:r>
              <a:rPr lang="ru-RU" sz="1800" b="1" dirty="0" smtClean="0">
                <a:solidFill>
                  <a:srgbClr val="CCECFF"/>
                </a:solidFill>
              </a:rPr>
              <a:t>       Во время Отечественной  войны   тысяча  восемьсот  двенадцатого года  люди проявляли чудеса  героизма. Среди  череды  героев  этой  войны хотелось бы остановиться  на единственной женщине – офицере Надежде  Андреевне  Дуровой. Считается, что именно она стала прототипом  героини  фильма   Эльдара Рязанова «Гусарская баллада». </a:t>
            </a:r>
          </a:p>
          <a:p>
            <a:endParaRPr lang="ru-RU" dirty="0"/>
          </a:p>
        </p:txBody>
      </p:sp>
      <p:pic>
        <p:nvPicPr>
          <p:cNvPr id="1026" name="Picture 2" descr="C:\Users\rekom\Desktop\dur.jpg"/>
          <p:cNvPicPr>
            <a:picLocks noGrp="1" noChangeAspect="1" noChangeArrowheads="1"/>
          </p:cNvPicPr>
          <p:nvPr>
            <p:ph sz="half" idx="1"/>
          </p:nvPr>
        </p:nvPicPr>
        <p:blipFill>
          <a:blip r:embed="rId2" cstate="email"/>
          <a:srcRect/>
          <a:stretch>
            <a:fillRect/>
          </a:stretch>
        </p:blipFill>
        <p:spPr bwMode="auto">
          <a:xfrm>
            <a:off x="1043608" y="1700808"/>
            <a:ext cx="2882543" cy="3950693"/>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pPr>
              <a:buNone/>
            </a:pPr>
            <a:r>
              <a:rPr lang="ru-RU" sz="1800" b="1" dirty="0" smtClean="0">
                <a:solidFill>
                  <a:srgbClr val="CCECFF"/>
                </a:solidFill>
              </a:rPr>
              <a:t>       Вероятно,  с малых лет, видя  армейскую службу  отца,  она мечтала об армии, и жизнь домохозяйки  ей  претила.  Дурова  переоделась  в  мужской  костюм и выдала себя  за  сына  помещика   Александра Дурова. Но вскоре обман раскрылся, и она была отправлена в Петербург на прием  к  Александру I. Как  ни  странно, но царь  разрешил  Дуровой  продолжать  службу в армии, но только под  именем  Александра  Андреевича   Александрова.</a:t>
            </a:r>
          </a:p>
          <a:p>
            <a:endParaRPr lang="ru-RU" dirty="0"/>
          </a:p>
        </p:txBody>
      </p:sp>
      <p:pic>
        <p:nvPicPr>
          <p:cNvPr id="2050" name="Picture 2" descr="C:\Users\rekom\Desktop\350837_900.jpg"/>
          <p:cNvPicPr>
            <a:picLocks noGrp="1" noChangeAspect="1" noChangeArrowheads="1"/>
          </p:cNvPicPr>
          <p:nvPr>
            <p:ph sz="half" idx="1"/>
          </p:nvPr>
        </p:nvPicPr>
        <p:blipFill>
          <a:blip r:embed="rId2" cstate="email"/>
          <a:srcRect/>
          <a:stretch>
            <a:fillRect/>
          </a:stretch>
        </p:blipFill>
        <p:spPr bwMode="auto">
          <a:xfrm>
            <a:off x="457200" y="2449671"/>
            <a:ext cx="4038600" cy="2827020"/>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CCECFF"/>
                </a:solidFill>
              </a:rPr>
              <a:t>       К концу декабря остатки армии Наполеона были изгнаны из России. Император Наполеон вспоминал позже: «Из всех моих сражений самое ужасное то, что я дал под Москвой. Французы показали себя в нем достойными одержать победу, а русские – называться непобедимыми».</a:t>
            </a:r>
          </a:p>
          <a:p>
            <a:endParaRPr lang="ru-RU" dirty="0"/>
          </a:p>
        </p:txBody>
      </p:sp>
      <p:pic>
        <p:nvPicPr>
          <p:cNvPr id="1026" name="Picture 2" descr="C:\Users\rekom\Desktop\0033-026-A.Safonov.jpg"/>
          <p:cNvPicPr>
            <a:picLocks noGrp="1" noChangeAspect="1" noChangeArrowheads="1"/>
          </p:cNvPicPr>
          <p:nvPr>
            <p:ph sz="half" idx="1"/>
          </p:nvPr>
        </p:nvPicPr>
        <p:blipFill>
          <a:blip r:embed="rId2" cstate="email"/>
          <a:srcRect/>
          <a:stretch>
            <a:fillRect/>
          </a:stretch>
        </p:blipFill>
        <p:spPr bwMode="auto">
          <a:xfrm>
            <a:off x="539552" y="1916832"/>
            <a:ext cx="4038600" cy="3028950"/>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p>
          <a:p>
            <a:endParaRPr lang="ru-RU" sz="1800" b="1" dirty="0" smtClean="0"/>
          </a:p>
          <a:p>
            <a:pPr>
              <a:buNone/>
            </a:pPr>
            <a:r>
              <a:rPr lang="ru-RU" sz="1800" b="1" dirty="0" smtClean="0">
                <a:solidFill>
                  <a:srgbClr val="CCECFF"/>
                </a:solidFill>
              </a:rPr>
              <a:t>       В конце XVIII века к власти во Франции пришел человек необычной судьбы – Наполеон Бонапарт. Сын бедного дворянина, Наполеон окончил в 16 лет военную академию в Париже. В 24 года он уже был генералом.  В 1804 году Наполеона провозгласили императором Франции.</a:t>
            </a:r>
            <a:endParaRPr lang="ru-RU" sz="1800" b="1" dirty="0">
              <a:solidFill>
                <a:srgbClr val="CCECFF"/>
              </a:solidFill>
            </a:endParaRPr>
          </a:p>
        </p:txBody>
      </p:sp>
      <p:pic>
        <p:nvPicPr>
          <p:cNvPr id="1027" name="Picture 3" descr="C:\Users\rekom\Desktop\musee_natl_honor_napoleonbonaparte_wikipedia.jpg"/>
          <p:cNvPicPr>
            <a:picLocks noGrp="1" noChangeAspect="1" noChangeArrowheads="1"/>
          </p:cNvPicPr>
          <p:nvPr>
            <p:ph sz="half" idx="1"/>
          </p:nvPr>
        </p:nvPicPr>
        <p:blipFill>
          <a:blip r:embed="rId2" cstate="email"/>
          <a:srcRect/>
          <a:stretch>
            <a:fillRect/>
          </a:stretch>
        </p:blipFill>
        <p:spPr bwMode="auto">
          <a:xfrm>
            <a:off x="1115616" y="2060848"/>
            <a:ext cx="2794000" cy="3390900"/>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pPr>
              <a:buNone/>
            </a:pPr>
            <a:r>
              <a:rPr lang="ru-RU" sz="2400" b="1" dirty="0" smtClean="0">
                <a:solidFill>
                  <a:srgbClr val="00FF00"/>
                </a:solidFill>
              </a:rPr>
              <a:t>     Герои войны:</a:t>
            </a:r>
          </a:p>
          <a:p>
            <a:endParaRPr lang="ru-RU" sz="1800" b="1" dirty="0" smtClean="0">
              <a:solidFill>
                <a:srgbClr val="CCECFF"/>
              </a:solidFill>
            </a:endParaRPr>
          </a:p>
          <a:p>
            <a:pPr>
              <a:buNone/>
            </a:pPr>
            <a:r>
              <a:rPr lang="ru-RU" sz="1800" b="1" dirty="0" smtClean="0">
                <a:solidFill>
                  <a:srgbClr val="CCECFF"/>
                </a:solidFill>
              </a:rPr>
              <a:t>       Командующим первой русской армией был Барклае – де – Толли (1761 – 1818), выдающийся российский полководец, генерал-фельдмаршал, военный министр, герой Отечественной войны 1812 года, полный кавалер ордена Святого Георгия.</a:t>
            </a:r>
          </a:p>
          <a:p>
            <a:endParaRPr lang="ru-RU" dirty="0"/>
          </a:p>
        </p:txBody>
      </p:sp>
      <p:pic>
        <p:nvPicPr>
          <p:cNvPr id="2050" name="Picture 2" descr="C:\Users\rekom\Desktop\81581240_imag_de_tolli.jpg"/>
          <p:cNvPicPr>
            <a:picLocks noGrp="1" noChangeAspect="1" noChangeArrowheads="1"/>
          </p:cNvPicPr>
          <p:nvPr>
            <p:ph sz="half" idx="1"/>
          </p:nvPr>
        </p:nvPicPr>
        <p:blipFill>
          <a:blip r:embed="rId2" cstate="email"/>
          <a:srcRect/>
          <a:stretch>
            <a:fillRect/>
          </a:stretch>
        </p:blipFill>
        <p:spPr bwMode="auto">
          <a:xfrm>
            <a:off x="1043608" y="1700808"/>
            <a:ext cx="3170946" cy="4065315"/>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fontScale="70000" lnSpcReduction="20000"/>
          </a:bodyPr>
          <a:lstStyle/>
          <a:p>
            <a:pPr>
              <a:buNone/>
            </a:pPr>
            <a:r>
              <a:rPr lang="ru-RU" b="1" dirty="0" smtClean="0">
                <a:solidFill>
                  <a:srgbClr val="CCECFF"/>
                </a:solidFill>
              </a:rPr>
              <a:t>         </a:t>
            </a:r>
          </a:p>
          <a:p>
            <a:pPr>
              <a:buNone/>
            </a:pPr>
            <a:r>
              <a:rPr lang="ru-RU" sz="2600" b="1" dirty="0" smtClean="0">
                <a:solidFill>
                  <a:srgbClr val="00FF00"/>
                </a:solidFill>
              </a:rPr>
              <a:t>           Барклае – де – Толли</a:t>
            </a:r>
            <a:endParaRPr lang="ru-RU" sz="2600" dirty="0" smtClean="0">
              <a:solidFill>
                <a:srgbClr val="00FF00"/>
              </a:solidFill>
            </a:endParaRPr>
          </a:p>
          <a:p>
            <a:endParaRPr lang="ru-RU" dirty="0" smtClean="0"/>
          </a:p>
          <a:p>
            <a:pPr>
              <a:buNone/>
            </a:pPr>
            <a:r>
              <a:rPr lang="ru-RU" sz="2600" b="1" dirty="0" smtClean="0">
                <a:solidFill>
                  <a:srgbClr val="CCECFF"/>
                </a:solidFill>
              </a:rPr>
              <a:t>       Командовал всей русской армией на начальном этапе Отечественной войны 1812 года, после чего был замещён </a:t>
            </a:r>
          </a:p>
          <a:p>
            <a:pPr>
              <a:buNone/>
            </a:pPr>
            <a:r>
              <a:rPr lang="ru-RU" sz="2600" b="1" dirty="0" smtClean="0">
                <a:solidFill>
                  <a:srgbClr val="CCECFF"/>
                </a:solidFill>
              </a:rPr>
              <a:t>       М. И. Кутузовым. </a:t>
            </a:r>
          </a:p>
          <a:p>
            <a:pPr>
              <a:buNone/>
            </a:pPr>
            <a:r>
              <a:rPr lang="ru-RU" sz="2600" b="1" dirty="0" smtClean="0">
                <a:solidFill>
                  <a:srgbClr val="CCECFF"/>
                </a:solidFill>
              </a:rPr>
              <a:t> </a:t>
            </a:r>
          </a:p>
          <a:p>
            <a:pPr>
              <a:buNone/>
            </a:pPr>
            <a:r>
              <a:rPr lang="ru-RU" sz="2600" b="1" dirty="0" smtClean="0">
                <a:solidFill>
                  <a:srgbClr val="CCECFF"/>
                </a:solidFill>
              </a:rPr>
              <a:t>       В историю военного искусства, по мнению западных авторов, он вошёл как архитектор стратегии и тактики «выжженной земли» — отрезания основных войск противника от тыла, лишения их снабжения и организации в их тылу партизанской войны.</a:t>
            </a:r>
          </a:p>
          <a:p>
            <a:endParaRPr lang="ru-RU" dirty="0"/>
          </a:p>
        </p:txBody>
      </p:sp>
      <p:pic>
        <p:nvPicPr>
          <p:cNvPr id="3074" name="Picture 2" descr="C:\Users\rekom\Desktop\0_15e6a_3e392998_L.jpg"/>
          <p:cNvPicPr>
            <a:picLocks noGrp="1" noChangeAspect="1" noChangeArrowheads="1"/>
          </p:cNvPicPr>
          <p:nvPr>
            <p:ph sz="half" idx="1"/>
          </p:nvPr>
        </p:nvPicPr>
        <p:blipFill>
          <a:blip r:embed="rId2" cstate="email"/>
          <a:srcRect/>
          <a:stretch>
            <a:fillRect/>
          </a:stretch>
        </p:blipFill>
        <p:spPr bwMode="auto">
          <a:xfrm>
            <a:off x="539552" y="2276872"/>
            <a:ext cx="4038600" cy="3028950"/>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lstStyle/>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CCECFF"/>
                </a:solidFill>
              </a:rPr>
              <a:t>      Командующий 2-й русской армией -  Багратион Петр Иванович</a:t>
            </a:r>
          </a:p>
          <a:p>
            <a:endParaRPr lang="ru-RU" sz="1800" b="1" dirty="0" smtClean="0"/>
          </a:p>
          <a:p>
            <a:pPr>
              <a:buNone/>
            </a:pPr>
            <a:r>
              <a:rPr lang="ru-RU" sz="1800" b="1" dirty="0" smtClean="0">
                <a:solidFill>
                  <a:srgbClr val="CCECFF"/>
                </a:solidFill>
              </a:rPr>
              <a:t>      «Багратион - лучший генерал русской армии»</a:t>
            </a:r>
          </a:p>
          <a:p>
            <a:pPr>
              <a:buNone/>
            </a:pPr>
            <a:r>
              <a:rPr lang="ru-RU" sz="1800" b="1" dirty="0" smtClean="0">
                <a:solidFill>
                  <a:srgbClr val="CCECFF"/>
                </a:solidFill>
              </a:rPr>
              <a:t>                                           Наполеон</a:t>
            </a:r>
          </a:p>
          <a:p>
            <a:pPr>
              <a:buNone/>
            </a:pPr>
            <a:r>
              <a:rPr lang="ru-RU" sz="1800" b="1" dirty="0" smtClean="0">
                <a:solidFill>
                  <a:srgbClr val="CCECFF"/>
                </a:solidFill>
              </a:rPr>
              <a:t> </a:t>
            </a:r>
          </a:p>
          <a:p>
            <a:pPr>
              <a:buNone/>
            </a:pPr>
            <a:endParaRPr lang="ru-RU" dirty="0"/>
          </a:p>
        </p:txBody>
      </p:sp>
      <p:pic>
        <p:nvPicPr>
          <p:cNvPr id="4098" name="Picture 2" descr="C:\Users\rekom\Desktop\323557_original.jpg"/>
          <p:cNvPicPr>
            <a:picLocks noGrp="1" noChangeAspect="1" noChangeArrowheads="1"/>
          </p:cNvPicPr>
          <p:nvPr>
            <p:ph sz="half" idx="1"/>
          </p:nvPr>
        </p:nvPicPr>
        <p:blipFill>
          <a:blip r:embed="rId2" cstate="email"/>
          <a:srcRect/>
          <a:stretch>
            <a:fillRect/>
          </a:stretch>
        </p:blipFill>
        <p:spPr bwMode="auto">
          <a:xfrm>
            <a:off x="971600" y="1772816"/>
            <a:ext cx="3113797" cy="3892247"/>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lnSpcReduction="10000"/>
          </a:bodyPr>
          <a:lstStyle/>
          <a:p>
            <a:endParaRPr lang="ru-RU" sz="1800" b="1" dirty="0" smtClean="0">
              <a:solidFill>
                <a:srgbClr val="CCECFF"/>
              </a:solidFill>
            </a:endParaRPr>
          </a:p>
          <a:p>
            <a:pPr>
              <a:buNone/>
            </a:pPr>
            <a:r>
              <a:rPr lang="ru-RU" sz="1800" b="1" dirty="0" smtClean="0">
                <a:solidFill>
                  <a:srgbClr val="CCECFF"/>
                </a:solidFill>
              </a:rPr>
              <a:t>       Войну 1812 года Багратион начал главнокомандующим 2-й Западной армией. После умело проведенного отхода, нанеся ряд поражений французам, Багратион соединился с армией Барклая.</a:t>
            </a:r>
          </a:p>
          <a:p>
            <a:pPr>
              <a:buNone/>
            </a:pPr>
            <a:r>
              <a:rPr lang="ru-RU" sz="1800" b="1" dirty="0" smtClean="0">
                <a:solidFill>
                  <a:srgbClr val="CCECFF"/>
                </a:solidFill>
              </a:rPr>
              <a:t>      26 августа на Бородинском поле Багратион совершил свой последний подвиг. На левом фланге русской армии у деревни Семеновской были построены земляные укрепления: </a:t>
            </a:r>
            <a:r>
              <a:rPr lang="ru-RU" sz="1800" b="1" dirty="0" err="1" smtClean="0">
                <a:solidFill>
                  <a:srgbClr val="CCECFF"/>
                </a:solidFill>
              </a:rPr>
              <a:t>Багратионовы</a:t>
            </a:r>
            <a:r>
              <a:rPr lang="ru-RU" sz="1800" b="1" dirty="0" smtClean="0">
                <a:solidFill>
                  <a:srgbClr val="CCECFF"/>
                </a:solidFill>
              </a:rPr>
              <a:t> флеши. На них обрушился главный удар наполеоновской армии. </a:t>
            </a:r>
            <a:endParaRPr lang="ru-RU" sz="1800" b="1" dirty="0">
              <a:solidFill>
                <a:srgbClr val="CCECFF"/>
              </a:solidFill>
            </a:endParaRPr>
          </a:p>
        </p:txBody>
      </p:sp>
      <p:pic>
        <p:nvPicPr>
          <p:cNvPr id="5122" name="Picture 2" descr="C:\Users\rekom\Desktop\79588223_00_1_attack_of_general_jkulneva_.jpg"/>
          <p:cNvPicPr>
            <a:picLocks noGrp="1" noChangeAspect="1" noChangeArrowheads="1"/>
          </p:cNvPicPr>
          <p:nvPr>
            <p:ph sz="half" idx="1"/>
          </p:nvPr>
        </p:nvPicPr>
        <p:blipFill>
          <a:blip r:embed="rId2" cstate="email"/>
          <a:srcRect/>
          <a:stretch>
            <a:fillRect/>
          </a:stretch>
        </p:blipFill>
        <p:spPr bwMode="auto">
          <a:xfrm>
            <a:off x="539552" y="2276872"/>
            <a:ext cx="3738364" cy="2996032"/>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pPr>
              <a:buNone/>
            </a:pPr>
            <a:r>
              <a:rPr lang="ru-RU" sz="1800" b="1" dirty="0" smtClean="0">
                <a:solidFill>
                  <a:srgbClr val="CCECFF"/>
                </a:solidFill>
              </a:rPr>
              <a:t>       </a:t>
            </a:r>
            <a:r>
              <a:rPr lang="ru-RU" sz="1800" b="1" dirty="0" err="1" smtClean="0">
                <a:solidFill>
                  <a:srgbClr val="CCECFF"/>
                </a:solidFill>
              </a:rPr>
              <a:t>Даву</a:t>
            </a:r>
            <a:r>
              <a:rPr lang="ru-RU" sz="1800" b="1" dirty="0" smtClean="0">
                <a:solidFill>
                  <a:srgbClr val="CCECFF"/>
                </a:solidFill>
              </a:rPr>
              <a:t>, Ней,  </a:t>
            </a:r>
            <a:r>
              <a:rPr lang="ru-RU" sz="1800" b="1" dirty="0" err="1" smtClean="0">
                <a:solidFill>
                  <a:srgbClr val="CCECFF"/>
                </a:solidFill>
              </a:rPr>
              <a:t>Жюно</a:t>
            </a:r>
            <a:r>
              <a:rPr lang="ru-RU" sz="1800" b="1" dirty="0" smtClean="0">
                <a:solidFill>
                  <a:srgbClr val="CCECFF"/>
                </a:solidFill>
              </a:rPr>
              <a:t> ничего не смогли сделать, чтобы сломить отпор русских полков. Рукопашный бой шел с шести часов утра до полудня, после чего Багратион отдал приказ перейти в контратаку. Спустя несколько минут он был ранен осколком ядра, раздробившим ногу.</a:t>
            </a:r>
          </a:p>
          <a:p>
            <a:endParaRPr lang="ru-RU" sz="1800" b="1" dirty="0" smtClean="0">
              <a:solidFill>
                <a:srgbClr val="CCECFF"/>
              </a:solidFill>
            </a:endParaRPr>
          </a:p>
          <a:p>
            <a:pPr>
              <a:buNone/>
            </a:pPr>
            <a:r>
              <a:rPr lang="ru-RU" sz="1800" b="1" dirty="0" smtClean="0">
                <a:solidFill>
                  <a:srgbClr val="CCECFF"/>
                </a:solidFill>
              </a:rPr>
              <a:t>       Через три недели Багратион скончался.</a:t>
            </a:r>
          </a:p>
          <a:p>
            <a:endParaRPr lang="ru-RU" dirty="0"/>
          </a:p>
        </p:txBody>
      </p:sp>
      <p:pic>
        <p:nvPicPr>
          <p:cNvPr id="6146" name="Picture 2" descr="C:\Users\rekom\Desktop\0_910ab_ccfab9b0_XL.jpg"/>
          <p:cNvPicPr>
            <a:picLocks noGrp="1" noChangeAspect="1" noChangeArrowheads="1"/>
          </p:cNvPicPr>
          <p:nvPr>
            <p:ph sz="half" idx="1"/>
          </p:nvPr>
        </p:nvPicPr>
        <p:blipFill>
          <a:blip r:embed="rId2" cstate="email"/>
          <a:srcRect/>
          <a:stretch>
            <a:fillRect/>
          </a:stretch>
        </p:blipFill>
        <p:spPr bwMode="auto">
          <a:xfrm>
            <a:off x="467544" y="2204864"/>
            <a:ext cx="4038600" cy="2589752"/>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fontScale="92500" lnSpcReduction="10000"/>
          </a:bodyPr>
          <a:lstStyle/>
          <a:p>
            <a:endParaRPr lang="en-US" sz="1800" b="1" dirty="0" smtClean="0"/>
          </a:p>
          <a:p>
            <a:pPr>
              <a:buNone/>
            </a:pPr>
            <a:r>
              <a:rPr lang="ru-RU" sz="1800" b="1" dirty="0" smtClean="0">
                <a:solidFill>
                  <a:srgbClr val="CCECFF"/>
                </a:solidFill>
              </a:rPr>
              <a:t>       Командующий третьей русской армией </a:t>
            </a:r>
            <a:r>
              <a:rPr lang="ru-RU" sz="1800" b="1" dirty="0" err="1" smtClean="0">
                <a:solidFill>
                  <a:srgbClr val="CCECFF"/>
                </a:solidFill>
              </a:rPr>
              <a:t>Тормасов</a:t>
            </a:r>
            <a:r>
              <a:rPr lang="ru-RU" sz="1800" b="1" dirty="0" smtClean="0">
                <a:solidFill>
                  <a:srgbClr val="CCECFF"/>
                </a:solidFill>
              </a:rPr>
              <a:t>  </a:t>
            </a:r>
            <a:r>
              <a:rPr lang="ru-RU" sz="1800" b="1" smtClean="0">
                <a:solidFill>
                  <a:srgbClr val="CCECFF"/>
                </a:solidFill>
              </a:rPr>
              <a:t>Александр Петрович</a:t>
            </a:r>
            <a:endParaRPr lang="en-US" sz="1800" b="1" dirty="0" smtClean="0">
              <a:solidFill>
                <a:srgbClr val="CCECFF"/>
              </a:solidFill>
            </a:endParaRPr>
          </a:p>
          <a:p>
            <a:endParaRPr lang="en-US" sz="1800" b="1" dirty="0" smtClean="0">
              <a:solidFill>
                <a:srgbClr val="CCECFF"/>
              </a:solidFill>
            </a:endParaRPr>
          </a:p>
          <a:p>
            <a:pPr>
              <a:buNone/>
            </a:pPr>
            <a:r>
              <a:rPr lang="ru-RU" sz="1800" b="1" dirty="0" smtClean="0">
                <a:solidFill>
                  <a:srgbClr val="CCECFF"/>
                </a:solidFill>
              </a:rPr>
              <a:t>       В Отечественную войну 1812 года </a:t>
            </a:r>
            <a:r>
              <a:rPr lang="ru-RU" sz="1800" b="1" dirty="0" err="1" smtClean="0">
                <a:solidFill>
                  <a:srgbClr val="CCECFF"/>
                </a:solidFill>
              </a:rPr>
              <a:t>Тормасов</a:t>
            </a:r>
            <a:r>
              <a:rPr lang="ru-RU" sz="1800" b="1" dirty="0" smtClean="0">
                <a:solidFill>
                  <a:srgbClr val="CCECFF"/>
                </a:solidFill>
              </a:rPr>
              <a:t> командовал</a:t>
            </a:r>
          </a:p>
          <a:p>
            <a:pPr>
              <a:buNone/>
            </a:pPr>
            <a:r>
              <a:rPr lang="ru-RU" sz="1800" b="1" dirty="0" smtClean="0">
                <a:solidFill>
                  <a:srgbClr val="CCECFF"/>
                </a:solidFill>
              </a:rPr>
              <a:t>       3-й обсервационной армией, предназначенной для сдерживания Австрии. Против </a:t>
            </a:r>
            <a:r>
              <a:rPr lang="ru-RU" sz="1800" b="1" dirty="0" err="1" smtClean="0">
                <a:solidFill>
                  <a:srgbClr val="CCECFF"/>
                </a:solidFill>
              </a:rPr>
              <a:t>Тормасова</a:t>
            </a:r>
            <a:r>
              <a:rPr lang="ru-RU" sz="1800" b="1" dirty="0" smtClean="0">
                <a:solidFill>
                  <a:srgbClr val="CCECFF"/>
                </a:solidFill>
              </a:rPr>
              <a:t> был направлен сначала </a:t>
            </a:r>
            <a:r>
              <a:rPr lang="ru-RU" sz="1800" b="1" dirty="0" err="1" smtClean="0">
                <a:solidFill>
                  <a:srgbClr val="CCECFF"/>
                </a:solidFill>
              </a:rPr>
              <a:t>Шварценберг</a:t>
            </a:r>
            <a:r>
              <a:rPr lang="ru-RU" sz="1800" b="1" dirty="0" smtClean="0">
                <a:solidFill>
                  <a:srgbClr val="CCECFF"/>
                </a:solidFill>
              </a:rPr>
              <a:t>, потом Ренье, с саксонским корпусом. 1 июля </a:t>
            </a:r>
            <a:r>
              <a:rPr lang="ru-RU" sz="1800" b="1" dirty="0" err="1" smtClean="0">
                <a:solidFill>
                  <a:srgbClr val="CCECFF"/>
                </a:solidFill>
              </a:rPr>
              <a:t>Тормасов</a:t>
            </a:r>
            <a:r>
              <a:rPr lang="ru-RU" sz="1800" b="1" dirty="0" smtClean="0">
                <a:solidFill>
                  <a:srgbClr val="CCECFF"/>
                </a:solidFill>
              </a:rPr>
              <a:t>,  с главными силами, двинулся против фланга и тыла французских войск, наступавших от Бреста к Пинску против Багратиона. </a:t>
            </a:r>
            <a:endParaRPr lang="ru-RU" sz="1800" b="1" dirty="0">
              <a:solidFill>
                <a:srgbClr val="CCECFF"/>
              </a:solidFill>
            </a:endParaRPr>
          </a:p>
        </p:txBody>
      </p:sp>
      <p:pic>
        <p:nvPicPr>
          <p:cNvPr id="1026" name="Picture 2" descr="C:\Users\rekom\Desktop\rusgentormasovlg.jpg"/>
          <p:cNvPicPr>
            <a:picLocks noGrp="1" noChangeAspect="1" noChangeArrowheads="1"/>
          </p:cNvPicPr>
          <p:nvPr>
            <p:ph sz="half" idx="1"/>
          </p:nvPr>
        </p:nvPicPr>
        <p:blipFill>
          <a:blip r:embed="rId2" cstate="email"/>
          <a:srcRect/>
          <a:stretch>
            <a:fillRect/>
          </a:stretch>
        </p:blipFill>
        <p:spPr bwMode="auto">
          <a:xfrm>
            <a:off x="827584" y="1916832"/>
            <a:ext cx="3384376" cy="3845882"/>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lnSpcReduction="10000"/>
          </a:bodyPr>
          <a:lstStyle/>
          <a:p>
            <a:endParaRPr lang="ru-RU" sz="1800" b="1" dirty="0" smtClean="0">
              <a:solidFill>
                <a:srgbClr val="CCECFF"/>
              </a:solidFill>
            </a:endParaRPr>
          </a:p>
          <a:p>
            <a:pPr>
              <a:buNone/>
            </a:pPr>
            <a:r>
              <a:rPr lang="ru-RU" sz="1800" b="1" dirty="0" smtClean="0">
                <a:solidFill>
                  <a:srgbClr val="CCECFF"/>
                </a:solidFill>
              </a:rPr>
              <a:t>       Корпус Ренье был разбросан на большом пространстве. 24 июля часть армии </a:t>
            </a:r>
            <a:r>
              <a:rPr lang="ru-RU" sz="1800" b="1" dirty="0" err="1" smtClean="0">
                <a:solidFill>
                  <a:srgbClr val="CCECFF"/>
                </a:solidFill>
              </a:rPr>
              <a:t>Тормасова</a:t>
            </a:r>
            <a:r>
              <a:rPr lang="ru-RU" sz="1800" b="1" dirty="0" smtClean="0">
                <a:solidFill>
                  <a:srgbClr val="CCECFF"/>
                </a:solidFill>
              </a:rPr>
              <a:t> захватила Брест. 27-го был разбит и положил оружие саксонский отряд в бою под </a:t>
            </a:r>
            <a:r>
              <a:rPr lang="ru-RU" sz="1800" b="1" dirty="0" err="1" smtClean="0">
                <a:solidFill>
                  <a:srgbClr val="CCECFF"/>
                </a:solidFill>
              </a:rPr>
              <a:t>Кобрином</a:t>
            </a:r>
            <a:r>
              <a:rPr lang="ru-RU" sz="1800" b="1" dirty="0" smtClean="0">
                <a:solidFill>
                  <a:srgbClr val="CCECFF"/>
                </a:solidFill>
              </a:rPr>
              <a:t>, после того </a:t>
            </a:r>
            <a:r>
              <a:rPr lang="ru-RU" sz="1800" b="1" dirty="0" err="1" smtClean="0">
                <a:solidFill>
                  <a:srgbClr val="CCECFF"/>
                </a:solidFill>
              </a:rPr>
              <a:t>Тормасов</a:t>
            </a:r>
            <a:r>
              <a:rPr lang="ru-RU" sz="1800" b="1" dirty="0" smtClean="0">
                <a:solidFill>
                  <a:srgbClr val="CCECFF"/>
                </a:solidFill>
              </a:rPr>
              <a:t> занял Пружаны. Победа эта имела важное психологическое значение как первый успех в период отступления русских армий. За неё </a:t>
            </a:r>
            <a:r>
              <a:rPr lang="ru-RU" sz="1800" b="1" dirty="0" err="1" smtClean="0">
                <a:solidFill>
                  <a:srgbClr val="CCECFF"/>
                </a:solidFill>
              </a:rPr>
              <a:t>Тормасов</a:t>
            </a:r>
            <a:r>
              <a:rPr lang="ru-RU" sz="1800" b="1" dirty="0" smtClean="0">
                <a:solidFill>
                  <a:srgbClr val="CCECFF"/>
                </a:solidFill>
              </a:rPr>
              <a:t> получил 28 июля 1812 года в награду орден Святого Георгия 2-</a:t>
            </a:r>
            <a:r>
              <a:rPr lang="en-US" sz="1800" b="1" dirty="0" smtClean="0">
                <a:solidFill>
                  <a:srgbClr val="CCECFF"/>
                </a:solidFill>
              </a:rPr>
              <a:t> </a:t>
            </a:r>
            <a:r>
              <a:rPr lang="ru-RU" sz="1800" b="1" dirty="0" smtClean="0">
                <a:solidFill>
                  <a:srgbClr val="CCECFF"/>
                </a:solidFill>
              </a:rPr>
              <a:t>го класса.</a:t>
            </a:r>
          </a:p>
          <a:p>
            <a:pPr>
              <a:buNone/>
            </a:pPr>
            <a:r>
              <a:rPr lang="ru-RU" sz="1800" b="1" dirty="0" smtClean="0">
                <a:solidFill>
                  <a:srgbClr val="CCECFF"/>
                </a:solidFill>
              </a:rPr>
              <a:t> </a:t>
            </a:r>
          </a:p>
          <a:p>
            <a:pPr>
              <a:buNone/>
            </a:pPr>
            <a:endParaRPr lang="ru-RU" dirty="0"/>
          </a:p>
        </p:txBody>
      </p:sp>
      <p:pic>
        <p:nvPicPr>
          <p:cNvPr id="8195" name="Picture 3" descr="C:\Users\rekom\Desktop\p_F_main.jpg"/>
          <p:cNvPicPr>
            <a:picLocks noGrp="1" noChangeAspect="1" noChangeArrowheads="1"/>
          </p:cNvPicPr>
          <p:nvPr>
            <p:ph sz="half" idx="1"/>
          </p:nvPr>
        </p:nvPicPr>
        <p:blipFill>
          <a:blip r:embed="rId2" cstate="email"/>
          <a:srcRect/>
          <a:stretch>
            <a:fillRect/>
          </a:stretch>
        </p:blipFill>
        <p:spPr bwMode="auto">
          <a:xfrm>
            <a:off x="539552" y="2492896"/>
            <a:ext cx="4038600" cy="2271713"/>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CCECFF"/>
                </a:solidFill>
              </a:rPr>
              <a:t>       В настоящее время  в честь войны 1812 года построен  храм  Христа Спасителя   и памятники героям Отечественной войны 1812 года.</a:t>
            </a:r>
          </a:p>
          <a:p>
            <a:endParaRPr lang="ru-RU" sz="1800" b="1" dirty="0">
              <a:solidFill>
                <a:srgbClr val="CCECFF"/>
              </a:solidFill>
            </a:endParaRPr>
          </a:p>
        </p:txBody>
      </p:sp>
      <p:pic>
        <p:nvPicPr>
          <p:cNvPr id="9218" name="Picture 2" descr="C:\Users\rekom\Desktop\73b9fd962678adbfaa3b93db874d3737.jpg"/>
          <p:cNvPicPr>
            <a:picLocks noGrp="1" noChangeAspect="1" noChangeArrowheads="1"/>
          </p:cNvPicPr>
          <p:nvPr>
            <p:ph sz="half" idx="1"/>
          </p:nvPr>
        </p:nvPicPr>
        <p:blipFill>
          <a:blip r:embed="rId2" cstate="email"/>
          <a:srcRect/>
          <a:stretch>
            <a:fillRect/>
          </a:stretch>
        </p:blipFill>
        <p:spPr bwMode="auto">
          <a:xfrm>
            <a:off x="395536" y="2132856"/>
            <a:ext cx="4038600" cy="2758607"/>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endParaRPr lang="ru-RU" sz="1800" b="1" dirty="0" smtClean="0">
              <a:solidFill>
                <a:srgbClr val="CCECFF"/>
              </a:solidFill>
            </a:endParaRPr>
          </a:p>
        </p:txBody>
      </p:sp>
      <p:sp>
        <p:nvSpPr>
          <p:cNvPr id="5" name="Содержимое 4"/>
          <p:cNvSpPr>
            <a:spLocks noGrp="1"/>
          </p:cNvSpPr>
          <p:nvPr>
            <p:ph sz="half" idx="1"/>
          </p:nvPr>
        </p:nvSpPr>
        <p:spPr>
          <a:xfrm>
            <a:off x="4644008" y="1600200"/>
            <a:ext cx="4104456" cy="4525963"/>
          </a:xfrm>
        </p:spPr>
        <p:txBody>
          <a:bodyPr>
            <a:normAutofit/>
          </a:bodyPr>
          <a:lstStyle/>
          <a:p>
            <a:endParaRPr lang="ru-RU" sz="1800" b="1" dirty="0" smtClean="0"/>
          </a:p>
          <a:p>
            <a:pPr>
              <a:buNone/>
            </a:pPr>
            <a:r>
              <a:rPr lang="ru-RU" sz="1800" b="1" dirty="0" smtClean="0">
                <a:solidFill>
                  <a:srgbClr val="00FF00"/>
                </a:solidFill>
              </a:rPr>
              <a:t>       Историческое значение победы России в войне 1812 года</a:t>
            </a:r>
            <a:endParaRPr lang="ru-RU" sz="1800" dirty="0" smtClean="0">
              <a:solidFill>
                <a:srgbClr val="00FF00"/>
              </a:solidFill>
            </a:endParaRPr>
          </a:p>
          <a:p>
            <a:endParaRPr lang="ru-RU" sz="1800" b="1" dirty="0" smtClean="0"/>
          </a:p>
          <a:p>
            <a:pPr>
              <a:buNone/>
            </a:pPr>
            <a:r>
              <a:rPr lang="ru-RU" sz="1800" b="1" dirty="0" smtClean="0">
                <a:solidFill>
                  <a:srgbClr val="00FFFF"/>
                </a:solidFill>
              </a:rPr>
              <a:t>       Победа над наполеоновской армией явилась одним из крупнейших событий в истории России. Она ликвидировала угрозу иноземного завоевания и обеспечила ее государственную независимость. Для народов России эта война была справедливой, народной, отечественной войной. </a:t>
            </a:r>
            <a:endParaRPr lang="ru-RU" sz="1800" dirty="0">
              <a:solidFill>
                <a:srgbClr val="00FFFF"/>
              </a:solidFill>
            </a:endParaRPr>
          </a:p>
        </p:txBody>
      </p:sp>
      <p:pic>
        <p:nvPicPr>
          <p:cNvPr id="1026" name="Picture 2" descr="C:\Users\rekom\Desktop\42837_or.jpg"/>
          <p:cNvPicPr>
            <a:picLocks noChangeAspect="1" noChangeArrowheads="1"/>
          </p:cNvPicPr>
          <p:nvPr/>
        </p:nvPicPr>
        <p:blipFill>
          <a:blip r:embed="rId2" cstate="email"/>
          <a:srcRect/>
          <a:stretch>
            <a:fillRect/>
          </a:stretch>
        </p:blipFill>
        <p:spPr bwMode="auto">
          <a:xfrm>
            <a:off x="683568" y="1988840"/>
            <a:ext cx="3744416" cy="3692768"/>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endParaRPr lang="ru-RU" sz="1800" b="1" dirty="0" smtClean="0">
              <a:solidFill>
                <a:srgbClr val="CCECFF"/>
              </a:solidFill>
            </a:endParaRPr>
          </a:p>
        </p:txBody>
      </p:sp>
      <p:sp>
        <p:nvSpPr>
          <p:cNvPr id="5" name="Содержимое 4"/>
          <p:cNvSpPr>
            <a:spLocks noGrp="1"/>
          </p:cNvSpPr>
          <p:nvPr>
            <p:ph sz="half" idx="1"/>
          </p:nvPr>
        </p:nvSpPr>
        <p:spPr>
          <a:xfrm>
            <a:off x="4644008" y="1600200"/>
            <a:ext cx="4104456" cy="4525963"/>
          </a:xfrm>
        </p:spPr>
        <p:txBody>
          <a:bodyPr>
            <a:normAutofit/>
          </a:bodyPr>
          <a:lstStyle/>
          <a:p>
            <a:endParaRPr lang="ru-RU" sz="1800" b="1" dirty="0" smtClean="0">
              <a:solidFill>
                <a:srgbClr val="CCECFF"/>
              </a:solidFill>
            </a:endParaRPr>
          </a:p>
          <a:p>
            <a:pPr>
              <a:buNone/>
            </a:pPr>
            <a:r>
              <a:rPr lang="ru-RU" sz="1800" b="1" dirty="0" smtClean="0">
                <a:solidFill>
                  <a:srgbClr val="00FFFF"/>
                </a:solidFill>
              </a:rPr>
              <a:t>       Сила русских войск в 1812 году коренилась в поддержке их всем народом и массовым партизанским движением крестьян. Прозорливость и полководческий талант</a:t>
            </a:r>
          </a:p>
          <a:p>
            <a:pPr>
              <a:buNone/>
            </a:pPr>
            <a:r>
              <a:rPr lang="ru-RU" sz="1800" b="1" dirty="0" smtClean="0">
                <a:solidFill>
                  <a:srgbClr val="00FFFF"/>
                </a:solidFill>
              </a:rPr>
              <a:t>       М. И. Кутузова ярче всего сказались в том, что его стратегический замысел был рассчитан на активную помощь армии со стороны всего народа.</a:t>
            </a:r>
            <a:endParaRPr lang="ru-RU" sz="1800" dirty="0" smtClean="0">
              <a:solidFill>
                <a:srgbClr val="00FFFF"/>
              </a:solidFill>
            </a:endParaRPr>
          </a:p>
          <a:p>
            <a:endParaRPr lang="ru-RU" dirty="0">
              <a:solidFill>
                <a:srgbClr val="00FFFF"/>
              </a:solidFill>
            </a:endParaRPr>
          </a:p>
        </p:txBody>
      </p:sp>
      <p:pic>
        <p:nvPicPr>
          <p:cNvPr id="2050" name="Picture 2" descr="C:\Users\rekom\Desktop\sBnuie.jpg"/>
          <p:cNvPicPr>
            <a:picLocks noChangeAspect="1" noChangeArrowheads="1"/>
          </p:cNvPicPr>
          <p:nvPr/>
        </p:nvPicPr>
        <p:blipFill>
          <a:blip r:embed="rId2" cstate="email"/>
          <a:srcRect/>
          <a:stretch>
            <a:fillRect/>
          </a:stretch>
        </p:blipFill>
        <p:spPr bwMode="auto">
          <a:xfrm>
            <a:off x="611560" y="2060848"/>
            <a:ext cx="3912096" cy="2934072"/>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p>
          <a:p>
            <a:endParaRPr lang="ru-RU" sz="1800" b="1" dirty="0" smtClean="0"/>
          </a:p>
          <a:p>
            <a:pPr>
              <a:buNone/>
            </a:pPr>
            <a:r>
              <a:rPr lang="ru-RU" sz="1800" b="1" dirty="0" smtClean="0">
                <a:solidFill>
                  <a:srgbClr val="CCECFF"/>
                </a:solidFill>
              </a:rPr>
              <a:t>       В течение 10 лет, пока Наполеон был императором, Франция почти непрерывно воевала, в результате чего Наполеон стал властелином Европы. Но ему хотелось завоевать мир. «Через три года я буду господином всего мира… Остается Россия, но я раздавлю её»,  -  заявил Наполеон.</a:t>
            </a:r>
          </a:p>
          <a:p>
            <a:endParaRPr lang="ru-RU" dirty="0"/>
          </a:p>
        </p:txBody>
      </p:sp>
      <p:pic>
        <p:nvPicPr>
          <p:cNvPr id="2050" name="Picture 2" descr="C:\Users\rekom\Desktop\Наполеон-500x400.jpg"/>
          <p:cNvPicPr>
            <a:picLocks noGrp="1" noChangeAspect="1" noChangeArrowheads="1"/>
          </p:cNvPicPr>
          <p:nvPr>
            <p:ph sz="half" idx="1"/>
          </p:nvPr>
        </p:nvPicPr>
        <p:blipFill>
          <a:blip r:embed="rId2" cstate="email"/>
          <a:srcRect/>
          <a:stretch>
            <a:fillRect/>
          </a:stretch>
        </p:blipFill>
        <p:spPr bwMode="auto">
          <a:xfrm>
            <a:off x="467544" y="2132856"/>
            <a:ext cx="4038600" cy="3230880"/>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endParaRPr lang="ru-RU" sz="1800" b="1" dirty="0" smtClean="0">
              <a:solidFill>
                <a:srgbClr val="CCECFF"/>
              </a:solidFill>
            </a:endParaRPr>
          </a:p>
        </p:txBody>
      </p:sp>
      <p:sp>
        <p:nvSpPr>
          <p:cNvPr id="5" name="Содержимое 4"/>
          <p:cNvSpPr>
            <a:spLocks noGrp="1"/>
          </p:cNvSpPr>
          <p:nvPr>
            <p:ph sz="half" idx="1"/>
          </p:nvPr>
        </p:nvSpPr>
        <p:spPr>
          <a:xfrm>
            <a:off x="4644008" y="1600200"/>
            <a:ext cx="4104456" cy="4525963"/>
          </a:xfrm>
        </p:spPr>
        <p:txBody>
          <a:bodyPr>
            <a:normAutofit/>
          </a:bodyPr>
          <a:lstStyle/>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00FFFF"/>
                </a:solidFill>
              </a:rPr>
              <a:t>       Исключительно велики были и международные последствия войны 1812 г. Сокрушительное поражение наполеоновских войск в России резко изменило соотношение сил в Европе и оказало огромное влияние на последующий ход европейской истории. </a:t>
            </a:r>
            <a:endParaRPr lang="ru-RU" sz="1800" dirty="0">
              <a:solidFill>
                <a:srgbClr val="00FFFF"/>
              </a:solidFill>
            </a:endParaRPr>
          </a:p>
        </p:txBody>
      </p:sp>
      <p:pic>
        <p:nvPicPr>
          <p:cNvPr id="3075" name="Picture 3" descr="C:\Users\rekom\Desktop\russia_1805_1815_napoleon.jpg"/>
          <p:cNvPicPr>
            <a:picLocks noChangeAspect="1" noChangeArrowheads="1"/>
          </p:cNvPicPr>
          <p:nvPr/>
        </p:nvPicPr>
        <p:blipFill>
          <a:blip r:embed="rId2" cstate="email"/>
          <a:srcRect/>
          <a:stretch>
            <a:fillRect/>
          </a:stretch>
        </p:blipFill>
        <p:spPr bwMode="auto">
          <a:xfrm>
            <a:off x="971600" y="1628800"/>
            <a:ext cx="3276203" cy="4422139"/>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endParaRPr lang="ru-RU" sz="1800" b="1" dirty="0" smtClean="0">
              <a:solidFill>
                <a:srgbClr val="CCECFF"/>
              </a:solidFill>
            </a:endParaRPr>
          </a:p>
        </p:txBody>
      </p:sp>
      <p:sp>
        <p:nvSpPr>
          <p:cNvPr id="5" name="Содержимое 4"/>
          <p:cNvSpPr>
            <a:spLocks noGrp="1"/>
          </p:cNvSpPr>
          <p:nvPr>
            <p:ph sz="half" idx="1"/>
          </p:nvPr>
        </p:nvSpPr>
        <p:spPr>
          <a:xfrm>
            <a:off x="4644008" y="1600200"/>
            <a:ext cx="4104456" cy="4525963"/>
          </a:xfrm>
        </p:spPr>
        <p:txBody>
          <a:bodyPr>
            <a:normAutofit/>
          </a:bodyPr>
          <a:lstStyle/>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00FFFF"/>
                </a:solidFill>
              </a:rPr>
              <a:t>       Война 1812 г. показала народам Европы, что наполеоновская армия вовсе не является непобедимой. Вдохновленные примером русского народа и его армии, народы Европы, порабощенные Наполеоном, сумели в короткий срок освободиться от французского господства.</a:t>
            </a:r>
            <a:endParaRPr lang="ru-RU" sz="1800" dirty="0" smtClean="0">
              <a:solidFill>
                <a:srgbClr val="00FFFF"/>
              </a:solidFill>
            </a:endParaRPr>
          </a:p>
          <a:p>
            <a:endParaRPr lang="ru-RU" sz="1800" b="1" dirty="0" smtClean="0">
              <a:solidFill>
                <a:srgbClr val="CCECFF"/>
              </a:solidFill>
            </a:endParaRPr>
          </a:p>
        </p:txBody>
      </p:sp>
      <p:pic>
        <p:nvPicPr>
          <p:cNvPr id="4098" name="Picture 2" descr="C:\Users\rekom\Desktop\91343609_22464.jpg"/>
          <p:cNvPicPr>
            <a:picLocks noChangeAspect="1" noChangeArrowheads="1"/>
          </p:cNvPicPr>
          <p:nvPr/>
        </p:nvPicPr>
        <p:blipFill>
          <a:blip r:embed="rId2" cstate="email"/>
          <a:srcRect/>
          <a:stretch>
            <a:fillRect/>
          </a:stretch>
        </p:blipFill>
        <p:spPr bwMode="auto">
          <a:xfrm>
            <a:off x="395536" y="1988840"/>
            <a:ext cx="4175745" cy="3135021"/>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endParaRPr lang="ru-RU" sz="1800" b="1" dirty="0" smtClean="0">
              <a:solidFill>
                <a:srgbClr val="CCECFF"/>
              </a:solidFill>
            </a:endParaRPr>
          </a:p>
        </p:txBody>
      </p:sp>
      <p:sp>
        <p:nvSpPr>
          <p:cNvPr id="5" name="Содержимое 4"/>
          <p:cNvSpPr>
            <a:spLocks noGrp="1"/>
          </p:cNvSpPr>
          <p:nvPr>
            <p:ph sz="half" idx="1"/>
          </p:nvPr>
        </p:nvSpPr>
        <p:spPr>
          <a:xfrm>
            <a:off x="4644008" y="1600200"/>
            <a:ext cx="4104456" cy="4525963"/>
          </a:xfrm>
        </p:spPr>
        <p:txBody>
          <a:bodyPr>
            <a:normAutofit/>
          </a:bodyPr>
          <a:lstStyle/>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00FFFF"/>
                </a:solidFill>
              </a:rPr>
              <a:t>      «Уничтожение великой наполеоновской армии при отступлении из Москвы, - писал</a:t>
            </a:r>
          </a:p>
          <a:p>
            <a:pPr>
              <a:buNone/>
            </a:pPr>
            <a:r>
              <a:rPr lang="ru-RU" sz="1800" b="1" dirty="0" smtClean="0">
                <a:solidFill>
                  <a:srgbClr val="00FFFF"/>
                </a:solidFill>
              </a:rPr>
              <a:t>       Ф. Энгельс, - послужило сигналом ко всеобщему восстанию против французского владычества на Западе».</a:t>
            </a:r>
            <a:endParaRPr lang="ru-RU" sz="1800" dirty="0" smtClean="0">
              <a:solidFill>
                <a:srgbClr val="00FFFF"/>
              </a:solidFill>
            </a:endParaRPr>
          </a:p>
          <a:p>
            <a:endParaRPr lang="ru-RU" sz="1800" b="1" dirty="0" smtClean="0">
              <a:solidFill>
                <a:srgbClr val="CCECFF"/>
              </a:solidFill>
            </a:endParaRPr>
          </a:p>
        </p:txBody>
      </p:sp>
      <p:pic>
        <p:nvPicPr>
          <p:cNvPr id="5122" name="Picture 2" descr="C:\Users\rekom\Desktop\58174438_Kutuzov_pribuyl.jpg"/>
          <p:cNvPicPr>
            <a:picLocks noChangeAspect="1" noChangeArrowheads="1"/>
          </p:cNvPicPr>
          <p:nvPr/>
        </p:nvPicPr>
        <p:blipFill>
          <a:blip r:embed="rId2" cstate="email"/>
          <a:srcRect/>
          <a:stretch>
            <a:fillRect/>
          </a:stretch>
        </p:blipFill>
        <p:spPr bwMode="auto">
          <a:xfrm>
            <a:off x="395536" y="1988840"/>
            <a:ext cx="4019128" cy="3151905"/>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7" name="Содержимое 6"/>
          <p:cNvSpPr>
            <a:spLocks noGrp="1"/>
          </p:cNvSpPr>
          <p:nvPr>
            <p:ph idx="1"/>
          </p:nvPr>
        </p:nvSpPr>
        <p:spPr/>
        <p:txBody>
          <a:bodyPr>
            <a:normAutofit/>
          </a:bodyPr>
          <a:lstStyle/>
          <a:p>
            <a:pPr>
              <a:buNone/>
            </a:pPr>
            <a:r>
              <a:rPr lang="ru-RU" sz="2800" b="1" dirty="0" smtClean="0">
                <a:solidFill>
                  <a:srgbClr val="CCECFF"/>
                </a:solidFill>
              </a:rPr>
              <a:t>        Презентацию подготовила </a:t>
            </a:r>
            <a:r>
              <a:rPr lang="ru-RU" sz="2800" b="1" dirty="0" err="1" smtClean="0">
                <a:solidFill>
                  <a:srgbClr val="CCECFF"/>
                </a:solidFill>
              </a:rPr>
              <a:t>Сироштанова</a:t>
            </a:r>
            <a:r>
              <a:rPr lang="ru-RU" sz="2800" b="1" dirty="0" smtClean="0">
                <a:solidFill>
                  <a:srgbClr val="CCECFF"/>
                </a:solidFill>
              </a:rPr>
              <a:t> Е.А., </a:t>
            </a:r>
          </a:p>
          <a:p>
            <a:pPr>
              <a:buNone/>
            </a:pPr>
            <a:r>
              <a:rPr lang="ru-RU" sz="2800" b="1" dirty="0" smtClean="0">
                <a:solidFill>
                  <a:srgbClr val="CCECFF"/>
                </a:solidFill>
              </a:rPr>
              <a:t>                 МБОУ СОШ № 76, п. Гигант, 2014 год</a:t>
            </a:r>
            <a:endParaRPr lang="ru-RU" sz="2800" b="1" dirty="0">
              <a:solidFill>
                <a:srgbClr val="CCECFF"/>
              </a:solidFill>
            </a:endParaRPr>
          </a:p>
        </p:txBody>
      </p:sp>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p>
          <a:p>
            <a:endParaRPr lang="ru-RU" sz="1800" b="1" dirty="0" smtClean="0"/>
          </a:p>
          <a:p>
            <a:pPr>
              <a:buNone/>
            </a:pPr>
            <a:r>
              <a:rPr lang="ru-RU" sz="1800" b="1" dirty="0" smtClean="0">
                <a:solidFill>
                  <a:srgbClr val="CCECFF"/>
                </a:solidFill>
              </a:rPr>
              <a:t>       Наполеон  собрал 600-тысячное войско из подвластных ему народов и двинул их к России. «Я иду в Москву, - говорил он, - и в одно или два сражения все закончу. Император Александр на коленях будет просить у меня мира!»</a:t>
            </a:r>
          </a:p>
          <a:p>
            <a:endParaRPr lang="ru-RU" sz="1800" b="1" dirty="0">
              <a:solidFill>
                <a:srgbClr val="CCECFF"/>
              </a:solidFill>
            </a:endParaRPr>
          </a:p>
        </p:txBody>
      </p:sp>
      <p:pic>
        <p:nvPicPr>
          <p:cNvPr id="1026" name="Picture 2" descr="C:\Users\rekom\Desktop\Картинки-война 1812 года\3.jpg"/>
          <p:cNvPicPr>
            <a:picLocks noGrp="1" noChangeAspect="1" noChangeArrowheads="1"/>
          </p:cNvPicPr>
          <p:nvPr>
            <p:ph sz="half" idx="1"/>
          </p:nvPr>
        </p:nvPicPr>
        <p:blipFill>
          <a:blip r:embed="rId2" cstate="email"/>
          <a:srcRect/>
          <a:stretch>
            <a:fillRect/>
          </a:stretch>
        </p:blipFill>
        <p:spPr bwMode="auto">
          <a:xfrm>
            <a:off x="539552" y="1988840"/>
            <a:ext cx="4038600" cy="3028950"/>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lstStyle/>
          <a:p>
            <a:endParaRPr lang="ru-RU" sz="1800" b="1" dirty="0" smtClean="0">
              <a:solidFill>
                <a:srgbClr val="CCECFF"/>
              </a:solidFill>
            </a:endParaRPr>
          </a:p>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CCECFF"/>
                </a:solidFill>
              </a:rPr>
              <a:t>       В самом деле, все предвещало французам успех: громадность сил, гений полководца, его удача и непобедимость.</a:t>
            </a:r>
          </a:p>
          <a:p>
            <a:endParaRPr lang="ru-RU" dirty="0"/>
          </a:p>
        </p:txBody>
      </p:sp>
      <p:pic>
        <p:nvPicPr>
          <p:cNvPr id="2050" name="Picture 2" descr="C:\Users\rekom\Desktop\f12a3917c3e929d54b6a186d983ccaa8_1M.png"/>
          <p:cNvPicPr>
            <a:picLocks noGrp="1" noChangeAspect="1" noChangeArrowheads="1"/>
          </p:cNvPicPr>
          <p:nvPr>
            <p:ph sz="half" idx="1"/>
          </p:nvPr>
        </p:nvPicPr>
        <p:blipFill>
          <a:blip r:embed="rId2" cstate="email"/>
          <a:srcRect/>
          <a:stretch>
            <a:fillRect/>
          </a:stretch>
        </p:blipFill>
        <p:spPr bwMode="auto">
          <a:xfrm>
            <a:off x="467544" y="2060848"/>
            <a:ext cx="4038600" cy="3214806"/>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endParaRPr lang="ru-RU" sz="1800" b="1" dirty="0" smtClean="0">
              <a:solidFill>
                <a:srgbClr val="CCECFF"/>
              </a:solidFill>
            </a:endParaRPr>
          </a:p>
          <a:p>
            <a:pPr>
              <a:buNone/>
            </a:pPr>
            <a:r>
              <a:rPr lang="ru-RU" sz="1800" b="1" dirty="0" smtClean="0">
                <a:solidFill>
                  <a:srgbClr val="CCECFF"/>
                </a:solidFill>
              </a:rPr>
              <a:t>       В 1812 году Наполеоновская армия вторглась в Россию. Хорошо подготовленная армия быстро стала продвигаться вглубь страны, и русский император Александр I  назначил командовать русской армией Михаила Илларионовича Кутузова, старого, мудрого генерала. </a:t>
            </a:r>
          </a:p>
          <a:p>
            <a:endParaRPr lang="ru-RU" dirty="0"/>
          </a:p>
        </p:txBody>
      </p:sp>
      <p:pic>
        <p:nvPicPr>
          <p:cNvPr id="3074" name="Picture 2" descr="C:\Users\rekom\Desktop\m-i-kutuzov_na_komandnom_punkte_v_den_borodinskogo.jpg"/>
          <p:cNvPicPr>
            <a:picLocks noGrp="1" noChangeAspect="1" noChangeArrowheads="1"/>
          </p:cNvPicPr>
          <p:nvPr>
            <p:ph sz="half" idx="1"/>
          </p:nvPr>
        </p:nvPicPr>
        <p:blipFill>
          <a:blip r:embed="rId2" cstate="email"/>
          <a:srcRect/>
          <a:stretch>
            <a:fillRect/>
          </a:stretch>
        </p:blipFill>
        <p:spPr bwMode="auto">
          <a:xfrm>
            <a:off x="539552" y="1988840"/>
            <a:ext cx="4038600" cy="2953226"/>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sz="1800" b="1" dirty="0" smtClean="0">
              <a:solidFill>
                <a:srgbClr val="CCECFF"/>
              </a:solidFill>
            </a:endParaRPr>
          </a:p>
          <a:p>
            <a:pPr>
              <a:buNone/>
            </a:pPr>
            <a:r>
              <a:rPr lang="ru-RU" sz="1800" b="1" dirty="0" smtClean="0">
                <a:solidFill>
                  <a:srgbClr val="CCECFF"/>
                </a:solidFill>
              </a:rPr>
              <a:t>       Он никогда не был любимцем царя. Александр не мог простить ему поражения под Аустерлицем, самостоятельности, а самое главное – популярности в народе. Тем не менее царь был вынужден уступить мнению общества. Подписав указ о назначении Кутузова главнокомандующим, он произнес «Я должен был остановить выбор на том, кого наметил голос народа. Я умываю руки». </a:t>
            </a:r>
            <a:endParaRPr lang="ru-RU" sz="1800" b="1" dirty="0">
              <a:solidFill>
                <a:srgbClr val="CCECFF"/>
              </a:solidFill>
            </a:endParaRPr>
          </a:p>
        </p:txBody>
      </p:sp>
      <p:pic>
        <p:nvPicPr>
          <p:cNvPr id="4099" name="Picture 3" descr="C:\Users\rekom\Desktop\50344_html_4d515437.gif"/>
          <p:cNvPicPr>
            <a:picLocks noGrp="1" noChangeAspect="1" noChangeArrowheads="1"/>
          </p:cNvPicPr>
          <p:nvPr>
            <p:ph sz="half" idx="1"/>
          </p:nvPr>
        </p:nvPicPr>
        <p:blipFill>
          <a:blip r:embed="rId2" cstate="email"/>
          <a:srcRect/>
          <a:stretch>
            <a:fillRect/>
          </a:stretch>
        </p:blipFill>
        <p:spPr bwMode="auto">
          <a:xfrm>
            <a:off x="1691680" y="1484784"/>
            <a:ext cx="1681422" cy="2013052"/>
          </a:xfrm>
          <a:prstGeom prst="rect">
            <a:avLst/>
          </a:prstGeom>
          <a:noFill/>
        </p:spPr>
      </p:pic>
      <p:pic>
        <p:nvPicPr>
          <p:cNvPr id="4100" name="Picture 4" descr="C:\Users\rekom\Desktop\19.jpg"/>
          <p:cNvPicPr>
            <a:picLocks noChangeAspect="1" noChangeArrowheads="1"/>
          </p:cNvPicPr>
          <p:nvPr/>
        </p:nvPicPr>
        <p:blipFill>
          <a:blip r:embed="rId3" cstate="email"/>
          <a:srcRect/>
          <a:stretch>
            <a:fillRect/>
          </a:stretch>
        </p:blipFill>
        <p:spPr bwMode="auto">
          <a:xfrm>
            <a:off x="1691680" y="3789040"/>
            <a:ext cx="1683421" cy="2088816"/>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normAutofit/>
          </a:bodyPr>
          <a:lstStyle/>
          <a:p>
            <a:endParaRPr lang="ru-RU" b="1" dirty="0" smtClean="0">
              <a:solidFill>
                <a:srgbClr val="CCECFF"/>
              </a:solidFill>
            </a:endParaRPr>
          </a:p>
          <a:p>
            <a:pPr>
              <a:buNone/>
            </a:pPr>
            <a:r>
              <a:rPr lang="ru-RU" sz="1800" b="1" dirty="0" smtClean="0">
                <a:solidFill>
                  <a:srgbClr val="CCECFF"/>
                </a:solidFill>
              </a:rPr>
              <a:t>       С обеих сторон после битвы были большие потери, но война на этом не закончилась. Перед Кутузовым встала серьезная задача: защищать Москву, куда стремился Наполеон, или отдать город врагу. Он собрал военный совет, на котором было решено отдать Москву врагу, но отдать ее пустую, то есть вывезти из нее всех жителей, все продовольствие, чтобы Французской армии нечем было поживиться.</a:t>
            </a:r>
          </a:p>
          <a:p>
            <a:endParaRPr lang="ru-RU" sz="1800" dirty="0"/>
          </a:p>
        </p:txBody>
      </p:sp>
      <p:pic>
        <p:nvPicPr>
          <p:cNvPr id="5122" name="Picture 2" descr="C:\Users\rekom\Desktop\1345803978.jpg"/>
          <p:cNvPicPr>
            <a:picLocks noGrp="1" noChangeAspect="1" noChangeArrowheads="1"/>
          </p:cNvPicPr>
          <p:nvPr>
            <p:ph sz="half" idx="1"/>
          </p:nvPr>
        </p:nvPicPr>
        <p:blipFill>
          <a:blip r:embed="rId2" cstate="email"/>
          <a:srcRect/>
          <a:stretch>
            <a:fillRect/>
          </a:stretch>
        </p:blipFill>
        <p:spPr bwMode="auto">
          <a:xfrm>
            <a:off x="395536" y="2492896"/>
            <a:ext cx="4218644" cy="2675825"/>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360040"/>
          </a:xfrm>
        </p:spPr>
        <p:txBody>
          <a:bodyPr>
            <a:normAutofit fontScale="90000"/>
          </a:bodyPr>
          <a:lstStyle/>
          <a:p>
            <a:r>
              <a:rPr lang="ru-RU" sz="5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По дорогам войны 1812 года</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ru-RU" dirty="0"/>
          </a:p>
        </p:txBody>
      </p:sp>
      <p:sp>
        <p:nvSpPr>
          <p:cNvPr id="6" name="Содержимое 5"/>
          <p:cNvSpPr>
            <a:spLocks noGrp="1"/>
          </p:cNvSpPr>
          <p:nvPr>
            <p:ph sz="half" idx="2"/>
          </p:nvPr>
        </p:nvSpPr>
        <p:spPr/>
        <p:txBody>
          <a:bodyPr/>
          <a:lstStyle/>
          <a:p>
            <a:endParaRPr lang="ru-RU" sz="1800" b="1" dirty="0" smtClean="0"/>
          </a:p>
          <a:p>
            <a:endParaRPr lang="ru-RU" sz="1800" b="1" dirty="0" smtClean="0"/>
          </a:p>
          <a:p>
            <a:endParaRPr lang="ru-RU" sz="1800" b="1" dirty="0" smtClean="0">
              <a:solidFill>
                <a:srgbClr val="CCECFF"/>
              </a:solidFill>
            </a:endParaRPr>
          </a:p>
          <a:p>
            <a:pPr>
              <a:buNone/>
            </a:pPr>
            <a:r>
              <a:rPr lang="ru-RU" sz="1800" b="1" dirty="0" smtClean="0">
                <a:solidFill>
                  <a:srgbClr val="CCECFF"/>
                </a:solidFill>
              </a:rPr>
              <a:t>      Численность французской армии - 638 000 человек. </a:t>
            </a:r>
          </a:p>
          <a:p>
            <a:pPr>
              <a:buNone/>
            </a:pPr>
            <a:r>
              <a:rPr lang="ru-RU" sz="1800" b="1" dirty="0" smtClean="0">
                <a:solidFill>
                  <a:srgbClr val="CCECFF"/>
                </a:solidFill>
              </a:rPr>
              <a:t> </a:t>
            </a:r>
          </a:p>
          <a:p>
            <a:pPr>
              <a:buNone/>
            </a:pPr>
            <a:r>
              <a:rPr lang="ru-RU" sz="1800" b="1" dirty="0" smtClean="0">
                <a:solidFill>
                  <a:srgbClr val="CCECFF"/>
                </a:solidFill>
              </a:rPr>
              <a:t>      Численность русской армии – </a:t>
            </a:r>
          </a:p>
          <a:p>
            <a:pPr>
              <a:buNone/>
            </a:pPr>
            <a:r>
              <a:rPr lang="ru-RU" sz="1800" b="1" dirty="0" smtClean="0">
                <a:solidFill>
                  <a:srgbClr val="CCECFF"/>
                </a:solidFill>
              </a:rPr>
              <a:t>       240 000 человек.</a:t>
            </a:r>
          </a:p>
          <a:p>
            <a:endParaRPr lang="ru-RU" dirty="0">
              <a:solidFill>
                <a:srgbClr val="CCECFF"/>
              </a:solidFill>
            </a:endParaRPr>
          </a:p>
        </p:txBody>
      </p:sp>
      <p:pic>
        <p:nvPicPr>
          <p:cNvPr id="6146" name="Picture 2" descr="C:\Users\rekom\Desktop\1346047886_1812.jpg"/>
          <p:cNvPicPr>
            <a:picLocks noGrp="1" noChangeAspect="1" noChangeArrowheads="1"/>
          </p:cNvPicPr>
          <p:nvPr>
            <p:ph sz="half" idx="1"/>
          </p:nvPr>
        </p:nvPicPr>
        <p:blipFill>
          <a:blip r:embed="rId2" cstate="email"/>
          <a:srcRect/>
          <a:stretch>
            <a:fillRect/>
          </a:stretch>
        </p:blipFill>
        <p:spPr bwMode="auto">
          <a:xfrm>
            <a:off x="395536" y="2132856"/>
            <a:ext cx="4038600" cy="2574688"/>
          </a:xfrm>
          <a:prstGeom prst="rect">
            <a:avLst/>
          </a:prstGeom>
          <a:noFill/>
        </p:spPr>
      </p:pic>
    </p:spTree>
    <p:extLst>
      <p:ext uri="{BB962C8B-B14F-4D97-AF65-F5344CB8AC3E}">
        <p14:creationId xmlns:p14="http://schemas.microsoft.com/office/powerpoint/2010/main" xmlns="" val="41259576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ablon2">
  <a:themeElements>
    <a:clrScheme name="Другая 1">
      <a:dk1>
        <a:srgbClr val="F2F2F2"/>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shablon2</Template>
  <TotalTime>468</TotalTime>
  <Words>1562</Words>
  <Application>Microsoft Office PowerPoint</Application>
  <PresentationFormat>Экран (4:3)</PresentationFormat>
  <Paragraphs>150</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shablon2</vt:lpstr>
      <vt:lpstr>Слайд 1</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По дорогам войны 1812 года </vt:lpstr>
      <vt:lpstr>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rekom</dc:creator>
  <cp:lastModifiedBy>rekom</cp:lastModifiedBy>
  <cp:revision>50</cp:revision>
  <dcterms:created xsi:type="dcterms:W3CDTF">2014-06-20T10:43:48Z</dcterms:created>
  <dcterms:modified xsi:type="dcterms:W3CDTF">2014-07-17T16:42:38Z</dcterms:modified>
</cp:coreProperties>
</file>