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56" r:id="rId4"/>
    <p:sldId id="257" r:id="rId5"/>
    <p:sldId id="259" r:id="rId6"/>
    <p:sldId id="262" r:id="rId7"/>
    <p:sldId id="263" r:id="rId8"/>
    <p:sldId id="265" r:id="rId9"/>
    <p:sldId id="260"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DEFE006-D06F-4394-9F45-9F68D8A68114}" type="datetimeFigureOut">
              <a:rPr lang="ru-RU"/>
              <a:pPr>
                <a:defRPr/>
              </a:pPr>
              <a:t>17.07.2014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04455B1-73C9-4F15-9DD9-A2136153F981}" type="slidenum">
              <a:rPr lang="ru-RU"/>
              <a:pPr>
                <a:defRPr/>
              </a:pPr>
              <a:t>‹#›</a:t>
            </a:fld>
            <a:endParaRPr lang="ru-RU"/>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250C801-0281-4D1D-BD9E-7E910C2D20FC}" type="datetimeFigureOut">
              <a:rPr lang="ru-RU"/>
              <a:pPr>
                <a:defRPr/>
              </a:pPr>
              <a:t>17.07.2014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C7468C2-DFF3-4F70-957B-A4D9C697D55F}" type="slidenum">
              <a:rPr lang="ru-RU"/>
              <a:pPr>
                <a:defRPr/>
              </a:pPr>
              <a:t>‹#›</a:t>
            </a:fld>
            <a:endParaRPr lang="ru-RU"/>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1C1D43A-477E-4D7D-A7AC-5D797DEB4414}" type="datetimeFigureOut">
              <a:rPr lang="ru-RU"/>
              <a:pPr>
                <a:defRPr/>
              </a:pPr>
              <a:t>17.07.2014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7F16996-1E67-4E20-8A7D-7241D319B766}" type="slidenum">
              <a:rPr lang="ru-RU"/>
              <a:pPr>
                <a:defRPr/>
              </a:pPr>
              <a:t>‹#›</a:t>
            </a:fld>
            <a:endParaRPr lang="ru-RU"/>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E1CBED2-2284-4A38-9180-2EEE9185C24E}" type="datetimeFigureOut">
              <a:rPr lang="ru-RU"/>
              <a:pPr>
                <a:defRPr/>
              </a:pPr>
              <a:t>17.07.2014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34B864F-5A85-4EC6-AC38-3C56D5296817}" type="slidenum">
              <a:rPr lang="ru-RU"/>
              <a:pPr>
                <a:defRPr/>
              </a:pPr>
              <a:t>‹#›</a:t>
            </a:fld>
            <a:endParaRPr lang="ru-RU"/>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939E8DA-6F3C-4D9F-AA0C-8E48837BE15A}" type="datetimeFigureOut">
              <a:rPr lang="ru-RU"/>
              <a:pPr>
                <a:defRPr/>
              </a:pPr>
              <a:t>17.07.2014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63D4AC7-F620-4E7B-857A-4583425BCD9F}" type="slidenum">
              <a:rPr lang="ru-RU"/>
              <a:pPr>
                <a:defRPr/>
              </a:pPr>
              <a:t>‹#›</a:t>
            </a:fld>
            <a:endParaRPr lang="ru-RU"/>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945A6A4-341E-4C52-BA6D-9E4144164147}" type="datetimeFigureOut">
              <a:rPr lang="ru-RU"/>
              <a:pPr>
                <a:defRPr/>
              </a:pPr>
              <a:t>17.07.2014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D32577D-07D0-4F36-AE58-BB1E339BB434}" type="slidenum">
              <a:rPr lang="ru-RU"/>
              <a:pPr>
                <a:defRPr/>
              </a:pPr>
              <a:t>‹#›</a:t>
            </a:fld>
            <a:endParaRPr lang="ru-RU"/>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2CC8FF8-788F-48A9-833E-2AD90FAFA38C}" type="datetimeFigureOut">
              <a:rPr lang="ru-RU"/>
              <a:pPr>
                <a:defRPr/>
              </a:pPr>
              <a:t>17.07.2014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C7F1A8B-5F31-48C3-9EA6-E45975BCB9BF}" type="slidenum">
              <a:rPr lang="ru-RU"/>
              <a:pPr>
                <a:defRPr/>
              </a:pPr>
              <a:t>‹#›</a:t>
            </a:fld>
            <a:endParaRPr lang="ru-RU"/>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3777873-6574-43C2-B2FE-D214008407BC}" type="datetimeFigureOut">
              <a:rPr lang="ru-RU"/>
              <a:pPr>
                <a:defRPr/>
              </a:pPr>
              <a:t>17.07.2014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B664A85-293A-435F-AC94-FA72C4C24A26}" type="slidenum">
              <a:rPr lang="ru-RU"/>
              <a:pPr>
                <a:defRPr/>
              </a:pPr>
              <a:t>‹#›</a:t>
            </a:fld>
            <a:endParaRPr lang="ru-RU"/>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8C84E89-F138-4E7B-96E0-F611FC79E3A9}" type="datetimeFigureOut">
              <a:rPr lang="ru-RU"/>
              <a:pPr>
                <a:defRPr/>
              </a:pPr>
              <a:t>17.07.2014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186EC90-7393-4BE0-BC29-372D1E1AB568}" type="slidenum">
              <a:rPr lang="ru-RU"/>
              <a:pPr>
                <a:defRPr/>
              </a:pPr>
              <a:t>‹#›</a:t>
            </a:fld>
            <a:endParaRPr lang="ru-RU"/>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0F15408-028B-4CFE-A91E-E8422FAB948B}" type="datetimeFigureOut">
              <a:rPr lang="ru-RU"/>
              <a:pPr>
                <a:defRPr/>
              </a:pPr>
              <a:t>17.07.2014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B10BB54-F715-4825-8FCD-D52604150331}" type="slidenum">
              <a:rPr lang="ru-RU"/>
              <a:pPr>
                <a:defRPr/>
              </a:pPr>
              <a:t>‹#›</a:t>
            </a:fld>
            <a:endParaRPr lang="ru-RU"/>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BFFBE7-3712-4755-AE16-12786403389B}" type="datetimeFigureOut">
              <a:rPr lang="ru-RU"/>
              <a:pPr>
                <a:defRPr/>
              </a:pPr>
              <a:t>17.07.2014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AD3C80F-09C0-4BE8-A391-702A645C0DB4}" type="slidenum">
              <a:rPr lang="ru-RU"/>
              <a:pPr>
                <a:defRPr/>
              </a:pPr>
              <a:t>‹#›</a:t>
            </a:fld>
            <a:endParaRPr lang="ru-RU"/>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94C4102-5666-4CE7-BCD4-16668BACF8C1}" type="datetimeFigureOut">
              <a:rPr lang="ru-RU"/>
              <a:pPr>
                <a:defRPr/>
              </a:pPr>
              <a:t>17.07.2014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FC211AE-F454-4FE2-816A-83B682E11BE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amond/>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cstate="email"/>
          <a:srcRect/>
          <a:stretch>
            <a:fillRect/>
          </a:stretch>
        </p:blipFill>
        <p:spPr bwMode="auto">
          <a:xfrm>
            <a:off x="467544" y="1556792"/>
            <a:ext cx="8136904" cy="4752528"/>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dirty="0" smtClean="0"/>
              <a:t>   </a:t>
            </a:r>
          </a:p>
          <a:p>
            <a:pPr>
              <a:buNone/>
            </a:pPr>
            <a:r>
              <a:rPr lang="ru-RU" sz="2400" dirty="0" smtClean="0"/>
              <a:t>     </a:t>
            </a:r>
            <a:r>
              <a:rPr lang="ru-RU" sz="1400" b="1" dirty="0" smtClean="0">
                <a:solidFill>
                  <a:srgbClr val="C00000"/>
                </a:solidFill>
              </a:rPr>
              <a:t>Символами знаменитого русского гостеприимства издревле являются хлеб да соль.</a:t>
            </a:r>
          </a:p>
          <a:p>
            <a:pPr>
              <a:buNone/>
            </a:pPr>
            <a:r>
              <a:rPr lang="ru-RU" sz="1400" b="1" dirty="0" smtClean="0">
                <a:solidFill>
                  <a:srgbClr val="C00000"/>
                </a:solidFill>
              </a:rPr>
              <a:t>         Какая беседа без хлеба и соли?</a:t>
            </a:r>
          </a:p>
          <a:p>
            <a:pPr>
              <a:buNone/>
            </a:pPr>
            <a:r>
              <a:rPr lang="ru-RU" sz="1400" b="1" dirty="0" smtClean="0">
                <a:solidFill>
                  <a:srgbClr val="C00000"/>
                </a:solidFill>
              </a:rPr>
              <a:t> </a:t>
            </a:r>
          </a:p>
          <a:p>
            <a:pPr>
              <a:buNone/>
            </a:pPr>
            <a:r>
              <a:rPr lang="ru-RU" sz="1400" b="1" dirty="0" smtClean="0">
                <a:solidFill>
                  <a:srgbClr val="C00000"/>
                </a:solidFill>
              </a:rPr>
              <a:t>         </a:t>
            </a:r>
            <a:r>
              <a:rPr lang="ru-RU" sz="1400" b="1" dirty="0" smtClean="0">
                <a:solidFill>
                  <a:srgbClr val="FF0000"/>
                </a:solidFill>
              </a:rPr>
              <a:t>Без хлеба и соли на свете нет доли!</a:t>
            </a:r>
            <a:br>
              <a:rPr lang="ru-RU" sz="1400" b="1" dirty="0" smtClean="0">
                <a:solidFill>
                  <a:srgbClr val="FF0000"/>
                </a:solidFill>
              </a:rPr>
            </a:br>
            <a:r>
              <a:rPr lang="ru-RU" sz="1400" b="1" dirty="0" smtClean="0">
                <a:solidFill>
                  <a:srgbClr val="FF0000"/>
                </a:solidFill>
              </a:rPr>
              <a:t>Без хлеба и соли вся жизнь станет пресной,</a:t>
            </a:r>
            <a:br>
              <a:rPr lang="ru-RU" sz="1400" b="1" dirty="0" smtClean="0">
                <a:solidFill>
                  <a:srgbClr val="FF0000"/>
                </a:solidFill>
              </a:rPr>
            </a:br>
            <a:r>
              <a:rPr lang="ru-RU" sz="1400" b="1" dirty="0" smtClean="0">
                <a:solidFill>
                  <a:srgbClr val="FF0000"/>
                </a:solidFill>
              </a:rPr>
              <a:t>Без хлеба и соли не будет и песни.</a:t>
            </a:r>
          </a:p>
          <a:p>
            <a:pPr>
              <a:buNone/>
            </a:pPr>
            <a:endParaRPr lang="ru-RU" sz="2400" dirty="0">
              <a:solidFill>
                <a:srgbClr val="FF0000"/>
              </a:solidFill>
            </a:endParaRPr>
          </a:p>
        </p:txBody>
      </p:sp>
      <p:pic>
        <p:nvPicPr>
          <p:cNvPr id="9219" name="Picture 3" descr="C:\Users\rekom\Desktop\221198_original.jpg"/>
          <p:cNvPicPr>
            <a:picLocks noGrp="1" noChangeAspect="1" noChangeArrowheads="1"/>
          </p:cNvPicPr>
          <p:nvPr>
            <p:ph sz="half" idx="2"/>
          </p:nvPr>
        </p:nvPicPr>
        <p:blipFill>
          <a:blip r:embed="rId2" cstate="email"/>
          <a:srcRect/>
          <a:stretch>
            <a:fillRect/>
          </a:stretch>
        </p:blipFill>
        <p:spPr bwMode="auto">
          <a:xfrm>
            <a:off x="4644008" y="1916832"/>
            <a:ext cx="3528392" cy="2668346"/>
          </a:xfrm>
          <a:prstGeom prst="rect">
            <a:avLst/>
          </a:prstGeom>
          <a:noFill/>
        </p:spPr>
      </p:pic>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sz="1600" b="1" dirty="0" smtClean="0">
                <a:solidFill>
                  <a:srgbClr val="C00000"/>
                </a:solidFill>
              </a:rPr>
              <a:t> </a:t>
            </a:r>
          </a:p>
          <a:p>
            <a:pPr>
              <a:buNone/>
            </a:pPr>
            <a:r>
              <a:rPr lang="ru-RU" sz="1400" b="1" dirty="0" smtClean="0">
                <a:solidFill>
                  <a:srgbClr val="C00000"/>
                </a:solidFill>
              </a:rPr>
              <a:t>        </a:t>
            </a:r>
          </a:p>
          <a:p>
            <a:pPr>
              <a:buNone/>
            </a:pPr>
            <a:r>
              <a:rPr lang="ru-RU" sz="1400" b="1" dirty="0" smtClean="0">
                <a:solidFill>
                  <a:srgbClr val="C00000"/>
                </a:solidFill>
              </a:rPr>
              <a:t>         </a:t>
            </a:r>
          </a:p>
          <a:p>
            <a:pPr>
              <a:buNone/>
            </a:pPr>
            <a:r>
              <a:rPr lang="ru-RU" sz="1400" b="1" dirty="0" smtClean="0">
                <a:solidFill>
                  <a:srgbClr val="C00000"/>
                </a:solidFill>
              </a:rPr>
              <a:t>         Символов России много: Кремль, Знамя Победы, березы, блины, баня, матрёшки, валенки, балалайка и т.д. Но есть особые символы, они называются государственными символами и закреплены в основном законе нашей страны – Конституции России.</a:t>
            </a:r>
          </a:p>
          <a:p>
            <a:pPr>
              <a:buNone/>
            </a:pPr>
            <a:endParaRPr lang="ru-RU" dirty="0"/>
          </a:p>
        </p:txBody>
      </p:sp>
      <p:pic>
        <p:nvPicPr>
          <p:cNvPr id="10244" name="Picture 4" descr="C:\Users\rekom\Desktop\0_6fd68_2dc25afa_XL.png"/>
          <p:cNvPicPr>
            <a:picLocks noGrp="1" noChangeAspect="1" noChangeArrowheads="1"/>
          </p:cNvPicPr>
          <p:nvPr>
            <p:ph sz="half" idx="2"/>
          </p:nvPr>
        </p:nvPicPr>
        <p:blipFill>
          <a:blip r:embed="rId2" cstate="email"/>
          <a:srcRect/>
          <a:stretch>
            <a:fillRect/>
          </a:stretch>
        </p:blipFill>
        <p:spPr bwMode="auto">
          <a:xfrm>
            <a:off x="4788024" y="1556792"/>
            <a:ext cx="3456384" cy="2213578"/>
          </a:xfrm>
          <a:prstGeom prst="rect">
            <a:avLst/>
          </a:prstGeom>
          <a:noFill/>
        </p:spPr>
      </p:pic>
      <p:pic>
        <p:nvPicPr>
          <p:cNvPr id="10245" name="Picture 5" descr="C:\Users\rekom\Desktop\main_big.jpg"/>
          <p:cNvPicPr>
            <a:picLocks noChangeAspect="1" noChangeArrowheads="1"/>
          </p:cNvPicPr>
          <p:nvPr/>
        </p:nvPicPr>
        <p:blipFill>
          <a:blip r:embed="rId3" cstate="email"/>
          <a:srcRect/>
          <a:stretch>
            <a:fillRect/>
          </a:stretch>
        </p:blipFill>
        <p:spPr bwMode="auto">
          <a:xfrm>
            <a:off x="5364088" y="4149080"/>
            <a:ext cx="2448272" cy="1836204"/>
          </a:xfrm>
          <a:prstGeom prst="rect">
            <a:avLst/>
          </a:prstGeom>
          <a:noFill/>
        </p:spPr>
      </p:pic>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sz="1400" b="1" dirty="0" smtClean="0">
                <a:solidFill>
                  <a:srgbClr val="C00000"/>
                </a:solidFill>
              </a:rPr>
              <a:t>      </a:t>
            </a:r>
          </a:p>
          <a:p>
            <a:pPr>
              <a:buNone/>
            </a:pPr>
            <a:r>
              <a:rPr lang="ru-RU" sz="1400" b="1" dirty="0" smtClean="0">
                <a:solidFill>
                  <a:srgbClr val="C00000"/>
                </a:solidFill>
              </a:rPr>
              <a:t>         Государственными символами в любой стране являются государственный герб, государственный флаг, государственный гимн.</a:t>
            </a:r>
          </a:p>
          <a:p>
            <a:pPr>
              <a:buNone/>
            </a:pPr>
            <a:r>
              <a:rPr lang="ru-RU" sz="1400" b="1" dirty="0" smtClean="0">
                <a:solidFill>
                  <a:srgbClr val="C00000"/>
                </a:solidFill>
              </a:rPr>
              <a:t>         Без них никак нельзя. Изображение герба и флага помещают на государственных учреждениях, на военной форме, морских кораблях, воздушных лайнерах, космических ракетах… Гербовой печатью скрепляются все важные документы. Без государственной символики не обходится ни одно событие государственной важности - будь то международный форум, спортивные состязания или военный парад.</a:t>
            </a:r>
          </a:p>
          <a:p>
            <a:pPr>
              <a:buNone/>
            </a:pPr>
            <a:r>
              <a:rPr lang="ru-RU" sz="1400" b="1" dirty="0" smtClean="0">
                <a:solidFill>
                  <a:srgbClr val="C00000"/>
                </a:solidFill>
              </a:rPr>
              <a:t>         Отдавая почести символам государства, мы тем самым проявляем уважение к своей Родине. Сегодня мы поближе познакомимся с символами России.</a:t>
            </a:r>
          </a:p>
          <a:p>
            <a:pPr>
              <a:buNone/>
            </a:pPr>
            <a:endParaRPr lang="ru-RU" sz="1400" b="1" dirty="0" smtClean="0">
              <a:solidFill>
                <a:srgbClr val="C00000"/>
              </a:solidFill>
            </a:endParaRPr>
          </a:p>
        </p:txBody>
      </p:sp>
      <p:pic>
        <p:nvPicPr>
          <p:cNvPr id="11267" name="Picture 3" descr="C:\Users\rekom\Desktop\494207.jpg"/>
          <p:cNvPicPr>
            <a:picLocks noGrp="1" noChangeAspect="1" noChangeArrowheads="1"/>
          </p:cNvPicPr>
          <p:nvPr>
            <p:ph sz="half" idx="2"/>
          </p:nvPr>
        </p:nvPicPr>
        <p:blipFill>
          <a:blip r:embed="rId2" cstate="email"/>
          <a:srcRect/>
          <a:stretch>
            <a:fillRect/>
          </a:stretch>
        </p:blipFill>
        <p:spPr bwMode="auto">
          <a:xfrm>
            <a:off x="4572000" y="2420888"/>
            <a:ext cx="3816424" cy="2433290"/>
          </a:xfrm>
          <a:prstGeom prst="rect">
            <a:avLst/>
          </a:prstGeom>
          <a:noFill/>
        </p:spPr>
      </p:pic>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sz="1600" b="1" dirty="0" smtClean="0">
                <a:solidFill>
                  <a:srgbClr val="C00000"/>
                </a:solidFill>
              </a:rPr>
              <a:t>  </a:t>
            </a:r>
          </a:p>
          <a:p>
            <a:pPr>
              <a:buNone/>
            </a:pPr>
            <a:r>
              <a:rPr lang="ru-RU" sz="1400" b="1" dirty="0" smtClean="0">
                <a:solidFill>
                  <a:srgbClr val="C00000"/>
                </a:solidFill>
              </a:rPr>
              <a:t>       </a:t>
            </a:r>
          </a:p>
          <a:p>
            <a:pPr>
              <a:buNone/>
            </a:pPr>
            <a:r>
              <a:rPr lang="ru-RU" sz="1400" b="1" dirty="0" smtClean="0">
                <a:solidFill>
                  <a:srgbClr val="C00000"/>
                </a:solidFill>
              </a:rPr>
              <a:t>        Что такое флаг?</a:t>
            </a:r>
          </a:p>
          <a:p>
            <a:pPr>
              <a:buNone/>
            </a:pPr>
            <a:r>
              <a:rPr lang="ru-RU" sz="1400" b="1" dirty="0" smtClean="0">
                <a:solidFill>
                  <a:srgbClr val="C00000"/>
                </a:solidFill>
              </a:rPr>
              <a:t>        Флаг – это прикреплённое к древку полотнище определённого цвета или нескольких цветов.</a:t>
            </a:r>
          </a:p>
          <a:p>
            <a:pPr>
              <a:buNone/>
            </a:pPr>
            <a:r>
              <a:rPr lang="ru-RU" sz="1400" b="1" dirty="0" smtClean="0">
                <a:solidFill>
                  <a:srgbClr val="C00000"/>
                </a:solidFill>
              </a:rPr>
              <a:t>        Над Большим Кремлевским дворцом, где находится место пребывания Президента России всегда, ночью и днем, в хорошую погоду и в ненастье развивается бело-сине-красное полотнище. Такой же флаг мы видим и над другими зданиями, где находятся органы власти России. Это государственный флаг нашей Родины, один из важнейших символов государства.</a:t>
            </a:r>
          </a:p>
          <a:p>
            <a:pPr>
              <a:buNone/>
            </a:pPr>
            <a:endParaRPr lang="ru-RU" sz="1600" b="1" dirty="0">
              <a:solidFill>
                <a:srgbClr val="C00000"/>
              </a:solidFill>
            </a:endParaRPr>
          </a:p>
        </p:txBody>
      </p:sp>
      <p:pic>
        <p:nvPicPr>
          <p:cNvPr id="12291" name="Picture 3" descr="C:\Users\rekom\Desktop\3169001-ab8a38561d53e92b.gif"/>
          <p:cNvPicPr>
            <a:picLocks noGrp="1" noChangeAspect="1" noChangeArrowheads="1" noCrop="1"/>
          </p:cNvPicPr>
          <p:nvPr>
            <p:ph sz="half" idx="2"/>
          </p:nvPr>
        </p:nvPicPr>
        <p:blipFill>
          <a:blip r:embed="rId2" cstate="email"/>
          <a:srcRect/>
          <a:stretch>
            <a:fillRect/>
          </a:stretch>
        </p:blipFill>
        <p:spPr bwMode="auto">
          <a:xfrm>
            <a:off x="4644008" y="2276872"/>
            <a:ext cx="3672408" cy="2458408"/>
          </a:xfrm>
          <a:prstGeom prst="rect">
            <a:avLst/>
          </a:prstGeom>
          <a:noFill/>
        </p:spPr>
      </p:pic>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sz="1600" b="1" dirty="0" smtClean="0">
                <a:solidFill>
                  <a:srgbClr val="C00000"/>
                </a:solidFill>
              </a:rPr>
              <a:t>     </a:t>
            </a:r>
          </a:p>
          <a:p>
            <a:pPr>
              <a:buNone/>
            </a:pPr>
            <a:r>
              <a:rPr lang="ru-RU" sz="1400" b="1" dirty="0" smtClean="0">
                <a:solidFill>
                  <a:srgbClr val="C00000"/>
                </a:solidFill>
              </a:rPr>
              <a:t>       </a:t>
            </a:r>
          </a:p>
          <a:p>
            <a:pPr>
              <a:buNone/>
            </a:pPr>
            <a:r>
              <a:rPr lang="ru-RU" sz="1400" b="1" dirty="0" smtClean="0">
                <a:solidFill>
                  <a:srgbClr val="C00000"/>
                </a:solidFill>
              </a:rPr>
              <a:t>        А что символизируют три цвета флага?</a:t>
            </a:r>
          </a:p>
          <a:p>
            <a:pPr>
              <a:buNone/>
            </a:pPr>
            <a:r>
              <a:rPr lang="ru-RU" sz="1400" b="1" dirty="0" smtClean="0">
                <a:solidFill>
                  <a:srgbClr val="C00000"/>
                </a:solidFill>
              </a:rPr>
              <a:t>        Есть разные версии. По одной, это единство моря, земли и неба. По другой это содружество трех славянских народов. По третьей, цвета флага символизировали : белый – веру, чистоту; синий – небо, благородство, верность; красный – героизм, отвагу, смелость. Есть и такая версия: белый – вера, синий – надежда, а красный – любовь.</a:t>
            </a:r>
          </a:p>
          <a:p>
            <a:pPr>
              <a:buNone/>
            </a:pPr>
            <a:endParaRPr lang="ru-RU" sz="1600" b="1" dirty="0">
              <a:solidFill>
                <a:srgbClr val="C00000"/>
              </a:solidFill>
            </a:endParaRPr>
          </a:p>
        </p:txBody>
      </p:sp>
      <p:pic>
        <p:nvPicPr>
          <p:cNvPr id="13314" name="Picture 2" descr="C:\Users\rekom\Desktop\3169001-ab8a38561d53e92b.gif"/>
          <p:cNvPicPr>
            <a:picLocks noGrp="1" noChangeAspect="1" noChangeArrowheads="1" noCrop="1"/>
          </p:cNvPicPr>
          <p:nvPr>
            <p:ph sz="half" idx="2"/>
          </p:nvPr>
        </p:nvPicPr>
        <p:blipFill>
          <a:blip r:embed="rId2" cstate="email"/>
          <a:srcRect/>
          <a:stretch>
            <a:fillRect/>
          </a:stretch>
        </p:blipFill>
        <p:spPr bwMode="auto">
          <a:xfrm>
            <a:off x="4572000" y="1988840"/>
            <a:ext cx="3600400" cy="2633016"/>
          </a:xfrm>
          <a:prstGeom prst="rect">
            <a:avLst/>
          </a:prstGeom>
          <a:noFill/>
        </p:spPr>
      </p:pic>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sz="2400" dirty="0" smtClean="0"/>
              <a:t>   </a:t>
            </a:r>
          </a:p>
          <a:p>
            <a:pPr>
              <a:buNone/>
            </a:pPr>
            <a:r>
              <a:rPr lang="ru-RU" sz="2400" dirty="0" smtClean="0"/>
              <a:t>     </a:t>
            </a:r>
            <a:r>
              <a:rPr lang="ru-RU" sz="1400" b="1" dirty="0" smtClean="0">
                <a:solidFill>
                  <a:srgbClr val="C00000"/>
                </a:solidFill>
              </a:rPr>
              <a:t>Помимо государственного флага в Российской Федерации есть еще два особых знамени. Первое из них знамя вооруженных сил России, представляющее собой красное полотнище</a:t>
            </a:r>
            <a:r>
              <a:rPr lang="ru-RU" sz="1400" b="1" i="1" dirty="0" smtClean="0">
                <a:solidFill>
                  <a:srgbClr val="C00000"/>
                </a:solidFill>
              </a:rPr>
              <a:t>. </a:t>
            </a:r>
            <a:r>
              <a:rPr lang="ru-RU" sz="1400" b="1" dirty="0" smtClean="0">
                <a:solidFill>
                  <a:srgbClr val="C00000"/>
                </a:solidFill>
              </a:rPr>
              <a:t>Это знамя Победы, под которым воевали наши деды и прадеды, которое взвилось над Рейхстагом как знак взятия Берлина в годы Великой Отечественной войны. Второе знамя  это знамя военно-морского флота</a:t>
            </a:r>
            <a:r>
              <a:rPr lang="ru-RU" sz="1400" b="1" i="1" dirty="0" smtClean="0">
                <a:solidFill>
                  <a:srgbClr val="C00000"/>
                </a:solidFill>
              </a:rPr>
              <a:t>. </a:t>
            </a:r>
            <a:r>
              <a:rPr lang="ru-RU" sz="1400" b="1" dirty="0" smtClean="0">
                <a:solidFill>
                  <a:srgbClr val="C00000"/>
                </a:solidFill>
              </a:rPr>
              <a:t>Российскому военно-морскому флоту, подчеркивая преемственность славных традиций флота Петра Великого, по наследству перешел бело-голубой Андреевский флаг.</a:t>
            </a:r>
          </a:p>
          <a:p>
            <a:pPr>
              <a:buNone/>
            </a:pPr>
            <a:endParaRPr lang="ru-RU" sz="1400" b="1" dirty="0">
              <a:solidFill>
                <a:srgbClr val="C00000"/>
              </a:solidFill>
            </a:endParaRPr>
          </a:p>
        </p:txBody>
      </p:sp>
      <p:pic>
        <p:nvPicPr>
          <p:cNvPr id="14338" name="Picture 2" descr="C:\Users\rekom\Desktop\2620628_ussr_flag.gif"/>
          <p:cNvPicPr>
            <a:picLocks noGrp="1" noChangeAspect="1" noChangeArrowheads="1" noCrop="1"/>
          </p:cNvPicPr>
          <p:nvPr>
            <p:ph sz="half" idx="2"/>
          </p:nvPr>
        </p:nvPicPr>
        <p:blipFill>
          <a:blip r:embed="rId2" cstate="email"/>
          <a:srcRect/>
          <a:stretch>
            <a:fillRect/>
          </a:stretch>
        </p:blipFill>
        <p:spPr bwMode="auto">
          <a:xfrm>
            <a:off x="5220072" y="1700808"/>
            <a:ext cx="2736304" cy="1854206"/>
          </a:xfrm>
          <a:prstGeom prst="rect">
            <a:avLst/>
          </a:prstGeom>
          <a:noFill/>
        </p:spPr>
      </p:pic>
      <p:pic>
        <p:nvPicPr>
          <p:cNvPr id="14339" name="Picture 3" descr="C:\Users\rekom\Desktop\auwsoals.png"/>
          <p:cNvPicPr>
            <a:picLocks noChangeAspect="1" noChangeArrowheads="1"/>
          </p:cNvPicPr>
          <p:nvPr/>
        </p:nvPicPr>
        <p:blipFill>
          <a:blip r:embed="rId3" cstate="email"/>
          <a:srcRect/>
          <a:stretch>
            <a:fillRect/>
          </a:stretch>
        </p:blipFill>
        <p:spPr bwMode="auto">
          <a:xfrm>
            <a:off x="5004048" y="3501008"/>
            <a:ext cx="3131771" cy="2550378"/>
          </a:xfrm>
          <a:prstGeom prst="rect">
            <a:avLst/>
          </a:prstGeom>
          <a:noFill/>
        </p:spPr>
      </p:pic>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dirty="0" smtClean="0"/>
              <a:t>   </a:t>
            </a:r>
          </a:p>
          <a:p>
            <a:pPr>
              <a:buNone/>
            </a:pPr>
            <a:r>
              <a:rPr lang="ru-RU" dirty="0" smtClean="0"/>
              <a:t>    </a:t>
            </a:r>
            <a:r>
              <a:rPr lang="ru-RU" sz="1400" b="1" dirty="0" smtClean="0">
                <a:solidFill>
                  <a:srgbClr val="C00000"/>
                </a:solidFill>
              </a:rPr>
              <a:t>У каждого государства есть свой герб.      </a:t>
            </a:r>
          </a:p>
          <a:p>
            <a:pPr>
              <a:buNone/>
            </a:pPr>
            <a:r>
              <a:rPr lang="ru-RU" sz="1400" b="1" dirty="0" smtClean="0">
                <a:solidFill>
                  <a:srgbClr val="C00000"/>
                </a:solidFill>
              </a:rPr>
              <a:t>        А что означает слово «герб»? </a:t>
            </a:r>
          </a:p>
          <a:p>
            <a:pPr>
              <a:buNone/>
            </a:pPr>
            <a:r>
              <a:rPr lang="ru-RU" sz="1400" b="1" dirty="0" smtClean="0">
                <a:solidFill>
                  <a:srgbClr val="C00000"/>
                </a:solidFill>
              </a:rPr>
              <a:t>        Оно происходит от немецкого слова «наследство или наследие». Это главный символ любого государства. Это отличительный знак, эмблема государства, города, сословия, рода. Его изображение помещается на флагах, монетах, печатях, бланках, марках, чтобы показать принадлежность к тому или иному государству.</a:t>
            </a:r>
          </a:p>
          <a:p>
            <a:pPr>
              <a:buNone/>
            </a:pPr>
            <a:endParaRPr lang="ru-RU" sz="1400" b="1" dirty="0">
              <a:solidFill>
                <a:srgbClr val="C00000"/>
              </a:solidFill>
            </a:endParaRPr>
          </a:p>
        </p:txBody>
      </p:sp>
      <p:pic>
        <p:nvPicPr>
          <p:cNvPr id="15365" name="Picture 5" descr="C:\Users\rekom\Desktop\Russia_coa.png"/>
          <p:cNvPicPr>
            <a:picLocks noGrp="1" noChangeAspect="1" noChangeArrowheads="1"/>
          </p:cNvPicPr>
          <p:nvPr>
            <p:ph sz="half" idx="2"/>
          </p:nvPr>
        </p:nvPicPr>
        <p:blipFill>
          <a:blip r:embed="rId2" cstate="email"/>
          <a:srcRect/>
          <a:stretch>
            <a:fillRect/>
          </a:stretch>
        </p:blipFill>
        <p:spPr bwMode="auto">
          <a:xfrm>
            <a:off x="5148064" y="2060848"/>
            <a:ext cx="2740868" cy="3289042"/>
          </a:xfrm>
          <a:prstGeom prst="rect">
            <a:avLst/>
          </a:prstGeom>
          <a:noFill/>
        </p:spPr>
      </p:pic>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dirty="0" smtClean="0"/>
              <a:t>   </a:t>
            </a:r>
          </a:p>
          <a:p>
            <a:pPr>
              <a:buNone/>
            </a:pPr>
            <a:r>
              <a:rPr lang="ru-RU" dirty="0" smtClean="0"/>
              <a:t>    </a:t>
            </a:r>
            <a:r>
              <a:rPr lang="ru-RU" sz="1400" b="1" dirty="0" smtClean="0">
                <a:solidFill>
                  <a:srgbClr val="C00000"/>
                </a:solidFill>
              </a:rPr>
              <a:t>У России очень красивый герб. Это очень древний герб. Он появился </a:t>
            </a:r>
          </a:p>
          <a:p>
            <a:pPr>
              <a:buNone/>
            </a:pPr>
            <a:r>
              <a:rPr lang="ru-RU" sz="1400" b="1" dirty="0" smtClean="0">
                <a:solidFill>
                  <a:srgbClr val="C00000"/>
                </a:solidFill>
              </a:rPr>
              <a:t>        500 лет назад. На нём изображён двуглавый золотой орёл на фоне российского флага. Орёл – символ солнца, небесной силы, огня и бессмертия. Над орлом 3 короны (две малые и одна большая), в лапах орла скипетр и держава, а на груди на красном щите всадник, поражающий копьем дракона. Двуглавый орел в нашем гербе является символом единства народов России, живущих как в европейской, так и в азиатской ее частях. Поэтому одна голова орла смотрит на запад, а другая на восток. </a:t>
            </a:r>
            <a:endParaRPr lang="ru-RU" sz="1400" b="1" dirty="0">
              <a:solidFill>
                <a:srgbClr val="C00000"/>
              </a:solidFill>
            </a:endParaRPr>
          </a:p>
        </p:txBody>
      </p:sp>
      <p:pic>
        <p:nvPicPr>
          <p:cNvPr id="16386" name="Picture 2" descr="C:\Users\rekom\Desktop\Russia_coa.png"/>
          <p:cNvPicPr>
            <a:picLocks noGrp="1" noChangeAspect="1" noChangeArrowheads="1"/>
          </p:cNvPicPr>
          <p:nvPr>
            <p:ph sz="half" idx="2"/>
          </p:nvPr>
        </p:nvPicPr>
        <p:blipFill>
          <a:blip r:embed="rId2" cstate="email"/>
          <a:srcRect/>
          <a:stretch>
            <a:fillRect/>
          </a:stretch>
        </p:blipFill>
        <p:spPr bwMode="auto">
          <a:xfrm>
            <a:off x="5148064" y="2204864"/>
            <a:ext cx="2812876" cy="3375451"/>
          </a:xfrm>
          <a:prstGeom prst="rect">
            <a:avLst/>
          </a:prstGeom>
          <a:noFill/>
        </p:spPr>
      </p:pic>
    </p:spTree>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sz="2400" dirty="0" smtClean="0"/>
              <a:t>   </a:t>
            </a:r>
          </a:p>
          <a:p>
            <a:pPr>
              <a:buNone/>
            </a:pPr>
            <a:r>
              <a:rPr lang="ru-RU" sz="2400" dirty="0" smtClean="0"/>
              <a:t>     </a:t>
            </a:r>
            <a:r>
              <a:rPr lang="ru-RU" sz="1400" b="1" dirty="0" smtClean="0">
                <a:solidFill>
                  <a:srgbClr val="C00000"/>
                </a:solidFill>
              </a:rPr>
              <a:t>Короны над головами орла рассматриваются как символы союза республик, краев, областей, из которых состоит Российская Федерация. Скипетр и держава означают сильную государственную власть, защиту страны и ее единство. Внутри российского герба – герб Москвы. На нём на красном фоне изображён Георгий Победоносец, поражающий копьём дракона.</a:t>
            </a:r>
            <a:endParaRPr lang="ru-RU" sz="1400" b="1" dirty="0">
              <a:solidFill>
                <a:srgbClr val="C00000"/>
              </a:solidFill>
            </a:endParaRPr>
          </a:p>
        </p:txBody>
      </p:sp>
      <p:pic>
        <p:nvPicPr>
          <p:cNvPr id="17410" name="Picture 2" descr="C:\Users\rekom\Desktop\Russia_coa.png"/>
          <p:cNvPicPr>
            <a:picLocks noGrp="1" noChangeAspect="1" noChangeArrowheads="1"/>
          </p:cNvPicPr>
          <p:nvPr>
            <p:ph sz="half" idx="2"/>
          </p:nvPr>
        </p:nvPicPr>
        <p:blipFill>
          <a:blip r:embed="rId2" cstate="email"/>
          <a:srcRect/>
          <a:stretch>
            <a:fillRect/>
          </a:stretch>
        </p:blipFill>
        <p:spPr bwMode="auto">
          <a:xfrm>
            <a:off x="5220072" y="1916832"/>
            <a:ext cx="2736304" cy="3283565"/>
          </a:xfrm>
          <a:prstGeom prst="rect">
            <a:avLst/>
          </a:prstGeom>
          <a:noFill/>
        </p:spPr>
      </p:pic>
    </p:spTree>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sz="1600" b="1" dirty="0" smtClean="0">
                <a:solidFill>
                  <a:srgbClr val="C00000"/>
                </a:solidFill>
              </a:rPr>
              <a:t>   </a:t>
            </a:r>
          </a:p>
          <a:p>
            <a:pPr>
              <a:buNone/>
            </a:pPr>
            <a:r>
              <a:rPr lang="ru-RU" sz="1400" b="1" dirty="0" smtClean="0">
                <a:solidFill>
                  <a:srgbClr val="C00000"/>
                </a:solidFill>
              </a:rPr>
              <a:t>         </a:t>
            </a:r>
          </a:p>
          <a:p>
            <a:pPr>
              <a:buNone/>
            </a:pPr>
            <a:r>
              <a:rPr lang="ru-RU" sz="1400" b="1" dirty="0" smtClean="0">
                <a:solidFill>
                  <a:srgbClr val="C00000"/>
                </a:solidFill>
              </a:rPr>
              <a:t>        Часто на праздниках, демонстрациях, военных парадах мы слышим торжественную величественную песню, называемую гимном. Все люди встают, военные отдают честь, военные салютуют оружием. Все торжественно, красиво и строго.</a:t>
            </a:r>
          </a:p>
          <a:p>
            <a:pPr>
              <a:buNone/>
            </a:pPr>
            <a:r>
              <a:rPr lang="ru-RU" sz="1400" b="1" dirty="0" smtClean="0">
                <a:solidFill>
                  <a:srgbClr val="C00000"/>
                </a:solidFill>
              </a:rPr>
              <a:t>         А что такое государственный гимн?</a:t>
            </a:r>
          </a:p>
          <a:p>
            <a:pPr>
              <a:buNone/>
            </a:pPr>
            <a:endParaRPr lang="ru-RU" sz="1400" b="1" dirty="0">
              <a:solidFill>
                <a:srgbClr val="C00000"/>
              </a:solidFill>
            </a:endParaRPr>
          </a:p>
        </p:txBody>
      </p:sp>
      <p:pic>
        <p:nvPicPr>
          <p:cNvPr id="18434" name="Picture 2" descr="C:\Users\rekom\Desktop\1298584498_9785714009808.jpg"/>
          <p:cNvPicPr>
            <a:picLocks noGrp="1" noChangeAspect="1" noChangeArrowheads="1"/>
          </p:cNvPicPr>
          <p:nvPr>
            <p:ph sz="half" idx="2"/>
          </p:nvPr>
        </p:nvPicPr>
        <p:blipFill>
          <a:blip r:embed="rId2" cstate="email"/>
          <a:srcRect/>
          <a:stretch>
            <a:fillRect/>
          </a:stretch>
        </p:blipFill>
        <p:spPr bwMode="auto">
          <a:xfrm>
            <a:off x="5004048" y="1700808"/>
            <a:ext cx="2880320" cy="3980931"/>
          </a:xfrm>
          <a:prstGeom prst="rect">
            <a:avLst/>
          </a:prstGeom>
          <a:noFill/>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a:xfrm>
            <a:off x="457200" y="1340768"/>
            <a:ext cx="4038600" cy="4785395"/>
          </a:xfrm>
        </p:spPr>
        <p:txBody>
          <a:bodyPr/>
          <a:lstStyle/>
          <a:p>
            <a:pPr>
              <a:buNone/>
            </a:pPr>
            <a:r>
              <a:rPr lang="ru-RU" sz="2400" dirty="0" smtClean="0"/>
              <a:t>     </a:t>
            </a:r>
          </a:p>
          <a:p>
            <a:pPr>
              <a:buNone/>
            </a:pPr>
            <a:r>
              <a:rPr lang="ru-RU" sz="2000" b="1" dirty="0" smtClean="0">
                <a:solidFill>
                  <a:srgbClr val="C00000"/>
                </a:solidFill>
              </a:rPr>
              <a:t>     </a:t>
            </a:r>
          </a:p>
          <a:p>
            <a:pPr>
              <a:buNone/>
            </a:pPr>
            <a:r>
              <a:rPr lang="ru-RU" sz="2000" b="1" dirty="0" smtClean="0">
                <a:solidFill>
                  <a:srgbClr val="C00000"/>
                </a:solidFill>
              </a:rPr>
              <a:t>      </a:t>
            </a:r>
            <a:r>
              <a:rPr lang="ru-RU" sz="1400" b="1" dirty="0" smtClean="0">
                <a:solidFill>
                  <a:srgbClr val="FF0000"/>
                </a:solidFill>
              </a:rPr>
              <a:t>Откуда начинается Россия?</a:t>
            </a:r>
            <a:br>
              <a:rPr lang="ru-RU" sz="1400" b="1" dirty="0" smtClean="0">
                <a:solidFill>
                  <a:srgbClr val="FF0000"/>
                </a:solidFill>
              </a:rPr>
            </a:br>
            <a:r>
              <a:rPr lang="ru-RU" sz="1400" b="1" dirty="0" smtClean="0">
                <a:solidFill>
                  <a:srgbClr val="FF0000"/>
                </a:solidFill>
              </a:rPr>
              <a:t>С Курил? С Камчатки? Или с Командор?</a:t>
            </a:r>
            <a:br>
              <a:rPr lang="ru-RU" sz="1400" b="1" dirty="0" smtClean="0">
                <a:solidFill>
                  <a:srgbClr val="FF0000"/>
                </a:solidFill>
              </a:rPr>
            </a:br>
            <a:r>
              <a:rPr lang="ru-RU" sz="1400" b="1" dirty="0" smtClean="0">
                <a:solidFill>
                  <a:srgbClr val="FF0000"/>
                </a:solidFill>
              </a:rPr>
              <a:t>О чём грустят глаза её степные, </a:t>
            </a:r>
            <a:br>
              <a:rPr lang="ru-RU" sz="1400" b="1" dirty="0" smtClean="0">
                <a:solidFill>
                  <a:srgbClr val="FF0000"/>
                </a:solidFill>
              </a:rPr>
            </a:br>
            <a:r>
              <a:rPr lang="ru-RU" sz="1400" b="1" dirty="0" smtClean="0">
                <a:solidFill>
                  <a:srgbClr val="FF0000"/>
                </a:solidFill>
              </a:rPr>
              <a:t>Над камышами всех её озёр?</a:t>
            </a:r>
            <a:br>
              <a:rPr lang="ru-RU" sz="1400" b="1" dirty="0" smtClean="0">
                <a:solidFill>
                  <a:srgbClr val="FF0000"/>
                </a:solidFill>
              </a:rPr>
            </a:br>
            <a:r>
              <a:rPr lang="ru-RU" sz="1400" b="1" dirty="0" smtClean="0">
                <a:solidFill>
                  <a:srgbClr val="FF0000"/>
                </a:solidFill>
              </a:rPr>
              <a:t>Россия начинается с пристрастья,</a:t>
            </a:r>
            <a:br>
              <a:rPr lang="ru-RU" sz="1400" b="1" dirty="0" smtClean="0">
                <a:solidFill>
                  <a:srgbClr val="FF0000"/>
                </a:solidFill>
              </a:rPr>
            </a:br>
            <a:r>
              <a:rPr lang="ru-RU" sz="1400" b="1" dirty="0" smtClean="0">
                <a:solidFill>
                  <a:srgbClr val="FF0000"/>
                </a:solidFill>
              </a:rPr>
              <a:t>К труду, к терпенью, к правде, к доброте.</a:t>
            </a:r>
            <a:br>
              <a:rPr lang="ru-RU" sz="1400" b="1" dirty="0" smtClean="0">
                <a:solidFill>
                  <a:srgbClr val="FF0000"/>
                </a:solidFill>
              </a:rPr>
            </a:br>
            <a:r>
              <a:rPr lang="ru-RU" sz="1400" b="1" dirty="0" smtClean="0">
                <a:solidFill>
                  <a:srgbClr val="FF0000"/>
                </a:solidFill>
              </a:rPr>
              <a:t>Вот в чём её звезда. Она прекрасна!</a:t>
            </a:r>
            <a:br>
              <a:rPr lang="ru-RU" sz="1400" b="1" dirty="0" smtClean="0">
                <a:solidFill>
                  <a:srgbClr val="FF0000"/>
                </a:solidFill>
              </a:rPr>
            </a:br>
            <a:r>
              <a:rPr lang="ru-RU" sz="1400" b="1" dirty="0" smtClean="0">
                <a:solidFill>
                  <a:srgbClr val="FF0000"/>
                </a:solidFill>
              </a:rPr>
              <a:t>Она горит и светит в темноте.</a:t>
            </a:r>
            <a:br>
              <a:rPr lang="ru-RU" sz="1400" b="1" dirty="0" smtClean="0">
                <a:solidFill>
                  <a:srgbClr val="FF0000"/>
                </a:solidFill>
              </a:rPr>
            </a:br>
            <a:r>
              <a:rPr lang="ru-RU" sz="1400" b="1" dirty="0" smtClean="0">
                <a:solidFill>
                  <a:srgbClr val="FF0000"/>
                </a:solidFill>
              </a:rPr>
              <a:t>Отсюда все дела её большие, её неповторимая судьба.</a:t>
            </a:r>
            <a:br>
              <a:rPr lang="ru-RU" sz="1400" b="1" dirty="0" smtClean="0">
                <a:solidFill>
                  <a:srgbClr val="FF0000"/>
                </a:solidFill>
              </a:rPr>
            </a:br>
            <a:r>
              <a:rPr lang="ru-RU" sz="1400" b="1" dirty="0" smtClean="0">
                <a:solidFill>
                  <a:srgbClr val="FF0000"/>
                </a:solidFill>
              </a:rPr>
              <a:t>И если ты причастен к ней, – Россия, </a:t>
            </a:r>
            <a:br>
              <a:rPr lang="ru-RU" sz="1400" b="1" dirty="0" smtClean="0">
                <a:solidFill>
                  <a:srgbClr val="FF0000"/>
                </a:solidFill>
              </a:rPr>
            </a:br>
            <a:r>
              <a:rPr lang="ru-RU" sz="1400" b="1" dirty="0" smtClean="0">
                <a:solidFill>
                  <a:srgbClr val="FF0000"/>
                </a:solidFill>
              </a:rPr>
              <a:t>Не с гор берёт начало, а с тебя.</a:t>
            </a:r>
          </a:p>
          <a:p>
            <a:pPr>
              <a:buNone/>
            </a:pPr>
            <a:endParaRPr lang="ru-RU" sz="1400" b="1" dirty="0">
              <a:solidFill>
                <a:srgbClr val="C00000"/>
              </a:solidFill>
            </a:endParaRPr>
          </a:p>
        </p:txBody>
      </p:sp>
      <p:pic>
        <p:nvPicPr>
          <p:cNvPr id="1027" name="Picture 3" descr="C:\Users\rekom\Desktop\People_Children_The_girl_in_birch_033907_29.jpg"/>
          <p:cNvPicPr>
            <a:picLocks noGrp="1" noChangeAspect="1" noChangeArrowheads="1"/>
          </p:cNvPicPr>
          <p:nvPr>
            <p:ph sz="half" idx="2"/>
          </p:nvPr>
        </p:nvPicPr>
        <p:blipFill>
          <a:blip r:embed="rId2" cstate="email"/>
          <a:srcRect/>
          <a:stretch>
            <a:fillRect/>
          </a:stretch>
        </p:blipFill>
        <p:spPr bwMode="auto">
          <a:xfrm>
            <a:off x="4716016" y="2204864"/>
            <a:ext cx="3672408" cy="2754306"/>
          </a:xfrm>
          <a:prstGeom prst="rect">
            <a:avLst/>
          </a:prstGeom>
          <a:noFill/>
        </p:spPr>
      </p:pic>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sz="1600" b="1" dirty="0" smtClean="0">
                <a:solidFill>
                  <a:srgbClr val="C00000"/>
                </a:solidFill>
              </a:rPr>
              <a:t>  </a:t>
            </a:r>
          </a:p>
          <a:p>
            <a:pPr>
              <a:buNone/>
            </a:pPr>
            <a:r>
              <a:rPr lang="ru-RU" sz="1400" b="1" dirty="0" smtClean="0">
                <a:solidFill>
                  <a:srgbClr val="C00000"/>
                </a:solidFill>
              </a:rPr>
              <a:t>      </a:t>
            </a:r>
          </a:p>
          <a:p>
            <a:pPr>
              <a:buNone/>
            </a:pPr>
            <a:r>
              <a:rPr lang="ru-RU" sz="1400" b="1" dirty="0" smtClean="0">
                <a:solidFill>
                  <a:srgbClr val="C00000"/>
                </a:solidFill>
              </a:rPr>
              <a:t>        Гимн - это торжественная песня, исполняемая в особых торжественных случаях. Каждое государство имеет свой гимн. Гимн это песня, посвященная своей Родине, это символ государства, такой же, как герб и флаг. Музыку для нашего гимна написал композитор Александр  Александров, слова Сергея Михалкова. Запомните, что гимн государства надо слушать стоя.</a:t>
            </a:r>
          </a:p>
          <a:p>
            <a:pPr>
              <a:buNone/>
            </a:pPr>
            <a:endParaRPr lang="ru-RU" sz="1400" b="1" dirty="0">
              <a:solidFill>
                <a:srgbClr val="C00000"/>
              </a:solidFill>
            </a:endParaRPr>
          </a:p>
        </p:txBody>
      </p:sp>
      <p:pic>
        <p:nvPicPr>
          <p:cNvPr id="19458" name="Picture 2" descr="C:\Users\rekom\Desktop\800x600_U75wtsyPN0wZEpVzJXp1.jpg"/>
          <p:cNvPicPr>
            <a:picLocks noGrp="1" noChangeAspect="1" noChangeArrowheads="1"/>
          </p:cNvPicPr>
          <p:nvPr>
            <p:ph sz="half" idx="2"/>
          </p:nvPr>
        </p:nvPicPr>
        <p:blipFill>
          <a:blip r:embed="rId2" cstate="email"/>
          <a:srcRect/>
          <a:stretch>
            <a:fillRect/>
          </a:stretch>
        </p:blipFill>
        <p:spPr bwMode="auto">
          <a:xfrm>
            <a:off x="4644008" y="1844824"/>
            <a:ext cx="3740224" cy="2801998"/>
          </a:xfrm>
          <a:prstGeom prst="rect">
            <a:avLst/>
          </a:prstGeom>
          <a:noFill/>
        </p:spPr>
      </p:pic>
    </p:spTree>
  </p:cSld>
  <p:clrMapOvr>
    <a:masterClrMapping/>
  </p:clrMapOvr>
  <p:transition>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sz="1600" b="1" dirty="0" smtClean="0">
                <a:solidFill>
                  <a:srgbClr val="C00000"/>
                </a:solidFill>
              </a:rPr>
              <a:t>  </a:t>
            </a:r>
          </a:p>
          <a:p>
            <a:pPr>
              <a:buNone/>
            </a:pPr>
            <a:r>
              <a:rPr lang="ru-RU" sz="1400" b="1" dirty="0" smtClean="0">
                <a:solidFill>
                  <a:srgbClr val="C00000"/>
                </a:solidFill>
              </a:rPr>
              <a:t>       </a:t>
            </a:r>
          </a:p>
          <a:p>
            <a:pPr>
              <a:buNone/>
            </a:pPr>
            <a:r>
              <a:rPr lang="ru-RU" sz="1400" b="1" dirty="0" smtClean="0">
                <a:solidFill>
                  <a:srgbClr val="C00000"/>
                </a:solidFill>
              </a:rPr>
              <a:t>         Государства отличаются друг от друга не только символами, языком, историей, но и традициями, обычаями и устным народным творчеством.</a:t>
            </a:r>
          </a:p>
          <a:p>
            <a:pPr>
              <a:buNone/>
            </a:pPr>
            <a:r>
              <a:rPr lang="ru-RU" sz="1400" b="1" dirty="0" smtClean="0">
                <a:solidFill>
                  <a:srgbClr val="C00000"/>
                </a:solidFill>
              </a:rPr>
              <a:t>        Большой популярностью у русского народа пользуются частушки.</a:t>
            </a:r>
          </a:p>
          <a:p>
            <a:pPr>
              <a:buNone/>
            </a:pPr>
            <a:r>
              <a:rPr lang="ru-RU" sz="1400" b="1" dirty="0" smtClean="0">
                <a:solidFill>
                  <a:srgbClr val="C00000"/>
                </a:solidFill>
              </a:rPr>
              <a:t>        Частушки поются для того, чтобы развеселить публику и посоревноваться в остроумии.</a:t>
            </a:r>
          </a:p>
          <a:p>
            <a:pPr>
              <a:buNone/>
            </a:pPr>
            <a:r>
              <a:rPr lang="ru-RU" sz="1400" b="1" dirty="0" smtClean="0">
                <a:solidFill>
                  <a:srgbClr val="C00000"/>
                </a:solidFill>
              </a:rPr>
              <a:t>        Издавна на Руси любил народ ещё один жанр устного народного творчества - загадки. </a:t>
            </a:r>
          </a:p>
          <a:p>
            <a:pPr>
              <a:buNone/>
            </a:pPr>
            <a:endParaRPr lang="ru-RU" sz="1400" b="1" dirty="0">
              <a:solidFill>
                <a:srgbClr val="C00000"/>
              </a:solidFill>
            </a:endParaRPr>
          </a:p>
        </p:txBody>
      </p:sp>
      <p:pic>
        <p:nvPicPr>
          <p:cNvPr id="20482" name="Picture 2" descr="C:\Users\rekom\Desktop\560.jpg"/>
          <p:cNvPicPr>
            <a:picLocks noGrp="1" noChangeAspect="1" noChangeArrowheads="1"/>
          </p:cNvPicPr>
          <p:nvPr>
            <p:ph sz="half" idx="2"/>
          </p:nvPr>
        </p:nvPicPr>
        <p:blipFill>
          <a:blip r:embed="rId2" cstate="email"/>
          <a:srcRect/>
          <a:stretch>
            <a:fillRect/>
          </a:stretch>
        </p:blipFill>
        <p:spPr bwMode="auto">
          <a:xfrm>
            <a:off x="4572000" y="2276872"/>
            <a:ext cx="3689942" cy="2549414"/>
          </a:xfrm>
          <a:prstGeom prst="rect">
            <a:avLst/>
          </a:prstGeom>
          <a:noFill/>
        </p:spPr>
      </p:pic>
    </p:spTree>
  </p:cSld>
  <p:clrMapOvr>
    <a:masterClrMapping/>
  </p:clrMapOvr>
  <p:transition>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sz="1600" b="1" dirty="0" smtClean="0">
                <a:solidFill>
                  <a:srgbClr val="C00000"/>
                </a:solidFill>
              </a:rPr>
              <a:t>       </a:t>
            </a:r>
          </a:p>
          <a:p>
            <a:pPr>
              <a:buNone/>
            </a:pPr>
            <a:r>
              <a:rPr lang="ru-RU" sz="1400" b="1" dirty="0" smtClean="0">
                <a:solidFill>
                  <a:srgbClr val="C00000"/>
                </a:solidFill>
              </a:rPr>
              <a:t>      </a:t>
            </a:r>
          </a:p>
          <a:p>
            <a:pPr>
              <a:buNone/>
            </a:pPr>
            <a:r>
              <a:rPr lang="ru-RU" sz="1400" b="1" dirty="0" smtClean="0">
                <a:solidFill>
                  <a:srgbClr val="C00000"/>
                </a:solidFill>
              </a:rPr>
              <a:t>         У каждого человека есть Родина и каждый любит её. Любит место, где он родился и живёт. Любит родные леса и поля, любит людей, с которыми он живёт, любит свой народ. </a:t>
            </a:r>
            <a:endParaRPr lang="ru-RU" sz="1400" b="1" dirty="0">
              <a:solidFill>
                <a:srgbClr val="C00000"/>
              </a:solidFill>
            </a:endParaRPr>
          </a:p>
        </p:txBody>
      </p:sp>
      <p:pic>
        <p:nvPicPr>
          <p:cNvPr id="21510" name="Picture 6" descr="C:\Users\rekom\Desktop\Мой класс\ФОТО-МОЙ КЛАСС\7 КЛАСС-ФОТО\Весна в парке\парк-2\DSCN1005.JPG"/>
          <p:cNvPicPr>
            <a:picLocks noGrp="1" noChangeAspect="1" noChangeArrowheads="1"/>
          </p:cNvPicPr>
          <p:nvPr>
            <p:ph sz="half" idx="2"/>
          </p:nvPr>
        </p:nvPicPr>
        <p:blipFill>
          <a:blip r:embed="rId2" cstate="email"/>
          <a:srcRect/>
          <a:stretch>
            <a:fillRect/>
          </a:stretch>
        </p:blipFill>
        <p:spPr bwMode="auto">
          <a:xfrm>
            <a:off x="4327781" y="2924944"/>
            <a:ext cx="4128459" cy="3096344"/>
          </a:xfrm>
          <a:prstGeom prst="rect">
            <a:avLst/>
          </a:prstGeom>
          <a:noFill/>
        </p:spPr>
      </p:pic>
    </p:spTree>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dirty="0" smtClean="0"/>
              <a:t>    </a:t>
            </a:r>
          </a:p>
          <a:p>
            <a:pPr>
              <a:buNone/>
            </a:pPr>
            <a:r>
              <a:rPr lang="ru-RU" sz="1400" b="1" dirty="0" smtClean="0">
                <a:solidFill>
                  <a:srgbClr val="C00000"/>
                </a:solidFill>
              </a:rPr>
              <a:t>    </a:t>
            </a:r>
          </a:p>
          <a:p>
            <a:pPr>
              <a:buNone/>
            </a:pPr>
            <a:r>
              <a:rPr lang="ru-RU" sz="1400" b="1" dirty="0" smtClean="0">
                <a:solidFill>
                  <a:srgbClr val="C00000"/>
                </a:solidFill>
              </a:rPr>
              <a:t>         Как пишет в толковом словаре С.И.Ожегов “Родина это отечество, родная сторона.”</a:t>
            </a:r>
          </a:p>
          <a:p>
            <a:pPr>
              <a:buNone/>
            </a:pPr>
            <a:r>
              <a:rPr lang="ru-RU" sz="1400" b="1" dirty="0" smtClean="0">
                <a:solidFill>
                  <a:srgbClr val="C00000"/>
                </a:solidFill>
              </a:rPr>
              <a:t>         О том, как бережно всегда относился русский народ к своей Родине, говорится в пословицах.</a:t>
            </a:r>
          </a:p>
          <a:p>
            <a:pPr>
              <a:buNone/>
            </a:pPr>
            <a:r>
              <a:rPr lang="ru-RU" sz="1400" b="1" dirty="0" smtClean="0">
                <a:solidFill>
                  <a:srgbClr val="FF0000"/>
                </a:solidFill>
              </a:rPr>
              <a:t>    </a:t>
            </a:r>
          </a:p>
          <a:p>
            <a:pPr>
              <a:buNone/>
            </a:pPr>
            <a:r>
              <a:rPr lang="ru-RU" sz="1400" b="1" dirty="0" smtClean="0">
                <a:solidFill>
                  <a:srgbClr val="FF0000"/>
                </a:solidFill>
              </a:rPr>
              <a:t>        Родина мать – умей за нее постоять.</a:t>
            </a:r>
          </a:p>
          <a:p>
            <a:pPr>
              <a:buNone/>
            </a:pPr>
            <a:r>
              <a:rPr lang="ru-RU" sz="1400" b="1" dirty="0" smtClean="0">
                <a:solidFill>
                  <a:srgbClr val="FF0000"/>
                </a:solidFill>
              </a:rPr>
              <a:t>        Жить – Родине служить.</a:t>
            </a:r>
          </a:p>
          <a:p>
            <a:pPr>
              <a:buNone/>
            </a:pPr>
            <a:r>
              <a:rPr lang="ru-RU" sz="1400" b="1" dirty="0" smtClean="0">
                <a:solidFill>
                  <a:srgbClr val="FF0000"/>
                </a:solidFill>
              </a:rPr>
              <a:t>        Человек без Родины, что соловей без   песни.</a:t>
            </a:r>
          </a:p>
          <a:p>
            <a:pPr>
              <a:buNone/>
            </a:pPr>
            <a:r>
              <a:rPr lang="ru-RU" sz="1400" b="1" dirty="0" smtClean="0">
                <a:solidFill>
                  <a:srgbClr val="FF0000"/>
                </a:solidFill>
              </a:rPr>
              <a:t>        Где кто родится, там и пригодится.</a:t>
            </a:r>
          </a:p>
          <a:p>
            <a:pPr>
              <a:buNone/>
            </a:pPr>
            <a:endParaRPr lang="ru-RU" sz="1400" b="1" dirty="0">
              <a:solidFill>
                <a:srgbClr val="FF0000"/>
              </a:solidFill>
            </a:endParaRPr>
          </a:p>
        </p:txBody>
      </p:sp>
      <p:pic>
        <p:nvPicPr>
          <p:cNvPr id="22532" name="Picture 4" descr="C:\Users\rekom\Desktop\1196790970_toropets_russia.jpg"/>
          <p:cNvPicPr>
            <a:picLocks noGrp="1" noChangeAspect="1" noChangeArrowheads="1"/>
          </p:cNvPicPr>
          <p:nvPr>
            <p:ph sz="half" idx="2"/>
          </p:nvPr>
        </p:nvPicPr>
        <p:blipFill>
          <a:blip r:embed="rId2" cstate="email"/>
          <a:srcRect/>
          <a:stretch>
            <a:fillRect/>
          </a:stretch>
        </p:blipFill>
        <p:spPr bwMode="auto">
          <a:xfrm>
            <a:off x="4716016" y="2348880"/>
            <a:ext cx="3528392" cy="2646294"/>
          </a:xfrm>
          <a:prstGeom prst="rect">
            <a:avLst/>
          </a:prstGeom>
          <a:noFill/>
        </p:spPr>
      </p:pic>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a:xfrm>
            <a:off x="457200" y="1600200"/>
            <a:ext cx="4186808" cy="4525963"/>
          </a:xfrm>
        </p:spPr>
        <p:txBody>
          <a:bodyPr/>
          <a:lstStyle/>
          <a:p>
            <a:pPr>
              <a:buNone/>
            </a:pPr>
            <a:r>
              <a:rPr lang="ru-RU" sz="1600" b="1" dirty="0" smtClean="0">
                <a:solidFill>
                  <a:srgbClr val="C00000"/>
                </a:solidFill>
              </a:rPr>
              <a:t>  </a:t>
            </a:r>
          </a:p>
          <a:p>
            <a:pPr>
              <a:buNone/>
            </a:pPr>
            <a:r>
              <a:rPr lang="ru-RU" sz="1400" b="1" dirty="0" smtClean="0">
                <a:solidFill>
                  <a:srgbClr val="C00000"/>
                </a:solidFill>
              </a:rPr>
              <a:t>       </a:t>
            </a:r>
          </a:p>
          <a:p>
            <a:pPr>
              <a:buNone/>
            </a:pPr>
            <a:r>
              <a:rPr lang="ru-RU" sz="1400" b="1" dirty="0" smtClean="0">
                <a:solidFill>
                  <a:srgbClr val="C00000"/>
                </a:solidFill>
              </a:rPr>
              <a:t>         Историю своей страны и своего народа должен знать любой уважающий себя человек.</a:t>
            </a:r>
          </a:p>
          <a:p>
            <a:pPr>
              <a:buNone/>
            </a:pPr>
            <a:r>
              <a:rPr lang="ru-RU" sz="1400" b="1" dirty="0" smtClean="0">
                <a:solidFill>
                  <a:srgbClr val="C00000"/>
                </a:solidFill>
              </a:rPr>
              <a:t>        Для того, чтобы вечно жило творчество русского народа, </a:t>
            </a:r>
            <a:r>
              <a:rPr lang="ru-RU" sz="1200" b="1" dirty="0" smtClean="0">
                <a:solidFill>
                  <a:srgbClr val="C00000"/>
                </a:solidFill>
              </a:rPr>
              <a:t>необходимо</a:t>
            </a:r>
            <a:r>
              <a:rPr lang="ru-RU" sz="1400" b="1" dirty="0" smtClean="0">
                <a:solidFill>
                  <a:srgbClr val="C00000"/>
                </a:solidFill>
              </a:rPr>
              <a:t> беречь наше русское государство, нашу Россию.</a:t>
            </a:r>
          </a:p>
          <a:p>
            <a:pPr>
              <a:buNone/>
            </a:pPr>
            <a:r>
              <a:rPr lang="ru-RU" sz="1400" b="1" dirty="0" smtClean="0">
                <a:solidFill>
                  <a:srgbClr val="C00000"/>
                </a:solidFill>
              </a:rPr>
              <a:t>      </a:t>
            </a:r>
          </a:p>
          <a:p>
            <a:pPr>
              <a:buNone/>
            </a:pPr>
            <a:r>
              <a:rPr lang="ru-RU" sz="1400" b="1" dirty="0" smtClean="0">
                <a:solidFill>
                  <a:srgbClr val="C00000"/>
                </a:solidFill>
              </a:rPr>
              <a:t>        </a:t>
            </a:r>
            <a:r>
              <a:rPr lang="ru-RU" sz="1400" b="1" dirty="0" smtClean="0">
                <a:solidFill>
                  <a:srgbClr val="FF0000"/>
                </a:solidFill>
              </a:rPr>
              <a:t>Ребята любите свою Родину и помните, что каждый из нас – её частичка.</a:t>
            </a:r>
          </a:p>
          <a:p>
            <a:pPr>
              <a:buNone/>
            </a:pPr>
            <a:endParaRPr lang="ru-RU" dirty="0"/>
          </a:p>
        </p:txBody>
      </p:sp>
      <p:pic>
        <p:nvPicPr>
          <p:cNvPr id="23555" name="Picture 3" descr="C:\Users\rekom\Desktop\666px-Moskva_plastika_kniezata_Dmitrija_Michajlovica_Požarskeho11.jpg"/>
          <p:cNvPicPr>
            <a:picLocks noGrp="1" noChangeAspect="1" noChangeArrowheads="1"/>
          </p:cNvPicPr>
          <p:nvPr>
            <p:ph sz="half" idx="2"/>
          </p:nvPr>
        </p:nvPicPr>
        <p:blipFill>
          <a:blip r:embed="rId2" cstate="email"/>
          <a:srcRect/>
          <a:stretch>
            <a:fillRect/>
          </a:stretch>
        </p:blipFill>
        <p:spPr bwMode="auto">
          <a:xfrm>
            <a:off x="4788024" y="1916832"/>
            <a:ext cx="3096344" cy="2784849"/>
          </a:xfrm>
          <a:prstGeom prst="rect">
            <a:avLst/>
          </a:prstGeom>
          <a:noFill/>
        </p:spPr>
      </p:pic>
    </p:spTree>
  </p:cSld>
  <p:clrMapOvr>
    <a:masterClrMapping/>
  </p:clrMapOvr>
  <p:transition>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a:xfrm>
            <a:off x="755576" y="1600200"/>
            <a:ext cx="3740224" cy="4525963"/>
          </a:xfrm>
        </p:spPr>
        <p:txBody>
          <a:bodyPr/>
          <a:lstStyle/>
          <a:p>
            <a:pPr>
              <a:buNone/>
            </a:pPr>
            <a:endParaRPr lang="ru-RU" sz="1600" b="1" dirty="0" smtClean="0">
              <a:solidFill>
                <a:srgbClr val="C00000"/>
              </a:solidFill>
            </a:endParaRPr>
          </a:p>
          <a:p>
            <a:pPr>
              <a:buNone/>
            </a:pPr>
            <a:r>
              <a:rPr lang="ru-RU" sz="1400" b="1" dirty="0" smtClean="0">
                <a:solidFill>
                  <a:srgbClr val="FF0000"/>
                </a:solidFill>
              </a:rPr>
              <a:t>Берегите Россию – нет России другой,</a:t>
            </a:r>
          </a:p>
          <a:p>
            <a:pPr>
              <a:buNone/>
            </a:pPr>
            <a:r>
              <a:rPr lang="ru-RU" sz="1400" b="1" dirty="0" smtClean="0">
                <a:solidFill>
                  <a:srgbClr val="FF0000"/>
                </a:solidFill>
              </a:rPr>
              <a:t>Берегите её тишину и покой,</a:t>
            </a:r>
          </a:p>
          <a:p>
            <a:pPr>
              <a:buNone/>
            </a:pPr>
            <a:r>
              <a:rPr lang="ru-RU" sz="1400" b="1" dirty="0" smtClean="0">
                <a:solidFill>
                  <a:srgbClr val="FF0000"/>
                </a:solidFill>
              </a:rPr>
              <a:t>Это небо и солнце, это хлеб на столе,</a:t>
            </a:r>
          </a:p>
          <a:p>
            <a:pPr>
              <a:buNone/>
            </a:pPr>
            <a:r>
              <a:rPr lang="ru-RU" sz="1400" b="1" dirty="0" smtClean="0">
                <a:solidFill>
                  <a:srgbClr val="FF0000"/>
                </a:solidFill>
              </a:rPr>
              <a:t>И родное оконце в позабытом селе…</a:t>
            </a:r>
          </a:p>
          <a:p>
            <a:pPr>
              <a:buNone/>
            </a:pPr>
            <a:r>
              <a:rPr lang="ru-RU" sz="1400" b="1" dirty="0" smtClean="0">
                <a:solidFill>
                  <a:srgbClr val="FF0000"/>
                </a:solidFill>
              </a:rPr>
              <a:t>Берегите Россию!</a:t>
            </a:r>
          </a:p>
          <a:p>
            <a:pPr>
              <a:buNone/>
            </a:pPr>
            <a:r>
              <a:rPr lang="ru-RU" sz="1400" b="1" dirty="0" smtClean="0">
                <a:solidFill>
                  <a:srgbClr val="FF0000"/>
                </a:solidFill>
              </a:rPr>
              <a:t>Без неё вам не жить.</a:t>
            </a:r>
          </a:p>
          <a:p>
            <a:pPr>
              <a:buNone/>
            </a:pPr>
            <a:r>
              <a:rPr lang="ru-RU" sz="1400" b="1" dirty="0" smtClean="0">
                <a:solidFill>
                  <a:srgbClr val="FF0000"/>
                </a:solidFill>
              </a:rPr>
              <a:t>Берегите её, чтобы вечно ей быть,</a:t>
            </a:r>
          </a:p>
          <a:p>
            <a:pPr>
              <a:buNone/>
            </a:pPr>
            <a:r>
              <a:rPr lang="ru-RU" sz="1400" b="1" dirty="0" smtClean="0">
                <a:solidFill>
                  <a:srgbClr val="FF0000"/>
                </a:solidFill>
              </a:rPr>
              <a:t>Нашей правдой и силой, всею нашей</a:t>
            </a:r>
          </a:p>
          <a:p>
            <a:pPr>
              <a:buNone/>
            </a:pPr>
            <a:r>
              <a:rPr lang="ru-RU" sz="1400" b="1" dirty="0" smtClean="0">
                <a:solidFill>
                  <a:srgbClr val="FF0000"/>
                </a:solidFill>
              </a:rPr>
              <a:t>судьбой,</a:t>
            </a:r>
          </a:p>
          <a:p>
            <a:pPr>
              <a:buNone/>
            </a:pPr>
            <a:r>
              <a:rPr lang="ru-RU" sz="1400" b="1" dirty="0" smtClean="0">
                <a:solidFill>
                  <a:srgbClr val="FF0000"/>
                </a:solidFill>
              </a:rPr>
              <a:t>Берегите Россию – нет России другой.</a:t>
            </a:r>
          </a:p>
          <a:p>
            <a:pPr>
              <a:buNone/>
            </a:pPr>
            <a:endParaRPr lang="ru-RU" sz="1600" b="1" dirty="0">
              <a:solidFill>
                <a:srgbClr val="FF0000"/>
              </a:solidFill>
            </a:endParaRPr>
          </a:p>
        </p:txBody>
      </p:sp>
      <p:pic>
        <p:nvPicPr>
          <p:cNvPr id="24578" name="Picture 2" descr="C:\Users\rekom\Desktop\6186.jpg"/>
          <p:cNvPicPr>
            <a:picLocks noGrp="1" noChangeAspect="1" noChangeArrowheads="1"/>
          </p:cNvPicPr>
          <p:nvPr>
            <p:ph sz="half" idx="2"/>
          </p:nvPr>
        </p:nvPicPr>
        <p:blipFill>
          <a:blip r:embed="rId2" cstate="email"/>
          <a:srcRect/>
          <a:stretch>
            <a:fillRect/>
          </a:stretch>
        </p:blipFill>
        <p:spPr bwMode="auto">
          <a:xfrm>
            <a:off x="4427984" y="1916832"/>
            <a:ext cx="3528392" cy="2646294"/>
          </a:xfrm>
          <a:prstGeom prst="rect">
            <a:avLst/>
          </a:prstGeom>
          <a:noFill/>
        </p:spPr>
      </p:pic>
    </p:spTree>
  </p:cSld>
  <p:clrMapOvr>
    <a:masterClrMapping/>
  </p:clrMapOvr>
  <p:transition>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sz="1600" b="1" dirty="0" smtClean="0">
                <a:solidFill>
                  <a:srgbClr val="C00000"/>
                </a:solidFill>
              </a:rPr>
              <a:t>    </a:t>
            </a:r>
          </a:p>
          <a:p>
            <a:pPr>
              <a:buNone/>
            </a:pPr>
            <a:r>
              <a:rPr lang="ru-RU" sz="1400" b="1" dirty="0" smtClean="0">
                <a:solidFill>
                  <a:srgbClr val="FF0000"/>
                </a:solidFill>
              </a:rPr>
              <a:t>    </a:t>
            </a:r>
          </a:p>
          <a:p>
            <a:pPr>
              <a:buNone/>
            </a:pPr>
            <a:r>
              <a:rPr lang="ru-RU" sz="1400" b="1" dirty="0" smtClean="0">
                <a:solidFill>
                  <a:srgbClr val="FF0000"/>
                </a:solidFill>
              </a:rPr>
              <a:t>         Здесь тёплое поле наполнено рожью,</a:t>
            </a:r>
            <a:br>
              <a:rPr lang="ru-RU" sz="1400" b="1" dirty="0" smtClean="0">
                <a:solidFill>
                  <a:srgbClr val="FF0000"/>
                </a:solidFill>
              </a:rPr>
            </a:br>
            <a:r>
              <a:rPr lang="ru-RU" sz="1400" b="1" dirty="0" smtClean="0">
                <a:solidFill>
                  <a:srgbClr val="FF0000"/>
                </a:solidFill>
              </a:rPr>
              <a:t>Здесь плещутся зори в ладонях лугов.</a:t>
            </a:r>
            <a:br>
              <a:rPr lang="ru-RU" sz="1400" b="1" dirty="0" smtClean="0">
                <a:solidFill>
                  <a:srgbClr val="FF0000"/>
                </a:solidFill>
              </a:rPr>
            </a:br>
            <a:r>
              <a:rPr lang="ru-RU" sz="1400" b="1" dirty="0" smtClean="0">
                <a:solidFill>
                  <a:srgbClr val="FF0000"/>
                </a:solidFill>
              </a:rPr>
              <a:t>Сюда златокрылые ангелы Божьи,</a:t>
            </a:r>
            <a:br>
              <a:rPr lang="ru-RU" sz="1400" b="1" dirty="0" smtClean="0">
                <a:solidFill>
                  <a:srgbClr val="FF0000"/>
                </a:solidFill>
              </a:rPr>
            </a:br>
            <a:r>
              <a:rPr lang="ru-RU" sz="1400" b="1" dirty="0" smtClean="0">
                <a:solidFill>
                  <a:srgbClr val="FF0000"/>
                </a:solidFill>
              </a:rPr>
              <a:t>По лучикам света сошли с облаков.</a:t>
            </a:r>
          </a:p>
          <a:p>
            <a:pPr>
              <a:buNone/>
            </a:pPr>
            <a:r>
              <a:rPr lang="ru-RU" sz="1400" b="1" dirty="0" smtClean="0">
                <a:solidFill>
                  <a:srgbClr val="FF0000"/>
                </a:solidFill>
              </a:rPr>
              <a:t>         И землю водою святой оросили,</a:t>
            </a:r>
            <a:br>
              <a:rPr lang="ru-RU" sz="1400" b="1" dirty="0" smtClean="0">
                <a:solidFill>
                  <a:srgbClr val="FF0000"/>
                </a:solidFill>
              </a:rPr>
            </a:br>
            <a:r>
              <a:rPr lang="ru-RU" sz="1400" b="1" dirty="0" smtClean="0">
                <a:solidFill>
                  <a:srgbClr val="FF0000"/>
                </a:solidFill>
              </a:rPr>
              <a:t>И синий простор осенили крестом.</a:t>
            </a:r>
            <a:br>
              <a:rPr lang="ru-RU" sz="1400" b="1" dirty="0" smtClean="0">
                <a:solidFill>
                  <a:srgbClr val="FF0000"/>
                </a:solidFill>
              </a:rPr>
            </a:br>
            <a:r>
              <a:rPr lang="ru-RU" sz="1400" b="1" dirty="0" smtClean="0">
                <a:solidFill>
                  <a:srgbClr val="FF0000"/>
                </a:solidFill>
              </a:rPr>
              <a:t>И нет у нас Родины, кроме России –</a:t>
            </a:r>
            <a:br>
              <a:rPr lang="ru-RU" sz="1400" b="1" dirty="0" smtClean="0">
                <a:solidFill>
                  <a:srgbClr val="FF0000"/>
                </a:solidFill>
              </a:rPr>
            </a:br>
            <a:r>
              <a:rPr lang="ru-RU" sz="1400" b="1" dirty="0" smtClean="0">
                <a:solidFill>
                  <a:srgbClr val="FF0000"/>
                </a:solidFill>
              </a:rPr>
              <a:t>Здесь мама, здесь храм, здесь отеческий дом.</a:t>
            </a:r>
            <a:br>
              <a:rPr lang="ru-RU" sz="1400" b="1" dirty="0" smtClean="0">
                <a:solidFill>
                  <a:srgbClr val="FF0000"/>
                </a:solidFill>
              </a:rPr>
            </a:br>
            <a:endParaRPr lang="ru-RU" sz="1400" b="1" dirty="0">
              <a:solidFill>
                <a:srgbClr val="FF0000"/>
              </a:solidFill>
            </a:endParaRPr>
          </a:p>
        </p:txBody>
      </p:sp>
      <p:pic>
        <p:nvPicPr>
          <p:cNvPr id="25602" name="Picture 2" descr="C:\Users\rekom\Desktop\73887876_DSC_0247s.jpg"/>
          <p:cNvPicPr>
            <a:picLocks noGrp="1" noChangeAspect="1" noChangeArrowheads="1"/>
          </p:cNvPicPr>
          <p:nvPr>
            <p:ph sz="half" idx="2"/>
          </p:nvPr>
        </p:nvPicPr>
        <p:blipFill>
          <a:blip r:embed="rId2" cstate="email"/>
          <a:srcRect/>
          <a:stretch>
            <a:fillRect/>
          </a:stretch>
        </p:blipFill>
        <p:spPr bwMode="auto">
          <a:xfrm>
            <a:off x="4644008" y="1844824"/>
            <a:ext cx="3456384" cy="2681167"/>
          </a:xfrm>
          <a:prstGeom prst="rect">
            <a:avLst/>
          </a:prstGeom>
          <a:noFill/>
        </p:spPr>
      </p:pic>
    </p:spTree>
  </p:cSld>
  <p:clrMapOvr>
    <a:masterClrMapping/>
  </p:clrMapOvr>
  <p:transition>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dirty="0" smtClean="0"/>
              <a:t>   </a:t>
            </a:r>
          </a:p>
          <a:p>
            <a:pPr>
              <a:buNone/>
            </a:pPr>
            <a:r>
              <a:rPr lang="ru-RU" dirty="0" smtClean="0"/>
              <a:t>    </a:t>
            </a:r>
            <a:r>
              <a:rPr lang="ru-RU" sz="1400" b="1" dirty="0" smtClean="0">
                <a:solidFill>
                  <a:srgbClr val="FF0000"/>
                </a:solidFill>
              </a:rPr>
              <a:t>Колышет березоньку ветер весенний, </a:t>
            </a:r>
            <a:br>
              <a:rPr lang="ru-RU" sz="1400" b="1" dirty="0" smtClean="0">
                <a:solidFill>
                  <a:srgbClr val="FF0000"/>
                </a:solidFill>
              </a:rPr>
            </a:br>
            <a:r>
              <a:rPr lang="ru-RU" sz="1400" b="1" dirty="0" smtClean="0">
                <a:solidFill>
                  <a:srgbClr val="FF0000"/>
                </a:solidFill>
              </a:rPr>
              <a:t>Весёлой капели доносится звон, </a:t>
            </a:r>
            <a:br>
              <a:rPr lang="ru-RU" sz="1400" b="1" dirty="0" smtClean="0">
                <a:solidFill>
                  <a:srgbClr val="FF0000"/>
                </a:solidFill>
              </a:rPr>
            </a:br>
            <a:r>
              <a:rPr lang="ru-RU" sz="1400" b="1" dirty="0" smtClean="0">
                <a:solidFill>
                  <a:srgbClr val="FF0000"/>
                </a:solidFill>
              </a:rPr>
              <a:t>Как будто читает поэму Есенин </a:t>
            </a:r>
            <a:br>
              <a:rPr lang="ru-RU" sz="1400" b="1" dirty="0" smtClean="0">
                <a:solidFill>
                  <a:srgbClr val="FF0000"/>
                </a:solidFill>
              </a:rPr>
            </a:br>
            <a:r>
              <a:rPr lang="ru-RU" sz="1400" b="1" dirty="0" smtClean="0">
                <a:solidFill>
                  <a:srgbClr val="FF0000"/>
                </a:solidFill>
              </a:rPr>
              <a:t>Про землю, в которую был он влюблен.</a:t>
            </a:r>
          </a:p>
          <a:p>
            <a:pPr>
              <a:buNone/>
            </a:pPr>
            <a:r>
              <a:rPr lang="ru-RU" sz="1400" b="1" dirty="0" smtClean="0">
                <a:solidFill>
                  <a:srgbClr val="FF0000"/>
                </a:solidFill>
              </a:rPr>
              <a:t>        Про белые рощи и ливни косые, </a:t>
            </a:r>
            <a:br>
              <a:rPr lang="ru-RU" sz="1400" b="1" dirty="0" smtClean="0">
                <a:solidFill>
                  <a:srgbClr val="FF0000"/>
                </a:solidFill>
              </a:rPr>
            </a:br>
            <a:r>
              <a:rPr lang="ru-RU" sz="1400" b="1" dirty="0" smtClean="0">
                <a:solidFill>
                  <a:srgbClr val="FF0000"/>
                </a:solidFill>
              </a:rPr>
              <a:t>Про жёлтые нивы и взлет журавлей. </a:t>
            </a:r>
            <a:br>
              <a:rPr lang="ru-RU" sz="1400" b="1" dirty="0" smtClean="0">
                <a:solidFill>
                  <a:srgbClr val="FF0000"/>
                </a:solidFill>
              </a:rPr>
            </a:br>
            <a:r>
              <a:rPr lang="ru-RU" sz="1400" b="1" dirty="0" smtClean="0">
                <a:solidFill>
                  <a:srgbClr val="FF0000"/>
                </a:solidFill>
              </a:rPr>
              <a:t>Любите Россию, любите Россию, </a:t>
            </a:r>
            <a:br>
              <a:rPr lang="ru-RU" sz="1400" b="1" dirty="0" smtClean="0">
                <a:solidFill>
                  <a:srgbClr val="FF0000"/>
                </a:solidFill>
              </a:rPr>
            </a:br>
            <a:r>
              <a:rPr lang="ru-RU" sz="1400" b="1" dirty="0" smtClean="0">
                <a:solidFill>
                  <a:srgbClr val="FF0000"/>
                </a:solidFill>
              </a:rPr>
              <a:t>Для русского сердца земли нет милей.</a:t>
            </a:r>
          </a:p>
          <a:p>
            <a:pPr>
              <a:buNone/>
            </a:pPr>
            <a:endParaRPr lang="ru-RU" sz="1400" b="1" dirty="0">
              <a:solidFill>
                <a:srgbClr val="FF0000"/>
              </a:solidFill>
            </a:endParaRPr>
          </a:p>
        </p:txBody>
      </p:sp>
      <p:pic>
        <p:nvPicPr>
          <p:cNvPr id="26626" name="Picture 2" descr="C:\Users\rekom\Desktop\1300039270_tam-gde-shumeli-beryozy.jpg"/>
          <p:cNvPicPr>
            <a:picLocks noGrp="1" noChangeAspect="1" noChangeArrowheads="1"/>
          </p:cNvPicPr>
          <p:nvPr>
            <p:ph sz="half" idx="2"/>
          </p:nvPr>
        </p:nvPicPr>
        <p:blipFill>
          <a:blip r:embed="rId2" cstate="email"/>
          <a:srcRect/>
          <a:stretch>
            <a:fillRect/>
          </a:stretch>
        </p:blipFill>
        <p:spPr bwMode="auto">
          <a:xfrm>
            <a:off x="4932040" y="1628800"/>
            <a:ext cx="3096344" cy="1895720"/>
          </a:xfrm>
          <a:prstGeom prst="rect">
            <a:avLst/>
          </a:prstGeom>
          <a:noFill/>
        </p:spPr>
      </p:pic>
      <p:pic>
        <p:nvPicPr>
          <p:cNvPr id="26627" name="Picture 3" descr="C:\Users\rekom\Desktop\Картинки-фото\Деревня\fonstola_ru-90602.jpg"/>
          <p:cNvPicPr>
            <a:picLocks noChangeAspect="1" noChangeArrowheads="1"/>
          </p:cNvPicPr>
          <p:nvPr/>
        </p:nvPicPr>
        <p:blipFill>
          <a:blip r:embed="rId3" cstate="email"/>
          <a:srcRect/>
          <a:stretch>
            <a:fillRect/>
          </a:stretch>
        </p:blipFill>
        <p:spPr bwMode="auto">
          <a:xfrm>
            <a:off x="4932040" y="3789040"/>
            <a:ext cx="3202258" cy="1800200"/>
          </a:xfrm>
          <a:prstGeom prst="rect">
            <a:avLst/>
          </a:prstGeom>
          <a:noFill/>
        </p:spPr>
      </p:pic>
    </p:spTree>
  </p:cSld>
  <p:clrMapOvr>
    <a:masterClrMapping/>
  </p:clrMapOvr>
  <p:transition>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sz="1600" b="1" dirty="0" smtClean="0">
                <a:solidFill>
                  <a:srgbClr val="C00000"/>
                </a:solidFill>
              </a:rPr>
              <a:t>   </a:t>
            </a:r>
          </a:p>
          <a:p>
            <a:pPr>
              <a:buNone/>
            </a:pPr>
            <a:r>
              <a:rPr lang="ru-RU" sz="1400" b="1" dirty="0" smtClean="0">
                <a:solidFill>
                  <a:srgbClr val="FF0000"/>
                </a:solidFill>
              </a:rPr>
              <a:t>      </a:t>
            </a:r>
          </a:p>
          <a:p>
            <a:pPr>
              <a:buNone/>
            </a:pPr>
            <a:endParaRPr lang="ru-RU" sz="1400" b="1" dirty="0" smtClean="0">
              <a:solidFill>
                <a:srgbClr val="FF0000"/>
              </a:solidFill>
            </a:endParaRPr>
          </a:p>
          <a:p>
            <a:pPr>
              <a:buNone/>
            </a:pPr>
            <a:r>
              <a:rPr lang="ru-RU" sz="1400" b="1" dirty="0" smtClean="0">
                <a:solidFill>
                  <a:srgbClr val="FF0000"/>
                </a:solidFill>
              </a:rPr>
              <a:t>        Нам русские песни с рождения пели. </a:t>
            </a:r>
            <a:br>
              <a:rPr lang="ru-RU" sz="1400" b="1" dirty="0" smtClean="0">
                <a:solidFill>
                  <a:srgbClr val="FF0000"/>
                </a:solidFill>
              </a:rPr>
            </a:br>
            <a:r>
              <a:rPr lang="ru-RU" sz="1400" b="1" dirty="0" smtClean="0">
                <a:solidFill>
                  <a:srgbClr val="FF0000"/>
                </a:solidFill>
              </a:rPr>
              <a:t>Нас ветер России в пути обнимал. </a:t>
            </a:r>
            <a:br>
              <a:rPr lang="ru-RU" sz="1400" b="1" dirty="0" smtClean="0">
                <a:solidFill>
                  <a:srgbClr val="FF0000"/>
                </a:solidFill>
              </a:rPr>
            </a:br>
            <a:r>
              <a:rPr lang="ru-RU" sz="1400" b="1" dirty="0" smtClean="0">
                <a:solidFill>
                  <a:srgbClr val="FF0000"/>
                </a:solidFill>
              </a:rPr>
              <a:t>Когда вся Россия надела шинели, </a:t>
            </a:r>
            <a:br>
              <a:rPr lang="ru-RU" sz="1400" b="1" dirty="0" smtClean="0">
                <a:solidFill>
                  <a:srgbClr val="FF0000"/>
                </a:solidFill>
              </a:rPr>
            </a:br>
            <a:r>
              <a:rPr lang="ru-RU" sz="1400" b="1" dirty="0" smtClean="0">
                <a:solidFill>
                  <a:srgbClr val="FF0000"/>
                </a:solidFill>
              </a:rPr>
              <a:t>Нередко, бывало, солдат вспоминал:</a:t>
            </a:r>
          </a:p>
          <a:p>
            <a:pPr>
              <a:buNone/>
            </a:pPr>
            <a:r>
              <a:rPr lang="ru-RU" sz="1400" b="1" dirty="0" smtClean="0">
                <a:solidFill>
                  <a:srgbClr val="FF0000"/>
                </a:solidFill>
              </a:rPr>
              <a:t>        И белые рощи, и ливни косые. </a:t>
            </a:r>
            <a:br>
              <a:rPr lang="ru-RU" sz="1400" b="1" dirty="0" smtClean="0">
                <a:solidFill>
                  <a:srgbClr val="FF0000"/>
                </a:solidFill>
              </a:rPr>
            </a:br>
            <a:r>
              <a:rPr lang="ru-RU" sz="1400" b="1" dirty="0" smtClean="0">
                <a:solidFill>
                  <a:srgbClr val="FF0000"/>
                </a:solidFill>
              </a:rPr>
              <a:t>И мысленно детям своим завещал: </a:t>
            </a:r>
            <a:br>
              <a:rPr lang="ru-RU" sz="1400" b="1" dirty="0" smtClean="0">
                <a:solidFill>
                  <a:srgbClr val="FF0000"/>
                </a:solidFill>
              </a:rPr>
            </a:br>
            <a:r>
              <a:rPr lang="ru-RU" sz="1400" b="1" dirty="0" smtClean="0">
                <a:solidFill>
                  <a:srgbClr val="FF0000"/>
                </a:solidFill>
              </a:rPr>
              <a:t>Любите Россию, любите Россию - </a:t>
            </a:r>
            <a:br>
              <a:rPr lang="ru-RU" sz="1400" b="1" dirty="0" smtClean="0">
                <a:solidFill>
                  <a:srgbClr val="FF0000"/>
                </a:solidFill>
              </a:rPr>
            </a:br>
            <a:r>
              <a:rPr lang="ru-RU" sz="1400" b="1" dirty="0" smtClean="0">
                <a:solidFill>
                  <a:srgbClr val="FF0000"/>
                </a:solidFill>
              </a:rPr>
              <a:t>Россию, которую я защищал.</a:t>
            </a:r>
          </a:p>
          <a:p>
            <a:pPr>
              <a:buNone/>
            </a:pPr>
            <a:endParaRPr lang="ru-RU" sz="1400" b="1" dirty="0">
              <a:solidFill>
                <a:srgbClr val="FF0000"/>
              </a:solidFill>
            </a:endParaRPr>
          </a:p>
        </p:txBody>
      </p:sp>
      <p:pic>
        <p:nvPicPr>
          <p:cNvPr id="27650" name="Picture 2" descr="C:\Users\rekom\Desktop\0_85358_78cdc89_XL.jpg"/>
          <p:cNvPicPr>
            <a:picLocks noGrp="1" noChangeAspect="1" noChangeArrowheads="1"/>
          </p:cNvPicPr>
          <p:nvPr>
            <p:ph sz="half" idx="2"/>
          </p:nvPr>
        </p:nvPicPr>
        <p:blipFill>
          <a:blip r:embed="rId2" cstate="email"/>
          <a:srcRect/>
          <a:stretch>
            <a:fillRect/>
          </a:stretch>
        </p:blipFill>
        <p:spPr bwMode="auto">
          <a:xfrm>
            <a:off x="4788024" y="2204864"/>
            <a:ext cx="3168352" cy="2376264"/>
          </a:xfrm>
          <a:prstGeom prst="rect">
            <a:avLst/>
          </a:prstGeom>
          <a:noFill/>
        </p:spPr>
      </p:pic>
    </p:spTree>
  </p:cSld>
  <p:clrMapOvr>
    <a:masterClrMapping/>
  </p:clrMapOvr>
  <p:transition>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sz="1600" b="1" dirty="0" smtClean="0">
                <a:solidFill>
                  <a:srgbClr val="FF0000"/>
                </a:solidFill>
              </a:rPr>
              <a:t>     </a:t>
            </a:r>
          </a:p>
          <a:p>
            <a:pPr>
              <a:buNone/>
            </a:pPr>
            <a:r>
              <a:rPr lang="ru-RU" sz="1600" b="1" dirty="0" smtClean="0">
                <a:solidFill>
                  <a:srgbClr val="FF0000"/>
                </a:solidFill>
              </a:rPr>
              <a:t>      </a:t>
            </a:r>
          </a:p>
          <a:p>
            <a:pPr>
              <a:buNone/>
            </a:pPr>
            <a:r>
              <a:rPr lang="ru-RU" sz="1400" b="1" dirty="0" smtClean="0">
                <a:solidFill>
                  <a:srgbClr val="FF0000"/>
                </a:solidFill>
              </a:rPr>
              <a:t>         Кто Русью рождённый, в Россию влюблённый, </a:t>
            </a:r>
            <a:br>
              <a:rPr lang="ru-RU" sz="1400" b="1" dirty="0" smtClean="0">
                <a:solidFill>
                  <a:srgbClr val="FF0000"/>
                </a:solidFill>
              </a:rPr>
            </a:br>
            <a:r>
              <a:rPr lang="ru-RU" sz="1400" b="1" dirty="0" smtClean="0">
                <a:solidFill>
                  <a:srgbClr val="FF0000"/>
                </a:solidFill>
              </a:rPr>
              <a:t>Тот отдал ей сердце и душу свою. </a:t>
            </a:r>
            <a:br>
              <a:rPr lang="ru-RU" sz="1400" b="1" dirty="0" smtClean="0">
                <a:solidFill>
                  <a:srgbClr val="FF0000"/>
                </a:solidFill>
              </a:rPr>
            </a:br>
            <a:r>
              <a:rPr lang="ru-RU" sz="1400" b="1" dirty="0" smtClean="0">
                <a:solidFill>
                  <a:srgbClr val="FF0000"/>
                </a:solidFill>
              </a:rPr>
              <a:t>Пред ней, величавой, склоняюсь в поклоне, </a:t>
            </a:r>
            <a:br>
              <a:rPr lang="ru-RU" sz="1400" b="1" dirty="0" smtClean="0">
                <a:solidFill>
                  <a:srgbClr val="FF0000"/>
                </a:solidFill>
              </a:rPr>
            </a:br>
            <a:r>
              <a:rPr lang="ru-RU" sz="1400" b="1" dirty="0" smtClean="0">
                <a:solidFill>
                  <a:srgbClr val="FF0000"/>
                </a:solidFill>
              </a:rPr>
              <a:t>О ней, о России, я песню пою.</a:t>
            </a:r>
          </a:p>
          <a:p>
            <a:pPr>
              <a:buNone/>
            </a:pPr>
            <a:r>
              <a:rPr lang="ru-RU" sz="1400" b="1" dirty="0" smtClean="0">
                <a:solidFill>
                  <a:srgbClr val="FF0000"/>
                </a:solidFill>
              </a:rPr>
              <a:t>        Про белые рощи и ливни косые,</a:t>
            </a:r>
            <a:br>
              <a:rPr lang="ru-RU" sz="1400" b="1" dirty="0" smtClean="0">
                <a:solidFill>
                  <a:srgbClr val="FF0000"/>
                </a:solidFill>
              </a:rPr>
            </a:br>
            <a:r>
              <a:rPr lang="ru-RU" sz="1400" b="1" dirty="0" smtClean="0">
                <a:solidFill>
                  <a:srgbClr val="FF0000"/>
                </a:solidFill>
              </a:rPr>
              <a:t>Про желтые нивы и радость весны.</a:t>
            </a:r>
            <a:br>
              <a:rPr lang="ru-RU" sz="1400" b="1" dirty="0" smtClean="0">
                <a:solidFill>
                  <a:srgbClr val="FF0000"/>
                </a:solidFill>
              </a:rPr>
            </a:br>
            <a:r>
              <a:rPr lang="ru-RU" sz="1400" b="1" dirty="0" smtClean="0">
                <a:solidFill>
                  <a:srgbClr val="FF0000"/>
                </a:solidFill>
              </a:rPr>
              <a:t>Любите Россию, любите Россию!</a:t>
            </a:r>
            <a:br>
              <a:rPr lang="ru-RU" sz="1400" b="1" dirty="0" smtClean="0">
                <a:solidFill>
                  <a:srgbClr val="FF0000"/>
                </a:solidFill>
              </a:rPr>
            </a:br>
            <a:r>
              <a:rPr lang="ru-RU" sz="1400" b="1" dirty="0" smtClean="0">
                <a:solidFill>
                  <a:srgbClr val="FF0000"/>
                </a:solidFill>
              </a:rPr>
              <a:t>И будьте России навеки верны!</a:t>
            </a:r>
            <a:br>
              <a:rPr lang="ru-RU" sz="1400" b="1" dirty="0" smtClean="0">
                <a:solidFill>
                  <a:srgbClr val="FF0000"/>
                </a:solidFill>
              </a:rPr>
            </a:br>
            <a:endParaRPr lang="ru-RU" sz="1400" b="1" dirty="0">
              <a:solidFill>
                <a:srgbClr val="FF0000"/>
              </a:solidFill>
            </a:endParaRPr>
          </a:p>
        </p:txBody>
      </p:sp>
      <p:pic>
        <p:nvPicPr>
          <p:cNvPr id="1027" name="Picture 3" descr="C:\Users\rekom\Desktop\104411763_8490.jpg"/>
          <p:cNvPicPr>
            <a:picLocks noGrp="1" noChangeAspect="1" noChangeArrowheads="1"/>
          </p:cNvPicPr>
          <p:nvPr>
            <p:ph sz="half" idx="2"/>
          </p:nvPr>
        </p:nvPicPr>
        <p:blipFill>
          <a:blip r:embed="rId2" cstate="email"/>
          <a:srcRect/>
          <a:stretch>
            <a:fillRect/>
          </a:stretch>
        </p:blipFill>
        <p:spPr bwMode="auto">
          <a:xfrm>
            <a:off x="4572000" y="1916832"/>
            <a:ext cx="3456384" cy="3148550"/>
          </a:xfrm>
          <a:prstGeom prst="rect">
            <a:avLst/>
          </a:prstGeom>
          <a:noFill/>
        </p:spPr>
      </p:pic>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dirty="0" smtClean="0"/>
              <a:t>    </a:t>
            </a:r>
          </a:p>
          <a:p>
            <a:pPr>
              <a:buNone/>
            </a:pPr>
            <a:r>
              <a:rPr lang="ru-RU" sz="1400" b="1" dirty="0" smtClean="0">
                <a:solidFill>
                  <a:srgbClr val="FF0000"/>
                </a:solidFill>
              </a:rPr>
              <a:t>     </a:t>
            </a:r>
          </a:p>
          <a:p>
            <a:pPr>
              <a:buNone/>
            </a:pPr>
            <a:r>
              <a:rPr lang="ru-RU" sz="1400" b="1" dirty="0" smtClean="0">
                <a:solidFill>
                  <a:srgbClr val="FF0000"/>
                </a:solidFill>
              </a:rPr>
              <a:t>         Россия, Русь, куда я ни взгляну,</a:t>
            </a:r>
            <a:br>
              <a:rPr lang="ru-RU" sz="1400" b="1" dirty="0" smtClean="0">
                <a:solidFill>
                  <a:srgbClr val="FF0000"/>
                </a:solidFill>
              </a:rPr>
            </a:br>
            <a:r>
              <a:rPr lang="ru-RU" sz="1400" b="1" dirty="0" smtClean="0">
                <a:solidFill>
                  <a:srgbClr val="FF0000"/>
                </a:solidFill>
              </a:rPr>
              <a:t>За все твои страдания и битвы</a:t>
            </a:r>
            <a:br>
              <a:rPr lang="ru-RU" sz="1400" b="1" dirty="0" smtClean="0">
                <a:solidFill>
                  <a:srgbClr val="FF0000"/>
                </a:solidFill>
              </a:rPr>
            </a:br>
            <a:r>
              <a:rPr lang="ru-RU" sz="1400" b="1" dirty="0" smtClean="0">
                <a:solidFill>
                  <a:srgbClr val="FF0000"/>
                </a:solidFill>
              </a:rPr>
              <a:t>Люблю твою, Россия, старину,</a:t>
            </a:r>
            <a:br>
              <a:rPr lang="ru-RU" sz="1400" b="1" dirty="0" smtClean="0">
                <a:solidFill>
                  <a:srgbClr val="FF0000"/>
                </a:solidFill>
              </a:rPr>
            </a:br>
            <a:r>
              <a:rPr lang="ru-RU" sz="1400" b="1" dirty="0" smtClean="0">
                <a:solidFill>
                  <a:srgbClr val="FF0000"/>
                </a:solidFill>
              </a:rPr>
              <a:t>Твои леса, погосты и молитвы.</a:t>
            </a:r>
            <a:br>
              <a:rPr lang="ru-RU" sz="1400" b="1" dirty="0" smtClean="0">
                <a:solidFill>
                  <a:srgbClr val="FF0000"/>
                </a:solidFill>
              </a:rPr>
            </a:br>
            <a:r>
              <a:rPr lang="ru-RU" sz="1400" b="1" dirty="0" smtClean="0">
                <a:solidFill>
                  <a:srgbClr val="FF0000"/>
                </a:solidFill>
              </a:rPr>
              <a:t>Люблю твои избушки и цветы,</a:t>
            </a:r>
            <a:br>
              <a:rPr lang="ru-RU" sz="1400" b="1" dirty="0" smtClean="0">
                <a:solidFill>
                  <a:srgbClr val="FF0000"/>
                </a:solidFill>
              </a:rPr>
            </a:br>
            <a:r>
              <a:rPr lang="ru-RU" sz="1400" b="1" dirty="0" smtClean="0">
                <a:solidFill>
                  <a:srgbClr val="FF0000"/>
                </a:solidFill>
              </a:rPr>
              <a:t>И небеса, горящие от зноя,</a:t>
            </a:r>
            <a:br>
              <a:rPr lang="ru-RU" sz="1400" b="1" dirty="0" smtClean="0">
                <a:solidFill>
                  <a:srgbClr val="FF0000"/>
                </a:solidFill>
              </a:rPr>
            </a:br>
            <a:r>
              <a:rPr lang="ru-RU" sz="1400" b="1" dirty="0" smtClean="0">
                <a:solidFill>
                  <a:srgbClr val="FF0000"/>
                </a:solidFill>
              </a:rPr>
              <a:t>И шёпот ив у смутной у воды,</a:t>
            </a:r>
            <a:br>
              <a:rPr lang="ru-RU" sz="1400" b="1" dirty="0" smtClean="0">
                <a:solidFill>
                  <a:srgbClr val="FF0000"/>
                </a:solidFill>
              </a:rPr>
            </a:br>
            <a:r>
              <a:rPr lang="ru-RU" sz="1400" b="1" dirty="0" smtClean="0">
                <a:solidFill>
                  <a:srgbClr val="FF0000"/>
                </a:solidFill>
              </a:rPr>
              <a:t>Люблю навек, до вечного покоя.</a:t>
            </a:r>
          </a:p>
          <a:p>
            <a:pPr>
              <a:buNone/>
            </a:pPr>
            <a:endParaRPr lang="ru-RU" sz="1400" b="1" dirty="0" smtClean="0">
              <a:solidFill>
                <a:srgbClr val="C00000"/>
              </a:solidFill>
            </a:endParaRPr>
          </a:p>
          <a:p>
            <a:pPr>
              <a:buNone/>
            </a:pPr>
            <a:r>
              <a:rPr lang="ru-RU" sz="1400" b="1" dirty="0" smtClean="0">
                <a:solidFill>
                  <a:srgbClr val="C00000"/>
                </a:solidFill>
              </a:rPr>
              <a:t>        (видео «Уголок России)</a:t>
            </a:r>
          </a:p>
          <a:p>
            <a:pPr>
              <a:buNone/>
            </a:pPr>
            <a:endParaRPr lang="ru-RU" sz="1600" b="1" dirty="0">
              <a:solidFill>
                <a:srgbClr val="C00000"/>
              </a:solidFill>
            </a:endParaRPr>
          </a:p>
        </p:txBody>
      </p:sp>
      <p:pic>
        <p:nvPicPr>
          <p:cNvPr id="2051" name="Picture 3" descr="C:\Users\rekom\Desktop\Mountain-Forest-01-1024x1280.jpg"/>
          <p:cNvPicPr>
            <a:picLocks noGrp="1" noChangeAspect="1" noChangeArrowheads="1"/>
          </p:cNvPicPr>
          <p:nvPr>
            <p:ph sz="half" idx="2"/>
          </p:nvPr>
        </p:nvPicPr>
        <p:blipFill>
          <a:blip r:embed="rId2" cstate="email"/>
          <a:srcRect/>
          <a:stretch>
            <a:fillRect/>
          </a:stretch>
        </p:blipFill>
        <p:spPr bwMode="auto">
          <a:xfrm>
            <a:off x="4355976" y="2060848"/>
            <a:ext cx="3768570" cy="3014856"/>
          </a:xfrm>
          <a:prstGeom prst="rect">
            <a:avLst/>
          </a:prstGeom>
          <a:noFill/>
        </p:spPr>
      </p:pic>
    </p:spTree>
  </p:cSld>
  <p:clrMapOvr>
    <a:masterClrMapping/>
  </p:clrMapOvr>
  <p:transition>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sp>
        <p:nvSpPr>
          <p:cNvPr id="8" name="Содержимое 7"/>
          <p:cNvSpPr>
            <a:spLocks noGrp="1"/>
          </p:cNvSpPr>
          <p:nvPr>
            <p:ph idx="1"/>
          </p:nvPr>
        </p:nvSpPr>
        <p:spPr/>
        <p:txBody>
          <a:bodyPr/>
          <a:lstStyle/>
          <a:p>
            <a:pPr>
              <a:buNone/>
            </a:pPr>
            <a:r>
              <a:rPr lang="ru-RU" sz="2800" b="1" dirty="0" smtClean="0">
                <a:solidFill>
                  <a:srgbClr val="C00000"/>
                </a:solidFill>
              </a:rPr>
              <a:t>      </a:t>
            </a:r>
          </a:p>
          <a:p>
            <a:pPr>
              <a:buNone/>
            </a:pPr>
            <a:r>
              <a:rPr lang="ru-RU" sz="2800" b="1" dirty="0" smtClean="0">
                <a:solidFill>
                  <a:srgbClr val="C00000"/>
                </a:solidFill>
              </a:rPr>
              <a:t>             </a:t>
            </a:r>
            <a:r>
              <a:rPr lang="ru-RU" sz="2400" b="1" dirty="0" smtClean="0">
                <a:solidFill>
                  <a:srgbClr val="C00000"/>
                </a:solidFill>
              </a:rPr>
              <a:t>Презентацию подготовила </a:t>
            </a:r>
            <a:r>
              <a:rPr lang="ru-RU" sz="2400" b="1" dirty="0" err="1" smtClean="0">
                <a:solidFill>
                  <a:srgbClr val="C00000"/>
                </a:solidFill>
              </a:rPr>
              <a:t>Сироштанова</a:t>
            </a:r>
            <a:r>
              <a:rPr lang="ru-RU" sz="2400" b="1" dirty="0" smtClean="0">
                <a:solidFill>
                  <a:srgbClr val="C00000"/>
                </a:solidFill>
              </a:rPr>
              <a:t> Е.А.,</a:t>
            </a:r>
          </a:p>
          <a:p>
            <a:pPr>
              <a:buNone/>
            </a:pPr>
            <a:r>
              <a:rPr lang="ru-RU" sz="2400" b="1" smtClean="0">
                <a:solidFill>
                  <a:srgbClr val="C00000"/>
                </a:solidFill>
              </a:rPr>
              <a:t>                        </a:t>
            </a:r>
            <a:r>
              <a:rPr lang="ru-RU" sz="2400" b="1" dirty="0" smtClean="0">
                <a:solidFill>
                  <a:srgbClr val="C00000"/>
                </a:solidFill>
              </a:rPr>
              <a:t>МБОУ СОШ № 76, п. Гигант, 2014 год</a:t>
            </a:r>
            <a:endParaRPr lang="ru-RU" sz="2400" b="1" dirty="0">
              <a:solidFill>
                <a:srgbClr val="C00000"/>
              </a:solidFill>
            </a:endParaRPr>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dirty="0" smtClean="0"/>
              <a:t>    </a:t>
            </a:r>
          </a:p>
          <a:p>
            <a:pPr>
              <a:buNone/>
            </a:pPr>
            <a:r>
              <a:rPr lang="ru-RU" sz="1400" b="1" dirty="0" smtClean="0">
                <a:solidFill>
                  <a:srgbClr val="C00000"/>
                </a:solidFill>
              </a:rPr>
              <a:t>      </a:t>
            </a:r>
          </a:p>
          <a:p>
            <a:pPr>
              <a:buNone/>
            </a:pPr>
            <a:r>
              <a:rPr lang="ru-RU" sz="1400" b="1" dirty="0" smtClean="0">
                <a:solidFill>
                  <a:srgbClr val="C00000"/>
                </a:solidFill>
              </a:rPr>
              <a:t>        Слово </a:t>
            </a:r>
            <a:r>
              <a:rPr lang="ru-RU" sz="1400" b="1" i="1" dirty="0" smtClean="0">
                <a:solidFill>
                  <a:srgbClr val="C00000"/>
                </a:solidFill>
              </a:rPr>
              <a:t>родина </a:t>
            </a:r>
            <a:r>
              <a:rPr lang="ru-RU" sz="1400" b="1" dirty="0" smtClean="0">
                <a:solidFill>
                  <a:srgbClr val="C00000"/>
                </a:solidFill>
              </a:rPr>
              <a:t>произошло от древнего слова род, которое обозначает группу людей, объединённых кровным родством. Каждый из нас является </a:t>
            </a:r>
            <a:r>
              <a:rPr lang="ru-RU" sz="1400" b="1" dirty="0" err="1" smtClean="0">
                <a:solidFill>
                  <a:srgbClr val="C00000"/>
                </a:solidFill>
              </a:rPr>
              <a:t>потомоком</a:t>
            </a:r>
            <a:r>
              <a:rPr lang="ru-RU" sz="1400" b="1" dirty="0" smtClean="0">
                <a:solidFill>
                  <a:srgbClr val="C00000"/>
                </a:solidFill>
              </a:rPr>
              <a:t> какого-либо старинного древнего рода. А само слово род означает древнейшего бога славян Рода. Главный город племени россов назывался </a:t>
            </a:r>
            <a:r>
              <a:rPr lang="ru-RU" sz="1400" b="1" dirty="0" err="1" smtClean="0">
                <a:solidFill>
                  <a:srgbClr val="C00000"/>
                </a:solidFill>
              </a:rPr>
              <a:t>Родень</a:t>
            </a:r>
            <a:r>
              <a:rPr lang="ru-RU" sz="1400" b="1" dirty="0" smtClean="0">
                <a:solidFill>
                  <a:srgbClr val="C00000"/>
                </a:solidFill>
              </a:rPr>
              <a:t> (Родня). Он был посвящён богу Роду.</a:t>
            </a:r>
            <a:endParaRPr lang="ru-RU" sz="1400" b="1" dirty="0">
              <a:solidFill>
                <a:srgbClr val="C00000"/>
              </a:solidFill>
            </a:endParaRPr>
          </a:p>
        </p:txBody>
      </p:sp>
      <p:pic>
        <p:nvPicPr>
          <p:cNvPr id="3075" name="Picture 3" descr="C:\Users\rekom\Desktop\b7b519710e7e.jpg"/>
          <p:cNvPicPr>
            <a:picLocks noGrp="1" noChangeAspect="1" noChangeArrowheads="1"/>
          </p:cNvPicPr>
          <p:nvPr>
            <p:ph sz="half" idx="2"/>
          </p:nvPr>
        </p:nvPicPr>
        <p:blipFill>
          <a:blip r:embed="rId2" cstate="email"/>
          <a:srcRect/>
          <a:stretch>
            <a:fillRect/>
          </a:stretch>
        </p:blipFill>
        <p:spPr bwMode="auto">
          <a:xfrm>
            <a:off x="4644008" y="2132856"/>
            <a:ext cx="3645637" cy="2426006"/>
          </a:xfrm>
          <a:prstGeom prst="rect">
            <a:avLst/>
          </a:prstGeom>
          <a:noFill/>
        </p:spPr>
      </p:pic>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a:xfrm>
            <a:off x="539552" y="1628800"/>
            <a:ext cx="4320480" cy="4497363"/>
          </a:xfrm>
        </p:spPr>
        <p:txBody>
          <a:bodyPr/>
          <a:lstStyle/>
          <a:p>
            <a:pPr>
              <a:buNone/>
            </a:pPr>
            <a:r>
              <a:rPr lang="ru-RU" sz="1600" b="1" dirty="0" smtClean="0">
                <a:solidFill>
                  <a:srgbClr val="C00000"/>
                </a:solidFill>
              </a:rPr>
              <a:t>    </a:t>
            </a:r>
          </a:p>
          <a:p>
            <a:pPr>
              <a:buNone/>
            </a:pPr>
            <a:r>
              <a:rPr lang="ru-RU" sz="1600" b="1" dirty="0" smtClean="0">
                <a:solidFill>
                  <a:srgbClr val="C00000"/>
                </a:solidFill>
              </a:rPr>
              <a:t>   </a:t>
            </a:r>
            <a:r>
              <a:rPr lang="ru-RU" sz="1400" b="1" dirty="0" smtClean="0">
                <a:solidFill>
                  <a:srgbClr val="C00000"/>
                </a:solidFill>
              </a:rPr>
              <a:t>Родители это отец и мать, у которых</a:t>
            </a:r>
          </a:p>
          <a:p>
            <a:pPr>
              <a:buNone/>
            </a:pPr>
            <a:r>
              <a:rPr lang="ru-RU" sz="1400" b="1" dirty="0" smtClean="0">
                <a:solidFill>
                  <a:srgbClr val="C00000"/>
                </a:solidFill>
              </a:rPr>
              <a:t>    рождаются дети.</a:t>
            </a:r>
          </a:p>
          <a:p>
            <a:pPr>
              <a:buNone/>
            </a:pPr>
            <a:r>
              <a:rPr lang="ru-RU" sz="1400" b="1" dirty="0" smtClean="0">
                <a:solidFill>
                  <a:srgbClr val="C00000"/>
                </a:solidFill>
              </a:rPr>
              <a:t>    Родич это родственник.</a:t>
            </a:r>
          </a:p>
          <a:p>
            <a:pPr>
              <a:buNone/>
            </a:pPr>
            <a:r>
              <a:rPr lang="ru-RU" sz="1400" b="1" dirty="0" smtClean="0">
                <a:solidFill>
                  <a:srgbClr val="C00000"/>
                </a:solidFill>
              </a:rPr>
              <a:t>    Родня – родственники.</a:t>
            </a:r>
          </a:p>
          <a:p>
            <a:pPr>
              <a:buNone/>
            </a:pPr>
            <a:r>
              <a:rPr lang="ru-RU" sz="1400" b="1" dirty="0" smtClean="0">
                <a:solidFill>
                  <a:srgbClr val="C00000"/>
                </a:solidFill>
              </a:rPr>
              <a:t>    Родословная – перечень поколений</a:t>
            </a:r>
          </a:p>
          <a:p>
            <a:pPr>
              <a:buNone/>
            </a:pPr>
            <a:r>
              <a:rPr lang="ru-RU" sz="1400" b="1" dirty="0" smtClean="0">
                <a:solidFill>
                  <a:srgbClr val="C00000"/>
                </a:solidFill>
              </a:rPr>
              <a:t>    одного рода. Люди гордятся своей</a:t>
            </a:r>
          </a:p>
          <a:p>
            <a:pPr>
              <a:buNone/>
            </a:pPr>
            <a:r>
              <a:rPr lang="ru-RU" sz="1400" b="1" dirty="0" smtClean="0">
                <a:solidFill>
                  <a:srgbClr val="C00000"/>
                </a:solidFill>
              </a:rPr>
              <a:t>    родословной, изучают её.</a:t>
            </a:r>
          </a:p>
          <a:p>
            <a:pPr>
              <a:buNone/>
            </a:pPr>
            <a:r>
              <a:rPr lang="ru-RU" sz="1400" b="1" dirty="0" smtClean="0">
                <a:solidFill>
                  <a:srgbClr val="C00000"/>
                </a:solidFill>
              </a:rPr>
              <a:t>    Родина это отечество, страна, </a:t>
            </a:r>
          </a:p>
          <a:p>
            <a:pPr>
              <a:buNone/>
            </a:pPr>
            <a:r>
              <a:rPr lang="ru-RU" sz="1400" b="1" dirty="0" smtClean="0">
                <a:solidFill>
                  <a:srgbClr val="C00000"/>
                </a:solidFill>
              </a:rPr>
              <a:t>    место рождения человека.</a:t>
            </a:r>
          </a:p>
          <a:p>
            <a:pPr>
              <a:buNone/>
            </a:pPr>
            <a:r>
              <a:rPr lang="ru-RU" sz="1400" b="1" dirty="0" smtClean="0">
                <a:solidFill>
                  <a:srgbClr val="C00000"/>
                </a:solidFill>
              </a:rPr>
              <a:t>    Народ это нация, народность, жители</a:t>
            </a:r>
          </a:p>
          <a:p>
            <a:pPr>
              <a:buNone/>
            </a:pPr>
            <a:r>
              <a:rPr lang="ru-RU" sz="1400" b="1" dirty="0" smtClean="0">
                <a:solidFill>
                  <a:srgbClr val="C00000"/>
                </a:solidFill>
              </a:rPr>
              <a:t>    страны.</a:t>
            </a:r>
          </a:p>
          <a:p>
            <a:pPr>
              <a:buNone/>
            </a:pPr>
            <a:r>
              <a:rPr lang="ru-RU" sz="1400" b="1" dirty="0" smtClean="0">
                <a:solidFill>
                  <a:srgbClr val="C00000"/>
                </a:solidFill>
              </a:rPr>
              <a:t>    Есть ещё много слов с корнем </a:t>
            </a:r>
            <a:r>
              <a:rPr lang="ru-RU" sz="1400" b="1" i="1" dirty="0" smtClean="0">
                <a:solidFill>
                  <a:srgbClr val="C00000"/>
                </a:solidFill>
              </a:rPr>
              <a:t>род</a:t>
            </a:r>
            <a:r>
              <a:rPr lang="ru-RU" sz="1400" b="1" dirty="0" smtClean="0">
                <a:solidFill>
                  <a:srgbClr val="C00000"/>
                </a:solidFill>
              </a:rPr>
              <a:t>:</a:t>
            </a:r>
          </a:p>
          <a:p>
            <a:pPr>
              <a:buNone/>
            </a:pPr>
            <a:r>
              <a:rPr lang="ru-RU" sz="1400" b="1" dirty="0" smtClean="0">
                <a:solidFill>
                  <a:srgbClr val="C00000"/>
                </a:solidFill>
              </a:rPr>
              <a:t>    народность, народить, родственники,</a:t>
            </a:r>
          </a:p>
          <a:p>
            <a:pPr>
              <a:buNone/>
            </a:pPr>
            <a:r>
              <a:rPr lang="ru-RU" sz="1400" b="1" dirty="0" smtClean="0">
                <a:solidFill>
                  <a:srgbClr val="C00000"/>
                </a:solidFill>
              </a:rPr>
              <a:t>    родник и другие.</a:t>
            </a:r>
            <a:endParaRPr lang="ru-RU" sz="1400" b="1" dirty="0">
              <a:solidFill>
                <a:srgbClr val="C00000"/>
              </a:solidFill>
            </a:endParaRPr>
          </a:p>
        </p:txBody>
      </p:sp>
      <p:pic>
        <p:nvPicPr>
          <p:cNvPr id="4098" name="Picture 2" descr="C:\Users\rekom\Desktop\khor18.JPG"/>
          <p:cNvPicPr>
            <a:picLocks noGrp="1" noChangeAspect="1" noChangeArrowheads="1"/>
          </p:cNvPicPr>
          <p:nvPr>
            <p:ph sz="half" idx="2"/>
          </p:nvPr>
        </p:nvPicPr>
        <p:blipFill>
          <a:blip r:embed="rId2" cstate="email"/>
          <a:srcRect/>
          <a:stretch>
            <a:fillRect/>
          </a:stretch>
        </p:blipFill>
        <p:spPr bwMode="auto">
          <a:xfrm>
            <a:off x="4283969" y="2258870"/>
            <a:ext cx="3960440" cy="2970330"/>
          </a:xfrm>
          <a:prstGeom prst="rect">
            <a:avLst/>
          </a:prstGeom>
          <a:noFill/>
        </p:spPr>
      </p:pic>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sz="2400" dirty="0" smtClean="0">
                <a:solidFill>
                  <a:srgbClr val="FF0000"/>
                </a:solidFill>
              </a:rPr>
              <a:t>    </a:t>
            </a:r>
          </a:p>
          <a:p>
            <a:pPr>
              <a:buNone/>
            </a:pPr>
            <a:r>
              <a:rPr lang="ru-RU" sz="2400" dirty="0" smtClean="0">
                <a:solidFill>
                  <a:srgbClr val="FF0000"/>
                </a:solidFill>
              </a:rPr>
              <a:t>     </a:t>
            </a:r>
            <a:r>
              <a:rPr lang="ru-RU" sz="1400" b="1" dirty="0" smtClean="0">
                <a:solidFill>
                  <a:srgbClr val="FF0000"/>
                </a:solidFill>
              </a:rPr>
              <a:t>Откуда появилось такое название – «Россия?»</a:t>
            </a:r>
          </a:p>
          <a:p>
            <a:pPr>
              <a:buNone/>
            </a:pPr>
            <a:r>
              <a:rPr lang="ru-RU" sz="1400" b="1" dirty="0" smtClean="0">
                <a:solidFill>
                  <a:srgbClr val="C00000"/>
                </a:solidFill>
              </a:rPr>
              <a:t>        Давным-давно, в  далёкие времена  жили-были добры</a:t>
            </a:r>
          </a:p>
          <a:p>
            <a:pPr>
              <a:buNone/>
            </a:pPr>
            <a:r>
              <a:rPr lang="ru-RU" sz="1400" b="1" dirty="0" smtClean="0">
                <a:solidFill>
                  <a:srgbClr val="C00000"/>
                </a:solidFill>
              </a:rPr>
              <a:t>        молодцы – могучие богатыри русские и девицы – красавицы. У них были добрые  матушки и мудрые батюшки. Умели они пахать, косить, дома – терема рубить, умели и холсты ткать, узорами их вышивать, а также Родину защищать от нашествий вражеских. В ту пору государство называлось Киевская Русь, так как столицей был город Киев.</a:t>
            </a:r>
          </a:p>
          <a:p>
            <a:endParaRPr lang="ru-RU" sz="1600" b="1" dirty="0">
              <a:solidFill>
                <a:srgbClr val="C00000"/>
              </a:solidFill>
            </a:endParaRPr>
          </a:p>
        </p:txBody>
      </p:sp>
      <p:pic>
        <p:nvPicPr>
          <p:cNvPr id="5123" name="Picture 3" descr="C:\Users\rekom\Desktop\1tl3CtV7ePc.jpg"/>
          <p:cNvPicPr>
            <a:picLocks noGrp="1" noChangeAspect="1" noChangeArrowheads="1"/>
          </p:cNvPicPr>
          <p:nvPr>
            <p:ph sz="half" idx="2"/>
          </p:nvPr>
        </p:nvPicPr>
        <p:blipFill>
          <a:blip r:embed="rId2" cstate="email"/>
          <a:srcRect/>
          <a:stretch>
            <a:fillRect/>
          </a:stretch>
        </p:blipFill>
        <p:spPr bwMode="auto">
          <a:xfrm>
            <a:off x="5220072" y="1772816"/>
            <a:ext cx="2791968" cy="3681984"/>
          </a:xfrm>
          <a:prstGeom prst="rect">
            <a:avLst/>
          </a:prstGeom>
          <a:noFill/>
        </p:spPr>
      </p:pic>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dirty="0" smtClean="0"/>
              <a:t>    </a:t>
            </a:r>
          </a:p>
          <a:p>
            <a:pPr>
              <a:buNone/>
            </a:pPr>
            <a:r>
              <a:rPr lang="ru-RU" sz="1400" b="1" dirty="0" smtClean="0">
                <a:solidFill>
                  <a:srgbClr val="C00000"/>
                </a:solidFill>
              </a:rPr>
              <a:t>        </a:t>
            </a:r>
          </a:p>
          <a:p>
            <a:pPr>
              <a:buNone/>
            </a:pPr>
            <a:r>
              <a:rPr lang="ru-RU" sz="1400" b="1" dirty="0" smtClean="0">
                <a:solidFill>
                  <a:srgbClr val="C00000"/>
                </a:solidFill>
              </a:rPr>
              <a:t>         Слово  «Русь», как полагают некоторые учёные, произошло от слова «русло». Русло</a:t>
            </a:r>
          </a:p>
          <a:p>
            <a:pPr>
              <a:buNone/>
            </a:pPr>
            <a:r>
              <a:rPr lang="ru-RU" sz="1400" b="1" dirty="0" smtClean="0">
                <a:solidFill>
                  <a:srgbClr val="C00000"/>
                </a:solidFill>
              </a:rPr>
              <a:t>         это ложе реки, по которому она течёт меж берегов.</a:t>
            </a:r>
          </a:p>
          <a:p>
            <a:pPr>
              <a:buNone/>
            </a:pPr>
            <a:r>
              <a:rPr lang="ru-RU" sz="1400" b="1" dirty="0" smtClean="0">
                <a:solidFill>
                  <a:srgbClr val="C00000"/>
                </a:solidFill>
              </a:rPr>
              <a:t>         Русь – страна рек и озёр. </a:t>
            </a:r>
          </a:p>
          <a:p>
            <a:pPr>
              <a:buNone/>
            </a:pPr>
            <a:r>
              <a:rPr lang="ru-RU" sz="1400" b="1" dirty="0" smtClean="0">
                <a:solidFill>
                  <a:srgbClr val="C00000"/>
                </a:solidFill>
              </a:rPr>
              <a:t>         Русь – светлое место. Это страна света, Солнца, добрых людей. Русских называют ещё росами, а страну, где они живут – Россией.</a:t>
            </a:r>
          </a:p>
          <a:p>
            <a:pPr>
              <a:buNone/>
            </a:pPr>
            <a:endParaRPr lang="ru-RU" dirty="0"/>
          </a:p>
        </p:txBody>
      </p:sp>
      <p:pic>
        <p:nvPicPr>
          <p:cNvPr id="6146" name="Picture 2" descr="C:\Users\rekom\Desktop\2db3ea2e7760e7fde63d861b2d1d385e.jpg"/>
          <p:cNvPicPr>
            <a:picLocks noGrp="1" noChangeAspect="1" noChangeArrowheads="1"/>
          </p:cNvPicPr>
          <p:nvPr>
            <p:ph sz="half" idx="2"/>
          </p:nvPr>
        </p:nvPicPr>
        <p:blipFill>
          <a:blip r:embed="rId2" cstate="email"/>
          <a:srcRect/>
          <a:stretch>
            <a:fillRect/>
          </a:stretch>
        </p:blipFill>
        <p:spPr bwMode="auto">
          <a:xfrm>
            <a:off x="4644008" y="2204864"/>
            <a:ext cx="3600400" cy="2400266"/>
          </a:xfrm>
          <a:prstGeom prst="rect">
            <a:avLst/>
          </a:prstGeom>
          <a:noFill/>
        </p:spPr>
      </p:pic>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dirty="0" smtClean="0"/>
              <a:t>    </a:t>
            </a:r>
          </a:p>
          <a:p>
            <a:pPr>
              <a:buNone/>
            </a:pPr>
            <a:r>
              <a:rPr lang="ru-RU" sz="1400" b="1" dirty="0" smtClean="0">
                <a:solidFill>
                  <a:srgbClr val="C00000"/>
                </a:solidFill>
              </a:rPr>
              <a:t>      </a:t>
            </a:r>
          </a:p>
          <a:p>
            <a:pPr>
              <a:buNone/>
            </a:pPr>
            <a:r>
              <a:rPr lang="ru-RU" sz="1400" b="1" dirty="0" smtClean="0">
                <a:solidFill>
                  <a:srgbClr val="C00000"/>
                </a:solidFill>
              </a:rPr>
              <a:t>         Имя Россия у русского государства появилось постепенно в конце 11 века. Оно впервые встречается в летописях, созданных при царе Иване </a:t>
            </a:r>
            <a:r>
              <a:rPr lang="en-US" sz="1400" b="1" dirty="0" err="1" smtClean="0">
                <a:solidFill>
                  <a:srgbClr val="C00000"/>
                </a:solidFill>
              </a:rPr>
              <a:t>lll</a:t>
            </a:r>
            <a:r>
              <a:rPr lang="ru-RU" sz="1400" b="1" dirty="0" smtClean="0">
                <a:solidFill>
                  <a:srgbClr val="C00000"/>
                </a:solidFill>
              </a:rPr>
              <a:t>.Тогда часто употреблялось название «Россия» наряду с прежними названиями «Русь», «Русская земля», но со временем оно стало употребляться самостоятельно.</a:t>
            </a:r>
          </a:p>
          <a:p>
            <a:pPr>
              <a:buNone/>
            </a:pPr>
            <a:endParaRPr lang="ru-RU" sz="1400" b="1" dirty="0">
              <a:solidFill>
                <a:srgbClr val="C00000"/>
              </a:solidFill>
            </a:endParaRPr>
          </a:p>
        </p:txBody>
      </p:sp>
      <p:pic>
        <p:nvPicPr>
          <p:cNvPr id="7170" name="Picture 2" descr="C:\Users\rekom\Desktop\1.jpg"/>
          <p:cNvPicPr>
            <a:picLocks noGrp="1" noChangeAspect="1" noChangeArrowheads="1"/>
          </p:cNvPicPr>
          <p:nvPr>
            <p:ph sz="half" idx="2"/>
          </p:nvPr>
        </p:nvPicPr>
        <p:blipFill>
          <a:blip r:embed="rId2" cstate="email"/>
          <a:srcRect/>
          <a:stretch>
            <a:fillRect/>
          </a:stretch>
        </p:blipFill>
        <p:spPr bwMode="auto">
          <a:xfrm>
            <a:off x="5220072" y="1844824"/>
            <a:ext cx="2571696" cy="3670512"/>
          </a:xfrm>
          <a:prstGeom prst="rect">
            <a:avLst/>
          </a:prstGeom>
          <a:noFill/>
        </p:spPr>
      </p:pic>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ru-RU" sz="1600" b="1" dirty="0" smtClean="0">
                <a:solidFill>
                  <a:srgbClr val="C00000"/>
                </a:solidFill>
              </a:rPr>
              <a:t>   </a:t>
            </a:r>
          </a:p>
          <a:p>
            <a:pPr>
              <a:buNone/>
            </a:pPr>
            <a:r>
              <a:rPr lang="ru-RU" sz="1600" b="1" dirty="0" smtClean="0">
                <a:solidFill>
                  <a:srgbClr val="C00000"/>
                </a:solidFill>
              </a:rPr>
              <a:t>       </a:t>
            </a:r>
          </a:p>
          <a:p>
            <a:pPr>
              <a:buNone/>
            </a:pPr>
            <a:r>
              <a:rPr lang="ru-RU" sz="1400" b="1" dirty="0" smtClean="0">
                <a:solidFill>
                  <a:srgbClr val="C00000"/>
                </a:solidFill>
              </a:rPr>
              <a:t>      </a:t>
            </a:r>
          </a:p>
          <a:p>
            <a:pPr>
              <a:buNone/>
            </a:pPr>
            <a:r>
              <a:rPr lang="ru-RU" sz="1400" b="1" dirty="0" smtClean="0">
                <a:solidFill>
                  <a:srgbClr val="C00000"/>
                </a:solidFill>
              </a:rPr>
              <a:t>        Российская Федерация состоит из </a:t>
            </a:r>
          </a:p>
          <a:p>
            <a:pPr>
              <a:buNone/>
            </a:pPr>
            <a:r>
              <a:rPr lang="ru-RU" sz="1400" b="1" dirty="0" smtClean="0">
                <a:solidFill>
                  <a:srgbClr val="C00000"/>
                </a:solidFill>
              </a:rPr>
              <a:t>        21 республики, 7 краев, 48 областей, одной автономной области,</a:t>
            </a:r>
          </a:p>
          <a:p>
            <a:pPr>
              <a:buNone/>
            </a:pPr>
            <a:r>
              <a:rPr lang="ru-RU" sz="1400" b="1" dirty="0" smtClean="0">
                <a:solidFill>
                  <a:srgbClr val="C00000"/>
                </a:solidFill>
              </a:rPr>
              <a:t>        9 автономных округов, двух городов федерального значения равноправных субъектов Российской Федерации. Россия многонациональная страна.</a:t>
            </a:r>
          </a:p>
          <a:p>
            <a:pPr>
              <a:buNone/>
            </a:pPr>
            <a:endParaRPr lang="ru-RU" dirty="0"/>
          </a:p>
        </p:txBody>
      </p:sp>
      <p:pic>
        <p:nvPicPr>
          <p:cNvPr id="8194" name="Picture 2" descr="C:\Users\rekom\Desktop\Картинки-фото\Родина-фото\1366x768_590219_[www.ArtFile.ru].jpg"/>
          <p:cNvPicPr>
            <a:picLocks noGrp="1" noChangeAspect="1" noChangeArrowheads="1"/>
          </p:cNvPicPr>
          <p:nvPr>
            <p:ph sz="half" idx="2"/>
          </p:nvPr>
        </p:nvPicPr>
        <p:blipFill>
          <a:blip r:embed="rId2" cstate="email"/>
          <a:srcRect/>
          <a:stretch>
            <a:fillRect/>
          </a:stretch>
        </p:blipFill>
        <p:spPr bwMode="auto">
          <a:xfrm>
            <a:off x="4644008" y="1772816"/>
            <a:ext cx="3528392" cy="1983752"/>
          </a:xfrm>
          <a:prstGeom prst="rect">
            <a:avLst/>
          </a:prstGeom>
          <a:noFill/>
        </p:spPr>
      </p:pic>
      <p:pic>
        <p:nvPicPr>
          <p:cNvPr id="8196" name="Picture 4" descr="C:\Users\rekom\Desktop\Картинки-фото\Родина-фото\1366x768_333776_[www.ArtFile.ru].jpg"/>
          <p:cNvPicPr>
            <a:picLocks noChangeAspect="1" noChangeArrowheads="1"/>
          </p:cNvPicPr>
          <p:nvPr/>
        </p:nvPicPr>
        <p:blipFill>
          <a:blip r:embed="rId3" cstate="email"/>
          <a:srcRect/>
          <a:stretch>
            <a:fillRect/>
          </a:stretch>
        </p:blipFill>
        <p:spPr bwMode="auto">
          <a:xfrm>
            <a:off x="4716016" y="3933056"/>
            <a:ext cx="3504202" cy="1970152"/>
          </a:xfrm>
          <a:prstGeom prst="rect">
            <a:avLst/>
          </a:prstGeom>
          <a:noFill/>
        </p:spPr>
      </p:pic>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Шаблон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Шаблон1</Template>
  <TotalTime>453</TotalTime>
  <Words>886</Words>
  <Application>Microsoft Office PowerPoint</Application>
  <PresentationFormat>Экран (4:3)</PresentationFormat>
  <Paragraphs>139</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Шаблон1</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rekom</dc:creator>
  <cp:lastModifiedBy>rekom</cp:lastModifiedBy>
  <cp:revision>51</cp:revision>
  <dcterms:created xsi:type="dcterms:W3CDTF">2014-07-06T20:10:20Z</dcterms:created>
  <dcterms:modified xsi:type="dcterms:W3CDTF">2014-07-17T17:41:18Z</dcterms:modified>
</cp:coreProperties>
</file>