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00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764704"/>
            <a:ext cx="777686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Свадебные обряды </a:t>
            </a:r>
          </a:p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3399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на Руси</a:t>
            </a:r>
            <a:endParaRPr lang="ru-R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3399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C:\Users\rekom\Desktop\377263_mai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7704" y="2636912"/>
            <a:ext cx="5472608" cy="364840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Помолвка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   </a:t>
            </a:r>
          </a:p>
          <a:p>
            <a:pPr>
              <a:buNone/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   Помолвка - это провозглашение взаимного согласия влюблённых на вступление в брак. После нее они имели право называться женихом и невестой.</a:t>
            </a:r>
            <a:endParaRPr lang="ru-RU" sz="1600" b="1" dirty="0">
              <a:solidFill>
                <a:srgbClr val="C00000"/>
              </a:solidFill>
            </a:endParaRPr>
          </a:p>
        </p:txBody>
      </p:sp>
      <p:pic>
        <p:nvPicPr>
          <p:cNvPr id="2" name="Picture 2" descr="C:\Users\rekom\Desktop\577133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48680"/>
            <a:ext cx="1203511" cy="935541"/>
          </a:xfrm>
          <a:prstGeom prst="rect">
            <a:avLst/>
          </a:prstGeom>
          <a:noFill/>
        </p:spPr>
      </p:pic>
      <p:pic>
        <p:nvPicPr>
          <p:cNvPr id="3074" name="Picture 2" descr="C:\Users\rekom\Desktop\4m_copy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9992" y="1700808"/>
            <a:ext cx="4038600" cy="288471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Помолвка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1600" b="1" dirty="0" smtClean="0">
                <a:solidFill>
                  <a:srgbClr val="C00000"/>
                </a:solidFill>
              </a:rPr>
              <a:t>На Руси помолвка или сговор являлась самым важным предсвадебным обрядом. Родители садились друг против друга и несколько минут молчали, так было принято. Затем составлялся уговор, писалась рядная записка, где указывалось, что в такое-то время состоится свадьба.</a:t>
            </a:r>
            <a:endParaRPr lang="ru-RU" sz="1600" b="1" dirty="0">
              <a:solidFill>
                <a:srgbClr val="C00000"/>
              </a:solidFill>
            </a:endParaRPr>
          </a:p>
        </p:txBody>
      </p:sp>
      <p:pic>
        <p:nvPicPr>
          <p:cNvPr id="2" name="Picture 2" descr="C:\Users\rekom\Desktop\577133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48680"/>
            <a:ext cx="1203511" cy="935541"/>
          </a:xfrm>
          <a:prstGeom prst="rect">
            <a:avLst/>
          </a:prstGeom>
          <a:noFill/>
        </p:spPr>
      </p:pic>
      <p:pic>
        <p:nvPicPr>
          <p:cNvPr id="4098" name="Picture 2" descr="C:\Users\rekom\Desktop\4654564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1700808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Помолвка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 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    В деревнях на помолвке обязательно присутствовали близкие родственники. Родители благословляли жениха и невесту иконой, затем происходил традиционный обмен хлебом и солью. После этого отец жениха и отец невесты поочерёдно отвешивали семь поклонов, ударяли друг друга по рукам и во всеуслышание обещали в согласии завершить начатое дело. Сразу же после родительского благословения невеста выходила на крыльцо и, поклонившись семь раз по сторонам, сообщала собравшимся около её дома соседям и подругам о том, что она окончательно просватана.</a:t>
            </a:r>
            <a:endParaRPr lang="ru-RU" sz="1600" b="1" dirty="0">
              <a:solidFill>
                <a:srgbClr val="C00000"/>
              </a:solidFill>
            </a:endParaRPr>
          </a:p>
        </p:txBody>
      </p:sp>
      <p:pic>
        <p:nvPicPr>
          <p:cNvPr id="2" name="Picture 2" descr="C:\Users\rekom\Desktop\577133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48680"/>
            <a:ext cx="1203511" cy="935541"/>
          </a:xfrm>
          <a:prstGeom prst="rect">
            <a:avLst/>
          </a:prstGeom>
          <a:noFill/>
        </p:spPr>
      </p:pic>
      <p:pic>
        <p:nvPicPr>
          <p:cNvPr id="5122" name="Picture 2" descr="C:\Users\rekom\Desktop\72388_o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8200" y="2351766"/>
            <a:ext cx="4038600" cy="302283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Помолвка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</a:t>
            </a:r>
          </a:p>
          <a:p>
            <a:pPr>
              <a:buNone/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   Сегодня, такой предсвадебный этап как помолвка, соблюдается редко. Но по желанию молодые могут устроить ужин или вечеринку. Традиционно на помолвку приглашают родственников и друзей, которым хотят сообщить о грядущем событии. Жених в день помолвки может преподнести невесте кольцо. Кольцо, принятое невестой, подтверждает намерение обоих вступить в брак.</a:t>
            </a:r>
          </a:p>
          <a:p>
            <a:pPr>
              <a:buNone/>
            </a:pPr>
            <a:endParaRPr lang="ru-RU" sz="1600" b="1" dirty="0" smtClean="0">
              <a:solidFill>
                <a:srgbClr val="C00000"/>
              </a:solidFill>
            </a:endParaRPr>
          </a:p>
        </p:txBody>
      </p:sp>
      <p:pic>
        <p:nvPicPr>
          <p:cNvPr id="2" name="Picture 2" descr="C:\Users\rekom\Desktop\577133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48680"/>
            <a:ext cx="1203511" cy="935541"/>
          </a:xfrm>
          <a:prstGeom prst="rect">
            <a:avLst/>
          </a:prstGeom>
          <a:noFill/>
        </p:spPr>
      </p:pic>
      <p:pic>
        <p:nvPicPr>
          <p:cNvPr id="6146" name="Picture 2" descr="C:\Users\rekom\Desktop\predlojenie_ruki_i_serdca_1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1268760"/>
            <a:ext cx="4038600" cy="2624304"/>
          </a:xfrm>
          <a:prstGeom prst="rect">
            <a:avLst/>
          </a:prstGeom>
          <a:noFill/>
        </p:spPr>
      </p:pic>
      <p:pic>
        <p:nvPicPr>
          <p:cNvPr id="6147" name="Picture 3" descr="C:\Users\rekom\Desktop\5-s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88024" y="4077072"/>
            <a:ext cx="3677022" cy="245134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Девичник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CC3300"/>
                </a:solidFill>
              </a:rPr>
              <a:t>     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CC3300"/>
                </a:solidFill>
              </a:rPr>
              <a:t>        Одним из популярнейших до свадебных обрядов является девичник. По традиции накануне свадьбы невеста собирает своих подруг, чтобы провести с ними последний вечер своей свободной незамужней жизни. В старину в этот день невеста обязательно ходила в баню. Туда же приходили женщины петь свадебные песни и расчёсывать волосы невесте. Девушке полагалось плакать и причитать, прощаясь с девичьей волей.</a:t>
            </a:r>
            <a:endParaRPr lang="ru-RU" sz="1600" b="1" dirty="0">
              <a:solidFill>
                <a:srgbClr val="CC3300"/>
              </a:solidFill>
            </a:endParaRPr>
          </a:p>
        </p:txBody>
      </p:sp>
      <p:pic>
        <p:nvPicPr>
          <p:cNvPr id="2" name="Picture 2" descr="C:\Users\rekom\Desktop\577133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48680"/>
            <a:ext cx="1203511" cy="935541"/>
          </a:xfrm>
          <a:prstGeom prst="rect">
            <a:avLst/>
          </a:prstGeom>
          <a:noFill/>
        </p:spPr>
      </p:pic>
      <p:pic>
        <p:nvPicPr>
          <p:cNvPr id="7171" name="Picture 3" descr="C:\Users\rekom\Desktop\1307192718_3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9992" y="2060848"/>
            <a:ext cx="4038600" cy="2692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Свадебные чины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</a:t>
            </a:r>
          </a:p>
          <a:p>
            <a:pPr>
              <a:buNone/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   Особую роль в свадебной церемонии играли специальные люди, распределявшиеся по «чинам». Каждый из них в соответствии со своим «чином» исполнял закреплённые за ними ритуальные функции.</a:t>
            </a:r>
            <a:endParaRPr lang="ru-RU" sz="1600" b="1" dirty="0">
              <a:solidFill>
                <a:srgbClr val="C00000"/>
              </a:solidFill>
            </a:endParaRPr>
          </a:p>
        </p:txBody>
      </p:sp>
      <p:pic>
        <p:nvPicPr>
          <p:cNvPr id="2" name="Picture 2" descr="C:\Users\rekom\Desktop\577133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48680"/>
            <a:ext cx="1203511" cy="935541"/>
          </a:xfrm>
          <a:prstGeom prst="rect">
            <a:avLst/>
          </a:prstGeom>
          <a:noFill/>
        </p:spPr>
      </p:pic>
      <p:pic>
        <p:nvPicPr>
          <p:cNvPr id="8194" name="Picture 2" descr="C:\Users\rekom\Desktop\IMG_467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9992" y="1772816"/>
            <a:ext cx="4038600" cy="269071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Свадебные чины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CC3300"/>
                </a:solidFill>
              </a:rPr>
              <a:t>    </a:t>
            </a:r>
          </a:p>
          <a:p>
            <a:pPr>
              <a:buNone/>
            </a:pPr>
            <a:endParaRPr lang="ru-RU" sz="1600" b="1" dirty="0" smtClean="0">
              <a:solidFill>
                <a:srgbClr val="CC3300"/>
              </a:solidFill>
            </a:endParaRPr>
          </a:p>
          <a:p>
            <a:pPr>
              <a:buNone/>
            </a:pPr>
            <a:r>
              <a:rPr lang="ru-RU" sz="1600" b="1" dirty="0" smtClean="0">
                <a:solidFill>
                  <a:srgbClr val="CC3300"/>
                </a:solidFill>
              </a:rPr>
              <a:t>        Дружка - женатый мужчина, знающий очерёдность обрядовых действий, умеющий хорошо говорить и руководить свадьбой. Дружка поможет жениху преодолеть все препятствия на пути к невесте, которые постоянно чинятся родственниками и подругами невесты.</a:t>
            </a:r>
            <a:endParaRPr lang="ru-RU" sz="1600" b="1" dirty="0">
              <a:solidFill>
                <a:srgbClr val="CC3300"/>
              </a:solidFill>
            </a:endParaRPr>
          </a:p>
        </p:txBody>
      </p:sp>
      <p:pic>
        <p:nvPicPr>
          <p:cNvPr id="2" name="Picture 2" descr="C:\Users\rekom\Desktop\577133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48680"/>
            <a:ext cx="1203511" cy="935541"/>
          </a:xfrm>
          <a:prstGeom prst="rect">
            <a:avLst/>
          </a:prstGeom>
          <a:noFill/>
        </p:spPr>
      </p:pic>
      <p:pic>
        <p:nvPicPr>
          <p:cNvPr id="9218" name="Picture 2" descr="C:\Users\rekom\Desktop\kostum_svidetelya_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1628800"/>
            <a:ext cx="4038600" cy="275678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Свадебные чины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</a:t>
            </a:r>
          </a:p>
          <a:p>
            <a:pPr>
              <a:buNone/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   Сват – женатый человек (обычно из числа родственников), ведущий свадьбу вместе с дружкой, который иногда выполнял те же обрядовые действия, что и дружка.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    Сватья - замужняя женщина, сопровождавшая жениха и невесту. Помогала невесте укладывать волосы, надевать головной убор и т.д.</a:t>
            </a:r>
          </a:p>
          <a:p>
            <a:endParaRPr lang="ru-RU" dirty="0"/>
          </a:p>
        </p:txBody>
      </p:sp>
      <p:pic>
        <p:nvPicPr>
          <p:cNvPr id="2" name="Picture 2" descr="C:\Users\rekom\Desktop\577133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48680"/>
            <a:ext cx="1203511" cy="935541"/>
          </a:xfrm>
          <a:prstGeom prst="rect">
            <a:avLst/>
          </a:prstGeom>
          <a:noFill/>
        </p:spPr>
      </p:pic>
      <p:pic>
        <p:nvPicPr>
          <p:cNvPr id="10242" name="Picture 2" descr="C:\Users\rekom\Desktop\выкуп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1988840"/>
            <a:ext cx="4038600" cy="271343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Свадебные чины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    </a:t>
            </a:r>
            <a:r>
              <a:rPr lang="ru-RU" sz="1600" b="1" dirty="0" err="1" smtClean="0">
                <a:solidFill>
                  <a:srgbClr val="C00000"/>
                </a:solidFill>
              </a:rPr>
              <a:t>Подженишники</a:t>
            </a:r>
            <a:r>
              <a:rPr lang="ru-RU" sz="1600" b="1" dirty="0" smtClean="0">
                <a:solidFill>
                  <a:srgbClr val="C00000"/>
                </a:solidFill>
              </a:rPr>
              <a:t> и </a:t>
            </a:r>
            <a:r>
              <a:rPr lang="ru-RU" sz="1600" b="1" dirty="0" err="1" smtClean="0">
                <a:solidFill>
                  <a:srgbClr val="C00000"/>
                </a:solidFill>
              </a:rPr>
              <a:t>подневестницы</a:t>
            </a:r>
            <a:r>
              <a:rPr lang="ru-RU" sz="1600" b="1" dirty="0" smtClean="0">
                <a:solidFill>
                  <a:srgbClr val="C00000"/>
                </a:solidFill>
              </a:rPr>
              <a:t> выбирались из неженатой молодёжи. 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    Их основная роль - держать венцы над молодыми во время венчания.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    В современную свадьбу эти персонажи вошли как свидетель и свидетельница.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" name="Picture 2" descr="C:\Users\rekom\Desktop\577133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48680"/>
            <a:ext cx="1203511" cy="935541"/>
          </a:xfrm>
          <a:prstGeom prst="rect">
            <a:avLst/>
          </a:prstGeom>
          <a:noFill/>
        </p:spPr>
      </p:pic>
      <p:pic>
        <p:nvPicPr>
          <p:cNvPr id="1026" name="Picture 2" descr="C:\Users\rekom\Desktop\8dc983fc6e6334b6aef6867d26d11be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4008" y="1772816"/>
            <a:ext cx="4038600" cy="2692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Свадебные чины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       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   Тысяцкий - воевода, начальник свадебного поезда - крёстный или дядька жениха.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    Постельница - замужняя женщина из родни невесты. Её задача заключалась в охране от порчи постели молодых по дороге из родительского дома невесты, во время свадебного пира в доме жениха.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    </a:t>
            </a:r>
            <a:r>
              <a:rPr lang="ru-RU" sz="1600" b="1" dirty="0" err="1" smtClean="0">
                <a:solidFill>
                  <a:srgbClr val="C00000"/>
                </a:solidFill>
              </a:rPr>
              <a:t>Снарядиха</a:t>
            </a:r>
            <a:r>
              <a:rPr lang="ru-RU" sz="1600" b="1" dirty="0" smtClean="0">
                <a:solidFill>
                  <a:srgbClr val="C00000"/>
                </a:solidFill>
              </a:rPr>
              <a:t> - замужняя женщина из родни невесты, которая одевала и причёсывала невесту в день венчания.</a:t>
            </a:r>
          </a:p>
          <a:p>
            <a:endParaRPr lang="ru-RU" dirty="0"/>
          </a:p>
        </p:txBody>
      </p:sp>
      <p:pic>
        <p:nvPicPr>
          <p:cNvPr id="2" name="Picture 2" descr="C:\Users\rekom\Desktop\577133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48680"/>
            <a:ext cx="1203511" cy="935541"/>
          </a:xfrm>
          <a:prstGeom prst="rect">
            <a:avLst/>
          </a:prstGeom>
          <a:noFill/>
        </p:spPr>
      </p:pic>
      <p:pic>
        <p:nvPicPr>
          <p:cNvPr id="2050" name="Picture 2" descr="C:\Users\rekom\Desktop\372128x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016" y="2204864"/>
            <a:ext cx="3596208" cy="269715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Свадьбы на Руси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</a:t>
            </a:r>
          </a:p>
          <a:p>
            <a:pPr>
              <a:buNone/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    Наряду с прочими русскими традициями, также большой интерес вызывают и свадебные традиции, которые передавались из поколения в поколение. </a:t>
            </a:r>
            <a:endParaRPr lang="ru-RU" sz="1600" b="1" dirty="0">
              <a:solidFill>
                <a:srgbClr val="C00000"/>
              </a:solidFill>
            </a:endParaRPr>
          </a:p>
        </p:txBody>
      </p:sp>
      <p:pic>
        <p:nvPicPr>
          <p:cNvPr id="2" name="Picture 2" descr="C:\Users\rekom\Desktop\577133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48680"/>
            <a:ext cx="1203511" cy="935541"/>
          </a:xfrm>
          <a:prstGeom prst="rect">
            <a:avLst/>
          </a:prstGeom>
          <a:noFill/>
        </p:spPr>
      </p:pic>
      <p:pic>
        <p:nvPicPr>
          <p:cNvPr id="2050" name="Picture 2" descr="C:\Users\rekom\Desktop\134438_larg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016" y="1628800"/>
            <a:ext cx="3744416" cy="249075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Свадебный поезд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    В день свадьбы жених отправлялся за невестой, чтобы затем вести ее под венец. Отправление свадебного поезда (ныне кортежа) сопровождалось обрядами, имеющими магическую цель - предохраниться от нечистой силы и обеспечить в новой семье рождение детей. </a:t>
            </a:r>
            <a:endParaRPr lang="ru-RU" sz="1600" b="1" dirty="0">
              <a:solidFill>
                <a:srgbClr val="C00000"/>
              </a:solidFill>
            </a:endParaRPr>
          </a:p>
        </p:txBody>
      </p:sp>
      <p:pic>
        <p:nvPicPr>
          <p:cNvPr id="2" name="Picture 2" descr="C:\Users\rekom\Desktop\577133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48680"/>
            <a:ext cx="1203511" cy="935541"/>
          </a:xfrm>
          <a:prstGeom prst="rect">
            <a:avLst/>
          </a:prstGeom>
          <a:noFill/>
        </p:spPr>
      </p:pic>
      <p:pic>
        <p:nvPicPr>
          <p:cNvPr id="3074" name="Picture 2" descr="C:\Users\rekom\Desktop\786503_larg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1700808"/>
            <a:ext cx="4038600" cy="292798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Свадебный поезд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CC3300"/>
                </a:solidFill>
              </a:rPr>
              <a:t>        Подъехав к дому невесты, дружка через запертые ворота вёл переговоры с её отцом в особой иносказательной форме: «Мы купцы, торгующие красным товаром. Заблудились и просим пустить ночевать» и т.д. После переговоров, а иногда денежной платы, дружку, а вслед за ним и весь поезд, пускали во двор.</a:t>
            </a:r>
            <a:endParaRPr lang="ru-RU" sz="1600" b="1" dirty="0">
              <a:solidFill>
                <a:srgbClr val="CC3300"/>
              </a:solidFill>
            </a:endParaRPr>
          </a:p>
        </p:txBody>
      </p:sp>
      <p:pic>
        <p:nvPicPr>
          <p:cNvPr id="2" name="Picture 2" descr="C:\Users\rekom\Desktop\577133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48680"/>
            <a:ext cx="1203511" cy="935541"/>
          </a:xfrm>
          <a:prstGeom prst="rect">
            <a:avLst/>
          </a:prstGeom>
          <a:noFill/>
        </p:spPr>
      </p:pic>
      <p:pic>
        <p:nvPicPr>
          <p:cNvPr id="4098" name="Picture 2" descr="C:\Users\rekom\Desktop\1292357434_2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1615412"/>
            <a:ext cx="3960440" cy="297033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Свадебный поезд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CC3300"/>
                </a:solidFill>
              </a:rPr>
              <a:t>     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CC3300"/>
                </a:solidFill>
              </a:rPr>
              <a:t>        Перед отъездом к венцу молодых благословляли иконой и хлебом родители девушки. Отец вкладывал правую её руку в руку жениха со словами: «Пои, корми, обувай, одевай, на работу посылай и в обиду не давай!». Невеста, уходя из дома, причитала, даже если брак ей был по душе. Чтобы уберечь молодых от порчи при выходе из дома невесты, в одних местах их переводили через зажжённую по дороге лучину, в других - горящие пучки соломы клали на пути молодых от венца к дому жениха: на дороге, в воротах, и на пороге дома. Дружка обходил поезд с иконой и кропил его святой водой.</a:t>
            </a:r>
            <a:endParaRPr lang="ru-RU" sz="1600" b="1" dirty="0">
              <a:solidFill>
                <a:srgbClr val="CC3300"/>
              </a:solidFill>
            </a:endParaRPr>
          </a:p>
        </p:txBody>
      </p:sp>
      <p:pic>
        <p:nvPicPr>
          <p:cNvPr id="2" name="Picture 2" descr="C:\Users\rekom\Desktop\577133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48680"/>
            <a:ext cx="1203511" cy="935541"/>
          </a:xfrm>
          <a:prstGeom prst="rect">
            <a:avLst/>
          </a:prstGeom>
          <a:noFill/>
        </p:spPr>
      </p:pic>
      <p:pic>
        <p:nvPicPr>
          <p:cNvPr id="5122" name="Picture 2" descr="C:\Users\rekom\Desktop\выкуп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4008" y="2132856"/>
            <a:ext cx="4038600" cy="271343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Свадебный поезд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1600" b="1" dirty="0" smtClean="0">
                <a:solidFill>
                  <a:srgbClr val="C00000"/>
                </a:solidFill>
              </a:rPr>
              <a:t>При отправлении поезда от дома невесты совершались те же обряды, что и при отъезде от дома жениха. Одно из главных действий - осыпание хмелем и овсом отъезжающих, обязательно жениха с невестой и лошадей. От дома невесты свадебный поезд отправлялся в церковь.</a:t>
            </a:r>
            <a:endParaRPr lang="ru-RU" sz="1600" b="1" dirty="0">
              <a:solidFill>
                <a:srgbClr val="C00000"/>
              </a:solidFill>
            </a:endParaRPr>
          </a:p>
        </p:txBody>
      </p:sp>
      <p:pic>
        <p:nvPicPr>
          <p:cNvPr id="2" name="Picture 2" descr="C:\Users\rekom\Desktop\577133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48680"/>
            <a:ext cx="1203511" cy="935541"/>
          </a:xfrm>
          <a:prstGeom prst="rect">
            <a:avLst/>
          </a:prstGeom>
          <a:noFill/>
        </p:spPr>
      </p:pic>
      <p:pic>
        <p:nvPicPr>
          <p:cNvPr id="1026" name="Picture 2" descr="C:\Users\rekom\Desktop\1281895485_f_1758779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4008" y="2060848"/>
            <a:ext cx="4038600" cy="270317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Свадебные обряды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1600" b="1" dirty="0" smtClean="0">
                <a:solidFill>
                  <a:srgbClr val="C00000"/>
                </a:solidFill>
              </a:rPr>
              <a:t>Перед отправлением к венцу обычно происходил обряд сводов. Своды - символическое соединение жениха и невесты, совершавшееся под специальные песни посреди избы или во дворе. Дружка или сват подводил жениха и невесту друг к другу и соединял им руки или связывал их полотенцем (платком). Жених и невеста три раза обходили по кругу. </a:t>
            </a:r>
            <a:endParaRPr lang="ru-RU" sz="1600" b="1" dirty="0">
              <a:solidFill>
                <a:srgbClr val="C00000"/>
              </a:solidFill>
            </a:endParaRPr>
          </a:p>
        </p:txBody>
      </p:sp>
      <p:pic>
        <p:nvPicPr>
          <p:cNvPr id="2" name="Picture 2" descr="C:\Users\rekom\Desktop\577133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48680"/>
            <a:ext cx="1203511" cy="935541"/>
          </a:xfrm>
          <a:prstGeom prst="rect">
            <a:avLst/>
          </a:prstGeom>
          <a:noFill/>
        </p:spPr>
      </p:pic>
      <p:pic>
        <p:nvPicPr>
          <p:cNvPr id="2050" name="Picture 2" descr="C:\Users\rekom\Desktop\751_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4008" y="2132856"/>
            <a:ext cx="4038600" cy="287107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Свадебные обряды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    Магическое значение соединения имели и обряды с хлебом. Например, дружка, отрезав по краюшке от хлеба невесты и привезённого с собой хлеба жениха, складывал их, связывал красной лентой и передавал крёстной матери, которая относила их на стол. Иногда хлеб разламывался над головами сидящих вместе жениха и невесты. Половина от женихова хлеба передавалась отцу невесты, а половина невестиного - дружке жениха, половины связывали лентой и ставили на стол.</a:t>
            </a:r>
            <a:endParaRPr lang="ru-RU" sz="1600" b="1" dirty="0">
              <a:solidFill>
                <a:srgbClr val="C00000"/>
              </a:solidFill>
            </a:endParaRPr>
          </a:p>
        </p:txBody>
      </p:sp>
      <p:pic>
        <p:nvPicPr>
          <p:cNvPr id="2" name="Picture 2" descr="C:\Users\rekom\Desktop\577133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48680"/>
            <a:ext cx="1203511" cy="935541"/>
          </a:xfrm>
          <a:prstGeom prst="rect">
            <a:avLst/>
          </a:prstGeom>
          <a:noFill/>
        </p:spPr>
      </p:pic>
      <p:pic>
        <p:nvPicPr>
          <p:cNvPr id="3074" name="Picture 2" descr="C:\Users\rekom\Desktop\eb500134d29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4008" y="2132856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Венчание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    Венчание очень красивый и таинственный обряд, происходящий в церкви. Стоя под венцом, молодые перед лицом Бога, дают клятву быть верными в горе и радости.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" name="Picture 2" descr="C:\Users\rekom\Desktop\577133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48680"/>
            <a:ext cx="1203511" cy="935541"/>
          </a:xfrm>
          <a:prstGeom prst="rect">
            <a:avLst/>
          </a:prstGeom>
          <a:noFill/>
        </p:spPr>
      </p:pic>
      <p:pic>
        <p:nvPicPr>
          <p:cNvPr id="4098" name="Picture 2" descr="C:\Users\rekom\Desktop\620689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1844824"/>
            <a:ext cx="4038600" cy="269450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Встреча молодых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CC3300"/>
                </a:solidFill>
              </a:rPr>
              <a:t>   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CC3300"/>
                </a:solidFill>
              </a:rPr>
              <a:t>       После венчания новобрачные отправлялись в дом жениха, чтобы получить благословение его родителей. По дороге в дом жениха дружка соблюдал все меры предосторожности: читал молитвы и заговоры, убирал с дороги камни, на которые могло быть напущено колдовство. Ведь, как считалось, свадьбу можно было легко испортить недоброму человеку.</a:t>
            </a:r>
            <a:endParaRPr lang="ru-RU" sz="1600" b="1" dirty="0">
              <a:solidFill>
                <a:srgbClr val="CC3300"/>
              </a:solidFill>
            </a:endParaRPr>
          </a:p>
        </p:txBody>
      </p:sp>
      <p:pic>
        <p:nvPicPr>
          <p:cNvPr id="2" name="Picture 2" descr="C:\Users\rekom\Desktop\577133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48680"/>
            <a:ext cx="1203511" cy="935541"/>
          </a:xfrm>
          <a:prstGeom prst="rect">
            <a:avLst/>
          </a:prstGeom>
          <a:noFill/>
        </p:spPr>
      </p:pic>
      <p:pic>
        <p:nvPicPr>
          <p:cNvPr id="5122" name="Picture 2" descr="C:\Users\rekom\Desktop\4445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27984" y="1916832"/>
            <a:ext cx="4248471" cy="271902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Встреча молодых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 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   У родного дома жениха со свитой встречала мать, одетая в вывернутый тулуп, посыпала сына с невесткой овсом, пшеном. Всё это должно было оберегать молодую пару и сулило богатство. Выходил и отец жениха, они вдвоём с матерью благословляли молодых и провожали их за свадебные столы. И сегодня по традиции родители встречают молодожёнов после регистрации в загсе на пороге дома хлебом-солью. </a:t>
            </a:r>
            <a:endParaRPr lang="ru-RU" sz="1600" b="1" dirty="0">
              <a:solidFill>
                <a:srgbClr val="C00000"/>
              </a:solidFill>
            </a:endParaRPr>
          </a:p>
        </p:txBody>
      </p:sp>
      <p:pic>
        <p:nvPicPr>
          <p:cNvPr id="2" name="Picture 2" descr="C:\Users\rekom\Desktop\577133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48680"/>
            <a:ext cx="1203511" cy="935541"/>
          </a:xfrm>
          <a:prstGeom prst="rect">
            <a:avLst/>
          </a:prstGeom>
          <a:noFill/>
        </p:spPr>
      </p:pic>
      <p:pic>
        <p:nvPicPr>
          <p:cNvPr id="6146" name="Picture 2" descr="C:\Users\rekom\Desktop\0_8063d_7aa7ce28_XL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60032" y="2060848"/>
            <a:ext cx="3452192" cy="2589144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          Встреча молодых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1600" b="1" dirty="0" smtClean="0">
                <a:solidFill>
                  <a:srgbClr val="C00000"/>
                </a:solidFill>
              </a:rPr>
              <a:t>После приветственных речей молодые откусывают или отщипывают хлеб, макают его в соль и едят. Считают, кто больше откусил, тот и хозяин. Этот обряд символизирует истинное и чистосердечное согласие и является знаком того, что молодые будут с этих пор как бы крохами одного хлеба.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2" name="Picture 2" descr="C:\Users\rekom\Desktop\577133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48680"/>
            <a:ext cx="1203511" cy="935541"/>
          </a:xfrm>
          <a:prstGeom prst="rect">
            <a:avLst/>
          </a:prstGeom>
          <a:noFill/>
        </p:spPr>
      </p:pic>
      <p:pic>
        <p:nvPicPr>
          <p:cNvPr id="7170" name="Picture 2" descr="C:\Users\rekom\Desktop\499177_2hycstw9vtq8c484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2040" y="2204864"/>
            <a:ext cx="3384376" cy="221959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Свадьбы на Руси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   Официальной религией Киевской Руси христианство было провозглашено в конце IX века. С этого момента и началось формирование традиционного русского свадебного обряда и продолжалось на протяжении семи веков. </a:t>
            </a:r>
            <a:endParaRPr lang="ru-RU" sz="1600" b="1" dirty="0">
              <a:solidFill>
                <a:srgbClr val="C00000"/>
              </a:solidFill>
            </a:endParaRPr>
          </a:p>
        </p:txBody>
      </p:sp>
      <p:pic>
        <p:nvPicPr>
          <p:cNvPr id="2" name="Picture 2" descr="C:\Users\rekom\Desktop\577133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48680"/>
            <a:ext cx="1203511" cy="935541"/>
          </a:xfrm>
          <a:prstGeom prst="rect">
            <a:avLst/>
          </a:prstGeom>
          <a:noFill/>
        </p:spPr>
      </p:pic>
      <p:pic>
        <p:nvPicPr>
          <p:cNvPr id="3075" name="Picture 3" descr="C:\Users\rekom\Desktop\73404_larg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499992" y="1700808"/>
            <a:ext cx="4038600" cy="268566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Встреча молодых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   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    Потом все садятся за столы и начинают пировать. На следующий день после свадьбы, жених созывал к себе гостей. Потом ездил к тестю и </a:t>
            </a:r>
            <a:r>
              <a:rPr lang="ru-RU" sz="1600" b="1" dirty="0" err="1" smtClean="0">
                <a:solidFill>
                  <a:srgbClr val="C00000"/>
                </a:solidFill>
              </a:rPr>
              <a:t>тeще</a:t>
            </a:r>
            <a:r>
              <a:rPr lang="ru-RU" sz="1600" b="1" dirty="0" smtClean="0">
                <a:solidFill>
                  <a:srgbClr val="C00000"/>
                </a:solidFill>
              </a:rPr>
              <a:t> </a:t>
            </a:r>
            <a:r>
              <a:rPr lang="ru-RU" sz="1600" b="1" dirty="0" err="1" smtClean="0">
                <a:solidFill>
                  <a:srgbClr val="C00000"/>
                </a:solidFill>
              </a:rPr>
              <a:t>и</a:t>
            </a:r>
            <a:r>
              <a:rPr lang="ru-RU" sz="1600" b="1" dirty="0" smtClean="0">
                <a:solidFill>
                  <a:srgbClr val="C00000"/>
                </a:solidFill>
              </a:rPr>
              <a:t> благодарил их за дочь. На третий день жених, невеста и гости отправлялись к ним на обед.</a:t>
            </a:r>
            <a:endParaRPr lang="ru-RU" sz="1600" b="1" dirty="0">
              <a:solidFill>
                <a:srgbClr val="C00000"/>
              </a:solidFill>
            </a:endParaRPr>
          </a:p>
        </p:txBody>
      </p:sp>
      <p:pic>
        <p:nvPicPr>
          <p:cNvPr id="2" name="Picture 2" descr="C:\Users\rekom\Desktop\577133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48680"/>
            <a:ext cx="1203511" cy="935541"/>
          </a:xfrm>
          <a:prstGeom prst="rect">
            <a:avLst/>
          </a:prstGeom>
          <a:noFill/>
        </p:spPr>
      </p:pic>
      <p:pic>
        <p:nvPicPr>
          <p:cNvPr id="8196" name="Picture 4" descr="C:\Users\rekom\Desktop\tk_5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4008" y="1844824"/>
            <a:ext cx="3672408" cy="275430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         Свадебные обряды на Руси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       Презентацию подготовила </a:t>
            </a:r>
            <a:r>
              <a:rPr lang="ru-RU" sz="2800" b="1" dirty="0" err="1" smtClean="0">
                <a:solidFill>
                  <a:srgbClr val="C00000"/>
                </a:solidFill>
              </a:rPr>
              <a:t>Сироштанова</a:t>
            </a:r>
            <a:r>
              <a:rPr lang="ru-RU" sz="2800" b="1" dirty="0" smtClean="0">
                <a:solidFill>
                  <a:srgbClr val="C00000"/>
                </a:solidFill>
              </a:rPr>
              <a:t> Е. А.,</a:t>
            </a:r>
          </a:p>
          <a:p>
            <a:pPr>
              <a:buNone/>
            </a:pPr>
            <a:r>
              <a:rPr lang="ru-RU" sz="2800" b="1" smtClean="0">
                <a:solidFill>
                  <a:srgbClr val="C00000"/>
                </a:solidFill>
              </a:rPr>
              <a:t>               МБОУ </a:t>
            </a:r>
            <a:r>
              <a:rPr lang="ru-RU" sz="2800" b="1" dirty="0" smtClean="0">
                <a:solidFill>
                  <a:srgbClr val="C00000"/>
                </a:solidFill>
              </a:rPr>
              <a:t>СОШ № 76, п. Гигант, 2014 год</a:t>
            </a:r>
            <a:endParaRPr lang="ru-RU" sz="2800" b="1" dirty="0">
              <a:solidFill>
                <a:srgbClr val="C00000"/>
              </a:solidFill>
            </a:endParaRPr>
          </a:p>
        </p:txBody>
      </p:sp>
      <p:pic>
        <p:nvPicPr>
          <p:cNvPr id="2" name="Picture 2" descr="C:\Users\rekom\Desktop\577133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476672"/>
            <a:ext cx="1203511" cy="935541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Свадьбы на Руси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</a:t>
            </a:r>
          </a:p>
          <a:p>
            <a:pPr>
              <a:buNone/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   С введением христианства браки стали оформляться через обряд церковного венчания. Христианская церковь на протяжении многих веков боролась с язычеством, но искоренить его полностью так и не удалось. В результате чего христианские традиции тесно переплелись с языческими верованиями.</a:t>
            </a:r>
            <a:endParaRPr lang="ru-RU" sz="1600" b="1" dirty="0">
              <a:solidFill>
                <a:srgbClr val="C00000"/>
              </a:solidFill>
            </a:endParaRPr>
          </a:p>
        </p:txBody>
      </p:sp>
      <p:pic>
        <p:nvPicPr>
          <p:cNvPr id="2" name="Picture 2" descr="C:\Users\rekom\Desktop\577133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48680"/>
            <a:ext cx="1203511" cy="935541"/>
          </a:xfrm>
          <a:prstGeom prst="rect">
            <a:avLst/>
          </a:prstGeom>
          <a:noFill/>
        </p:spPr>
      </p:pic>
      <p:pic>
        <p:nvPicPr>
          <p:cNvPr id="4098" name="Picture 2" descr="C:\Users\rekom\Desktop\73394_larg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4008" y="1916832"/>
            <a:ext cx="4038600" cy="268566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Свадьбы на Руси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CC3300"/>
                </a:solidFill>
              </a:rPr>
              <a:t>        Только к XVI веку полностью сформировался свадебный ритуал с четко определенными этапами, свадебной атрибутикой, одеждой и угощениями. Тогда же и сложился свадебный фольклор. Но в разных регионах свадебные обряды сильно отличались, потому что свадьба всегда представляла собой игровое действо, и подходили к этому «спектаклю» по-разному даже в двух близлежащих деревушках. Все же, не взирая на эти различия, существовал некий костяк свадьбы - обряды, повторяющиеся от деревни к деревне от города к городу.</a:t>
            </a:r>
            <a:endParaRPr lang="ru-RU" sz="1600" b="1" dirty="0">
              <a:solidFill>
                <a:srgbClr val="CC3300"/>
              </a:solidFill>
            </a:endParaRPr>
          </a:p>
        </p:txBody>
      </p:sp>
      <p:pic>
        <p:nvPicPr>
          <p:cNvPr id="2" name="Picture 2" descr="C:\Users\rekom\Desktop\577133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48680"/>
            <a:ext cx="1203511" cy="935541"/>
          </a:xfrm>
          <a:prstGeom prst="rect">
            <a:avLst/>
          </a:prstGeom>
          <a:noFill/>
        </p:spPr>
      </p:pic>
      <p:pic>
        <p:nvPicPr>
          <p:cNvPr id="5122" name="Picture 2" descr="C:\Users\rekom\Desktop\greece1330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4008" y="2564904"/>
            <a:ext cx="3812232" cy="253989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Сватовство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    На Руси, как и в других странах, тоже принято было засылать сватов в дом невесты. В назначенный день сваха или родные жениха приходили в дом девушки. Разговор заводился издалека, в иносказательной форме, и родители невесты обычно с ответом не спешили. Окончательный ответ давался после второго или третьего захода сватов. В случае положительного ответа родители невесты принимали от сватов хлеб, разрезали его. В случае отказа возвращали хлеб сватам.</a:t>
            </a:r>
            <a:endParaRPr lang="ru-RU" sz="1600" b="1" dirty="0">
              <a:solidFill>
                <a:srgbClr val="C00000"/>
              </a:solidFill>
            </a:endParaRPr>
          </a:p>
        </p:txBody>
      </p:sp>
      <p:pic>
        <p:nvPicPr>
          <p:cNvPr id="2" name="Picture 2" descr="C:\Users\rekom\Desktop\577133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48680"/>
            <a:ext cx="1203511" cy="935541"/>
          </a:xfrm>
          <a:prstGeom prst="rect">
            <a:avLst/>
          </a:prstGeom>
          <a:noFill/>
        </p:spPr>
      </p:pic>
      <p:pic>
        <p:nvPicPr>
          <p:cNvPr id="6146" name="Picture 2" descr="C:\Users\rekom\Desktop\1220035143_191e880c024d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2204864"/>
            <a:ext cx="4038600" cy="30289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Сватовство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1600" b="1" dirty="0" smtClean="0">
                <a:solidFill>
                  <a:srgbClr val="CC3300"/>
                </a:solidFill>
              </a:rPr>
              <a:t>Для успешного сватовства было принято выполнять ряд обрядовых действий. Например, считалось, что в среду и пятницу не следует затевать какие-либо свадебные дела, так как эти дни неблагоприятны для брака. Следили и за тем, чтобы сватовство, как и день свадьбы, не приходилось на 13-е число. В то же время такие нечётные числа, как 3-е, 5-е, 7-е и 9-е, в сватовстве и свадьбе играли определённую роль, считаясь счастливыми.</a:t>
            </a:r>
            <a:endParaRPr lang="ru-RU" sz="1600" b="1" dirty="0">
              <a:solidFill>
                <a:srgbClr val="CC3300"/>
              </a:solidFill>
            </a:endParaRPr>
          </a:p>
        </p:txBody>
      </p:sp>
      <p:pic>
        <p:nvPicPr>
          <p:cNvPr id="2" name="Picture 2" descr="C:\Users\rekom\Desktop\577133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48680"/>
            <a:ext cx="1203511" cy="935541"/>
          </a:xfrm>
          <a:prstGeom prst="rect">
            <a:avLst/>
          </a:prstGeom>
          <a:noFill/>
        </p:spPr>
      </p:pic>
      <p:pic>
        <p:nvPicPr>
          <p:cNvPr id="7172" name="Picture 4" descr="C:\Users\rekom\Desktop\56f78d2eb7c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8200" y="2301379"/>
            <a:ext cx="4038600" cy="312360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Сватовство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sz="1600" b="1" dirty="0" smtClean="0">
                <a:solidFill>
                  <a:srgbClr val="C00000"/>
                </a:solidFill>
              </a:rPr>
              <a:t>        Сватали, как правило, после захода солнца (во избежание сглаза). Тот, кто шёл в дом со сватовством, старался по дороге ни с кем не встречаться и не разговаривать. После ухода сватов женщины связывал все кочерги и ухваты вместе - для удачи в деле.</a:t>
            </a:r>
            <a:endParaRPr lang="ru-RU" sz="1600" b="1" dirty="0">
              <a:solidFill>
                <a:srgbClr val="C00000"/>
              </a:solidFill>
            </a:endParaRPr>
          </a:p>
        </p:txBody>
      </p:sp>
      <p:pic>
        <p:nvPicPr>
          <p:cNvPr id="2" name="Picture 2" descr="C:\Users\rekom\Desktop\577133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48680"/>
            <a:ext cx="1203511" cy="935541"/>
          </a:xfrm>
          <a:prstGeom prst="rect">
            <a:avLst/>
          </a:prstGeom>
          <a:noFill/>
        </p:spPr>
      </p:pic>
      <p:pic>
        <p:nvPicPr>
          <p:cNvPr id="1026" name="Picture 2" descr="C:\Users\rekom\Desktop\mini-DSC_826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1700808"/>
            <a:ext cx="4038600" cy="268188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Сватовство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sz="1600" b="1" dirty="0" smtClean="0">
                <a:solidFill>
                  <a:srgbClr val="C00000"/>
                </a:solidFill>
              </a:rPr>
              <a:t>Современное сватовство в России уже, конечно, лишено всех обрядовых обязательств и очень упрощено. Будущий жених сам наносит визит родителям своей избранницы и просит у них «руки их дочери». Если родители согласны, то отец будущей невесты вкладывает правую руку дочери в руку своего будущего зятя. После сватовства будущие молодожёны договариваются об объявлении помолвки и определяют её дату.</a:t>
            </a:r>
            <a:endParaRPr lang="ru-RU" sz="1600" b="1" dirty="0">
              <a:solidFill>
                <a:srgbClr val="C00000"/>
              </a:solidFill>
            </a:endParaRPr>
          </a:p>
        </p:txBody>
      </p:sp>
      <p:pic>
        <p:nvPicPr>
          <p:cNvPr id="2" name="Picture 2" descr="C:\Users\rekom\Desktop\577133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548680"/>
            <a:ext cx="1203511" cy="935541"/>
          </a:xfrm>
          <a:prstGeom prst="rect">
            <a:avLst/>
          </a:prstGeom>
          <a:noFill/>
        </p:spPr>
      </p:pic>
      <p:pic>
        <p:nvPicPr>
          <p:cNvPr id="2050" name="Picture 2" descr="C:\Users\rekom\Desktop\90061486_VMcGhTRxl1c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016" y="2204864"/>
            <a:ext cx="3857244" cy="303342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1598</Words>
  <Application>Microsoft Office PowerPoint</Application>
  <PresentationFormat>Экран (4:3)</PresentationFormat>
  <Paragraphs>108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Слайд 1</vt:lpstr>
      <vt:lpstr>        Свадьбы на Руси</vt:lpstr>
      <vt:lpstr>      Свадьбы на Руси</vt:lpstr>
      <vt:lpstr>        Свадьбы на Руси</vt:lpstr>
      <vt:lpstr>            Свадьбы на Руси</vt:lpstr>
      <vt:lpstr>        Сватовство</vt:lpstr>
      <vt:lpstr>       Сватовство</vt:lpstr>
      <vt:lpstr>       Сватовство</vt:lpstr>
      <vt:lpstr>      Сватовство</vt:lpstr>
      <vt:lpstr>       Помолвка</vt:lpstr>
      <vt:lpstr>        Помолвка</vt:lpstr>
      <vt:lpstr>          Помолвка</vt:lpstr>
      <vt:lpstr>      Помолвка</vt:lpstr>
      <vt:lpstr>        Девичник</vt:lpstr>
      <vt:lpstr>        Свадебные чины</vt:lpstr>
      <vt:lpstr>         Свадебные чины</vt:lpstr>
      <vt:lpstr>          Свадебные чины</vt:lpstr>
      <vt:lpstr>        Свадебные чины</vt:lpstr>
      <vt:lpstr>         Свадебные чины</vt:lpstr>
      <vt:lpstr>        Свадебный поезд</vt:lpstr>
      <vt:lpstr>        Свадебный поезд</vt:lpstr>
      <vt:lpstr>         Свадебный поезд</vt:lpstr>
      <vt:lpstr>        Свадебный поезд</vt:lpstr>
      <vt:lpstr>         Свадебные обряды</vt:lpstr>
      <vt:lpstr>         Свадебные обряды</vt:lpstr>
      <vt:lpstr>         Венчание</vt:lpstr>
      <vt:lpstr>       Встреча молодых</vt:lpstr>
      <vt:lpstr>         Встреча молодых</vt:lpstr>
      <vt:lpstr>          Встреча молодых</vt:lpstr>
      <vt:lpstr>          Встреча молодых</vt:lpstr>
      <vt:lpstr>         Свадебные обряды на Руси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rekom</dc:creator>
  <cp:lastModifiedBy>rekom</cp:lastModifiedBy>
  <cp:revision>30</cp:revision>
  <dcterms:created xsi:type="dcterms:W3CDTF">2014-07-08T19:39:28Z</dcterms:created>
  <dcterms:modified xsi:type="dcterms:W3CDTF">2014-07-17T20:47:23Z</dcterms:modified>
</cp:coreProperties>
</file>