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62" r:id="rId5"/>
    <p:sldId id="263" r:id="rId6"/>
    <p:sldId id="264" r:id="rId7"/>
    <p:sldId id="265" r:id="rId8"/>
    <p:sldId id="266" r:id="rId9"/>
    <p:sldId id="267" r:id="rId10"/>
    <p:sldId id="268" r:id="rId11"/>
    <p:sldId id="269" r:id="rId12"/>
    <p:sldId id="270" r:id="rId13"/>
    <p:sldId id="271"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18.07.2014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18.07.2014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18.07.2014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18.07.2014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18.07.2014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18.07.2014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18.07.2014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dirty="0"/>
          </a:p>
        </p:txBody>
      </p:sp>
      <p:sp>
        <p:nvSpPr>
          <p:cNvPr id="4" name="Прямоугольник 3"/>
          <p:cNvSpPr/>
          <p:nvPr/>
        </p:nvSpPr>
        <p:spPr>
          <a:xfrm>
            <a:off x="683568" y="836712"/>
            <a:ext cx="7776864" cy="1754326"/>
          </a:xfrm>
          <a:prstGeom prst="rect">
            <a:avLst/>
          </a:prstGeom>
          <a:noFill/>
        </p:spPr>
        <p:txBody>
          <a:bodyPr wrap="square" lIns="91440" tIns="45720" rIns="91440" bIns="45720">
            <a:spAutoFit/>
          </a:bodyPr>
          <a:lstStyle/>
          <a:p>
            <a:pPr algn="ctr"/>
            <a:r>
              <a:rPr lang="ru-RU"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C000"/>
                </a:solidFill>
                <a:effectLst>
                  <a:outerShdw blurRad="50800" dist="40000" dir="5400000" algn="tl" rotWithShape="0">
                    <a:srgbClr val="000000">
                      <a:shade val="5000"/>
                      <a:satMod val="120000"/>
                      <a:alpha val="33000"/>
                    </a:srgbClr>
                  </a:outerShdw>
                </a:effectLst>
              </a:rPr>
              <a:t>Праздник</a:t>
            </a:r>
          </a:p>
          <a:p>
            <a:pPr algn="ctr"/>
            <a:r>
              <a:rPr lang="ru-RU"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C000"/>
                </a:solidFill>
                <a:effectLst>
                  <a:outerShdw blurRad="50800" dist="40000" dir="5400000" algn="tl" rotWithShape="0">
                    <a:srgbClr val="000000">
                      <a:shade val="5000"/>
                      <a:satMod val="120000"/>
                      <a:alpha val="33000"/>
                    </a:srgbClr>
                  </a:outerShdw>
                </a:effectLst>
              </a:rPr>
              <a:t> Иван Купала на Руси</a:t>
            </a:r>
            <a:endParaRPr lang="ru-RU"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C000"/>
              </a:solidFill>
              <a:effectLst>
                <a:outerShdw blurRad="50800" dist="40000" dir="5400000" algn="tl" rotWithShape="0">
                  <a:srgbClr val="000000">
                    <a:shade val="5000"/>
                    <a:satMod val="120000"/>
                    <a:alpha val="33000"/>
                  </a:srgbClr>
                </a:outerShdw>
              </a:effectLst>
            </a:endParaRPr>
          </a:p>
        </p:txBody>
      </p:sp>
      <p:pic>
        <p:nvPicPr>
          <p:cNvPr id="1026" name="Picture 2" descr="C:\Users\rekom\Desktop\89096772_CksXQEONDs.jpg"/>
          <p:cNvPicPr>
            <a:picLocks noChangeAspect="1" noChangeArrowheads="1"/>
          </p:cNvPicPr>
          <p:nvPr/>
        </p:nvPicPr>
        <p:blipFill>
          <a:blip r:embed="rId2" cstate="email"/>
          <a:srcRect/>
          <a:stretch>
            <a:fillRect/>
          </a:stretch>
        </p:blipFill>
        <p:spPr bwMode="auto">
          <a:xfrm>
            <a:off x="1979712" y="2636912"/>
            <a:ext cx="5230738" cy="3479675"/>
          </a:xfrm>
          <a:prstGeom prst="rect">
            <a:avLst/>
          </a:prstGeom>
          <a:noFill/>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solidFill>
                  <a:srgbClr val="FF0000"/>
                </a:solidFill>
              </a:rPr>
              <a:t>     Иван Купала</a:t>
            </a:r>
            <a:endParaRPr lang="ru-RU" b="1" dirty="0">
              <a:solidFill>
                <a:srgbClr val="FF0000"/>
              </a:solidFill>
            </a:endParaRPr>
          </a:p>
        </p:txBody>
      </p:sp>
      <p:sp>
        <p:nvSpPr>
          <p:cNvPr id="5" name="Содержимое 4"/>
          <p:cNvSpPr>
            <a:spLocks noGrp="1"/>
          </p:cNvSpPr>
          <p:nvPr>
            <p:ph sz="half" idx="1"/>
          </p:nvPr>
        </p:nvSpPr>
        <p:spPr/>
        <p:txBody>
          <a:bodyPr>
            <a:normAutofit/>
          </a:bodyPr>
          <a:lstStyle/>
          <a:p>
            <a:pPr>
              <a:buNone/>
            </a:pPr>
            <a:r>
              <a:rPr lang="ru-RU" sz="1600" b="1" dirty="0" smtClean="0">
                <a:solidFill>
                  <a:srgbClr val="C00000"/>
                </a:solidFill>
              </a:rPr>
              <a:t>  </a:t>
            </a:r>
          </a:p>
          <a:p>
            <a:pPr>
              <a:buNone/>
            </a:pPr>
            <a:r>
              <a:rPr lang="ru-RU" sz="1600" b="1" dirty="0" smtClean="0">
                <a:solidFill>
                  <a:srgbClr val="C00000"/>
                </a:solidFill>
              </a:rPr>
              <a:t>        С днем Ивана Купалы люди связывали представления о чудесах. В ночь на Купалу нельзя было спать, так как оживала и становилась активной вся нечисть: ведьмы, оборотни, упыри, русалки... Считалось, что на Ивана Купалу ведьмы тоже справляют свой праздник, стараясь как можно больше причинить зла людям.</a:t>
            </a:r>
            <a:endParaRPr lang="ru-RU" sz="1600" b="1" dirty="0">
              <a:solidFill>
                <a:srgbClr val="C00000"/>
              </a:solidFill>
            </a:endParaRPr>
          </a:p>
        </p:txBody>
      </p:sp>
      <p:pic>
        <p:nvPicPr>
          <p:cNvPr id="1026" name="Picture 2" descr="C:\Users\rekom\Desktop\flower_flora_55-555px.png"/>
          <p:cNvPicPr>
            <a:picLocks noChangeAspect="1" noChangeArrowheads="1"/>
          </p:cNvPicPr>
          <p:nvPr/>
        </p:nvPicPr>
        <p:blipFill>
          <a:blip r:embed="rId2" cstate="email"/>
          <a:srcRect/>
          <a:stretch>
            <a:fillRect/>
          </a:stretch>
        </p:blipFill>
        <p:spPr bwMode="auto">
          <a:xfrm>
            <a:off x="467544" y="476672"/>
            <a:ext cx="1008112" cy="960878"/>
          </a:xfrm>
          <a:prstGeom prst="rect">
            <a:avLst/>
          </a:prstGeom>
          <a:noFill/>
        </p:spPr>
      </p:pic>
      <p:pic>
        <p:nvPicPr>
          <p:cNvPr id="10242" name="Picture 2" descr="C:\Users\rekom\Desktop\102695163_ivan__kupala15.jpg"/>
          <p:cNvPicPr>
            <a:picLocks noGrp="1" noChangeAspect="1" noChangeArrowheads="1"/>
          </p:cNvPicPr>
          <p:nvPr>
            <p:ph sz="half" idx="2"/>
          </p:nvPr>
        </p:nvPicPr>
        <p:blipFill>
          <a:blip r:embed="rId3" cstate="email"/>
          <a:srcRect/>
          <a:stretch>
            <a:fillRect/>
          </a:stretch>
        </p:blipFill>
        <p:spPr bwMode="auto">
          <a:xfrm>
            <a:off x="4572000" y="1772816"/>
            <a:ext cx="3896794" cy="2592288"/>
          </a:xfrm>
          <a:prstGeom prst="rect">
            <a:avLst/>
          </a:prstGeom>
          <a:noFill/>
        </p:spPr>
      </p:pic>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solidFill>
                  <a:srgbClr val="FF0000"/>
                </a:solidFill>
              </a:rPr>
              <a:t>        Иван Купала</a:t>
            </a:r>
            <a:endParaRPr lang="ru-RU" b="1" dirty="0">
              <a:solidFill>
                <a:srgbClr val="FF0000"/>
              </a:solidFill>
            </a:endParaRPr>
          </a:p>
        </p:txBody>
      </p:sp>
      <p:sp>
        <p:nvSpPr>
          <p:cNvPr id="5" name="Содержимое 4"/>
          <p:cNvSpPr>
            <a:spLocks noGrp="1"/>
          </p:cNvSpPr>
          <p:nvPr>
            <p:ph sz="half" idx="1"/>
          </p:nvPr>
        </p:nvSpPr>
        <p:spPr/>
        <p:txBody>
          <a:bodyPr/>
          <a:lstStyle/>
          <a:p>
            <a:pPr>
              <a:buNone/>
            </a:pPr>
            <a:r>
              <a:rPr lang="ru-RU" dirty="0" smtClean="0"/>
              <a:t>  </a:t>
            </a:r>
          </a:p>
          <a:p>
            <a:pPr>
              <a:buNone/>
            </a:pPr>
            <a:endParaRPr lang="ru-RU" sz="1600" b="1" dirty="0" smtClean="0">
              <a:solidFill>
                <a:srgbClr val="C00000"/>
              </a:solidFill>
            </a:endParaRPr>
          </a:p>
          <a:p>
            <a:pPr>
              <a:buNone/>
            </a:pPr>
            <a:r>
              <a:rPr lang="ru-RU" sz="1600" b="1" dirty="0" smtClean="0">
                <a:solidFill>
                  <a:srgbClr val="C00000"/>
                </a:solidFill>
              </a:rPr>
              <a:t>        Вот так и проходил праздник Ивана Купалы - в разгульных обрядах, гаданиях и прочих веселых и милых шалостях…</a:t>
            </a:r>
            <a:endParaRPr lang="ru-RU" sz="1600" b="1" dirty="0">
              <a:solidFill>
                <a:srgbClr val="C00000"/>
              </a:solidFill>
            </a:endParaRPr>
          </a:p>
        </p:txBody>
      </p:sp>
      <p:pic>
        <p:nvPicPr>
          <p:cNvPr id="1026" name="Picture 2" descr="C:\Users\rekom\Desktop\flower_flora_55-555px.png"/>
          <p:cNvPicPr>
            <a:picLocks noChangeAspect="1" noChangeArrowheads="1"/>
          </p:cNvPicPr>
          <p:nvPr/>
        </p:nvPicPr>
        <p:blipFill>
          <a:blip r:embed="rId2" cstate="email"/>
          <a:srcRect/>
          <a:stretch>
            <a:fillRect/>
          </a:stretch>
        </p:blipFill>
        <p:spPr bwMode="auto">
          <a:xfrm>
            <a:off x="467544" y="476672"/>
            <a:ext cx="1008112" cy="960878"/>
          </a:xfrm>
          <a:prstGeom prst="rect">
            <a:avLst/>
          </a:prstGeom>
          <a:noFill/>
        </p:spPr>
      </p:pic>
      <p:pic>
        <p:nvPicPr>
          <p:cNvPr id="11266" name="Picture 2" descr="C:\Users\rekom\Desktop\1365303112_ftm4yvoopls.jpg"/>
          <p:cNvPicPr>
            <a:picLocks noGrp="1" noChangeAspect="1" noChangeArrowheads="1"/>
          </p:cNvPicPr>
          <p:nvPr>
            <p:ph sz="half" idx="2"/>
          </p:nvPr>
        </p:nvPicPr>
        <p:blipFill>
          <a:blip r:embed="rId3" cstate="email"/>
          <a:srcRect/>
          <a:stretch>
            <a:fillRect/>
          </a:stretch>
        </p:blipFill>
        <p:spPr bwMode="auto">
          <a:xfrm>
            <a:off x="4716017" y="1367730"/>
            <a:ext cx="3456384" cy="2297479"/>
          </a:xfrm>
          <a:prstGeom prst="rect">
            <a:avLst/>
          </a:prstGeom>
          <a:noFill/>
        </p:spPr>
      </p:pic>
      <p:pic>
        <p:nvPicPr>
          <p:cNvPr id="11268" name="Picture 4" descr="C:\Users\rekom\Desktop\e5118e9e588f7841e6d6c9ea06ab5779.jpg"/>
          <p:cNvPicPr>
            <a:picLocks noChangeAspect="1" noChangeArrowheads="1"/>
          </p:cNvPicPr>
          <p:nvPr/>
        </p:nvPicPr>
        <p:blipFill>
          <a:blip r:embed="rId4" cstate="email"/>
          <a:srcRect/>
          <a:stretch>
            <a:fillRect/>
          </a:stretch>
        </p:blipFill>
        <p:spPr bwMode="auto">
          <a:xfrm>
            <a:off x="4788024" y="3789040"/>
            <a:ext cx="3433564" cy="2300488"/>
          </a:xfrm>
          <a:prstGeom prst="rect">
            <a:avLst/>
          </a:prstGeom>
          <a:noFill/>
        </p:spPr>
      </p:pic>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548680"/>
            <a:ext cx="8229600" cy="868958"/>
          </a:xfrm>
        </p:spPr>
        <p:txBody>
          <a:bodyPr>
            <a:normAutofit/>
          </a:bodyPr>
          <a:lstStyle/>
          <a:p>
            <a:r>
              <a:rPr lang="ru-RU" b="1" dirty="0" smtClean="0">
                <a:solidFill>
                  <a:srgbClr val="FF0000"/>
                </a:solidFill>
              </a:rPr>
              <a:t>   Иван Купала</a:t>
            </a:r>
            <a:endParaRPr lang="ru-RU" b="1" dirty="0">
              <a:solidFill>
                <a:srgbClr val="FF0000"/>
              </a:solidFill>
            </a:endParaRPr>
          </a:p>
        </p:txBody>
      </p:sp>
      <p:pic>
        <p:nvPicPr>
          <p:cNvPr id="1026" name="Picture 2" descr="C:\Users\rekom\Desktop\flower_flora_55-555px.png"/>
          <p:cNvPicPr>
            <a:picLocks noChangeAspect="1" noChangeArrowheads="1"/>
          </p:cNvPicPr>
          <p:nvPr/>
        </p:nvPicPr>
        <p:blipFill>
          <a:blip r:embed="rId2" cstate="email"/>
          <a:srcRect/>
          <a:stretch>
            <a:fillRect/>
          </a:stretch>
        </p:blipFill>
        <p:spPr bwMode="auto">
          <a:xfrm>
            <a:off x="467544" y="476672"/>
            <a:ext cx="1008112" cy="960878"/>
          </a:xfrm>
          <a:prstGeom prst="rect">
            <a:avLst/>
          </a:prstGeom>
          <a:noFill/>
        </p:spPr>
      </p:pic>
      <p:pic>
        <p:nvPicPr>
          <p:cNvPr id="12290" name="Picture 2" descr="C:\Users\rekom\Desktop\ca87f0929039.gif"/>
          <p:cNvPicPr>
            <a:picLocks noGrp="1" noChangeAspect="1" noChangeArrowheads="1" noCrop="1"/>
          </p:cNvPicPr>
          <p:nvPr>
            <p:ph idx="1"/>
          </p:nvPr>
        </p:nvPicPr>
        <p:blipFill>
          <a:blip r:embed="rId3" cstate="email"/>
          <a:srcRect/>
          <a:stretch>
            <a:fillRect/>
          </a:stretch>
        </p:blipFill>
        <p:spPr bwMode="auto">
          <a:xfrm>
            <a:off x="1691680" y="1556792"/>
            <a:ext cx="6034617" cy="4525963"/>
          </a:xfrm>
          <a:prstGeom prst="rect">
            <a:avLst/>
          </a:prstGeom>
          <a:noFill/>
        </p:spPr>
      </p:pic>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sz="4000" b="1" dirty="0" smtClean="0">
                <a:solidFill>
                  <a:srgbClr val="FF0000"/>
                </a:solidFill>
              </a:rPr>
              <a:t>          Праздник Иван Купала на Руси</a:t>
            </a:r>
            <a:endParaRPr lang="ru-RU" sz="4000" b="1" dirty="0">
              <a:solidFill>
                <a:srgbClr val="FF0000"/>
              </a:solidFill>
            </a:endParaRPr>
          </a:p>
        </p:txBody>
      </p:sp>
      <p:sp>
        <p:nvSpPr>
          <p:cNvPr id="7" name="Содержимое 6"/>
          <p:cNvSpPr>
            <a:spLocks noGrp="1"/>
          </p:cNvSpPr>
          <p:nvPr>
            <p:ph idx="1"/>
          </p:nvPr>
        </p:nvSpPr>
        <p:spPr/>
        <p:txBody>
          <a:bodyPr/>
          <a:lstStyle/>
          <a:p>
            <a:pPr>
              <a:buNone/>
            </a:pPr>
            <a:r>
              <a:rPr lang="ru-RU" dirty="0" smtClean="0"/>
              <a:t> </a:t>
            </a:r>
          </a:p>
          <a:p>
            <a:pPr>
              <a:buNone/>
            </a:pPr>
            <a:r>
              <a:rPr lang="ru-RU" sz="2800" b="1" dirty="0" smtClean="0">
                <a:solidFill>
                  <a:srgbClr val="C00000"/>
                </a:solidFill>
              </a:rPr>
              <a:t>        Презентацию подготовила </a:t>
            </a:r>
            <a:r>
              <a:rPr lang="ru-RU" sz="2800" b="1" dirty="0" err="1" smtClean="0">
                <a:solidFill>
                  <a:srgbClr val="C00000"/>
                </a:solidFill>
              </a:rPr>
              <a:t>Сироштанова</a:t>
            </a:r>
            <a:r>
              <a:rPr lang="ru-RU" sz="2800" b="1" dirty="0" smtClean="0">
                <a:solidFill>
                  <a:srgbClr val="C00000"/>
                </a:solidFill>
              </a:rPr>
              <a:t> Е.А.,</a:t>
            </a:r>
          </a:p>
          <a:p>
            <a:pPr>
              <a:buNone/>
            </a:pPr>
            <a:r>
              <a:rPr lang="ru-RU" sz="2800" b="1" smtClean="0">
                <a:solidFill>
                  <a:srgbClr val="C00000"/>
                </a:solidFill>
              </a:rPr>
              <a:t>                 МБОУ </a:t>
            </a:r>
            <a:r>
              <a:rPr lang="ru-RU" sz="2800" b="1" dirty="0" smtClean="0">
                <a:solidFill>
                  <a:srgbClr val="C00000"/>
                </a:solidFill>
              </a:rPr>
              <a:t>СОШ № 76, п. Гигант, 2014 год</a:t>
            </a:r>
            <a:endParaRPr lang="ru-RU" sz="2800" b="1" dirty="0">
              <a:solidFill>
                <a:srgbClr val="C00000"/>
              </a:solidFill>
            </a:endParaRPr>
          </a:p>
        </p:txBody>
      </p:sp>
      <p:pic>
        <p:nvPicPr>
          <p:cNvPr id="1026" name="Picture 2" descr="C:\Users\rekom\Desktop\flower_flora_55-555px.png"/>
          <p:cNvPicPr>
            <a:picLocks noChangeAspect="1" noChangeArrowheads="1"/>
          </p:cNvPicPr>
          <p:nvPr/>
        </p:nvPicPr>
        <p:blipFill>
          <a:blip r:embed="rId2" cstate="email"/>
          <a:srcRect/>
          <a:stretch>
            <a:fillRect/>
          </a:stretch>
        </p:blipFill>
        <p:spPr bwMode="auto">
          <a:xfrm>
            <a:off x="467544" y="476672"/>
            <a:ext cx="1008112" cy="960878"/>
          </a:xfrm>
          <a:prstGeom prst="rect">
            <a:avLst/>
          </a:prstGeom>
          <a:noFill/>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solidFill>
                  <a:srgbClr val="FF0000"/>
                </a:solidFill>
              </a:rPr>
              <a:t>    Иван Купала</a:t>
            </a:r>
            <a:endParaRPr lang="ru-RU" b="1" dirty="0">
              <a:solidFill>
                <a:srgbClr val="FF0000"/>
              </a:solidFill>
            </a:endParaRPr>
          </a:p>
        </p:txBody>
      </p:sp>
      <p:sp>
        <p:nvSpPr>
          <p:cNvPr id="5" name="Содержимое 4"/>
          <p:cNvSpPr>
            <a:spLocks noGrp="1"/>
          </p:cNvSpPr>
          <p:nvPr>
            <p:ph sz="half" idx="1"/>
          </p:nvPr>
        </p:nvSpPr>
        <p:spPr/>
        <p:txBody>
          <a:bodyPr>
            <a:normAutofit/>
          </a:bodyPr>
          <a:lstStyle/>
          <a:p>
            <a:pPr>
              <a:buNone/>
            </a:pPr>
            <a:r>
              <a:rPr lang="ru-RU" sz="1600" b="1" dirty="0" smtClean="0"/>
              <a:t>     </a:t>
            </a:r>
          </a:p>
          <a:p>
            <a:pPr>
              <a:buNone/>
            </a:pPr>
            <a:r>
              <a:rPr lang="ru-RU" sz="1600" b="1" dirty="0" smtClean="0"/>
              <a:t>        </a:t>
            </a:r>
            <a:r>
              <a:rPr lang="ru-RU" sz="1600" b="1" dirty="0" smtClean="0">
                <a:solidFill>
                  <a:srgbClr val="C00000"/>
                </a:solidFill>
              </a:rPr>
              <a:t>Издревле все народы мира отмечали в конце июня праздник вершины лета. На Руси таковым праздником является Иван Купала. В ночь с 23 на 24 июня все праздновали этот мистический, загадочный, но в то же время разгульный и весёлый праздник, полный обрядовых действий, правил и запретов, песен, приговоров, всевозможных примет, гаданий, легенд, поверий.</a:t>
            </a:r>
            <a:endParaRPr lang="ru-RU" sz="1600" b="1" dirty="0">
              <a:solidFill>
                <a:srgbClr val="C00000"/>
              </a:solidFill>
            </a:endParaRPr>
          </a:p>
        </p:txBody>
      </p:sp>
      <p:pic>
        <p:nvPicPr>
          <p:cNvPr id="1026" name="Picture 2" descr="C:\Users\rekom\Desktop\flower_flora_55-555px.png"/>
          <p:cNvPicPr>
            <a:picLocks noChangeAspect="1" noChangeArrowheads="1"/>
          </p:cNvPicPr>
          <p:nvPr/>
        </p:nvPicPr>
        <p:blipFill>
          <a:blip r:embed="rId2" cstate="email"/>
          <a:srcRect/>
          <a:stretch>
            <a:fillRect/>
          </a:stretch>
        </p:blipFill>
        <p:spPr bwMode="auto">
          <a:xfrm>
            <a:off x="467544" y="476672"/>
            <a:ext cx="1008112" cy="960878"/>
          </a:xfrm>
          <a:prstGeom prst="rect">
            <a:avLst/>
          </a:prstGeom>
          <a:noFill/>
        </p:spPr>
      </p:pic>
      <p:pic>
        <p:nvPicPr>
          <p:cNvPr id="2050" name="Picture 2" descr="C:\Users\rekom\Desktop\qkxj8yb4my309aqlw0f9ky5wo.gif"/>
          <p:cNvPicPr>
            <a:picLocks noGrp="1" noChangeAspect="1" noChangeArrowheads="1" noCrop="1"/>
          </p:cNvPicPr>
          <p:nvPr>
            <p:ph sz="half" idx="2"/>
          </p:nvPr>
        </p:nvPicPr>
        <p:blipFill>
          <a:blip r:embed="rId3" cstate="email"/>
          <a:srcRect/>
          <a:stretch>
            <a:fillRect/>
          </a:stretch>
        </p:blipFill>
        <p:spPr bwMode="auto">
          <a:xfrm>
            <a:off x="4572000" y="1916832"/>
            <a:ext cx="3932596" cy="2671384"/>
          </a:xfrm>
          <a:prstGeom prst="rect">
            <a:avLst/>
          </a:prstGeom>
          <a:noFill/>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solidFill>
                  <a:srgbClr val="9900FF"/>
                </a:solidFill>
              </a:rPr>
              <a:t>     </a:t>
            </a:r>
            <a:r>
              <a:rPr lang="ru-RU" b="1" dirty="0" smtClean="0">
                <a:solidFill>
                  <a:srgbClr val="FF0000"/>
                </a:solidFill>
              </a:rPr>
              <a:t>Иван Купала</a:t>
            </a:r>
            <a:endParaRPr lang="ru-RU" b="1" dirty="0">
              <a:solidFill>
                <a:srgbClr val="FF0000"/>
              </a:solidFill>
            </a:endParaRPr>
          </a:p>
        </p:txBody>
      </p:sp>
      <p:sp>
        <p:nvSpPr>
          <p:cNvPr id="5" name="Содержимое 4"/>
          <p:cNvSpPr>
            <a:spLocks noGrp="1"/>
          </p:cNvSpPr>
          <p:nvPr>
            <p:ph sz="half" idx="1"/>
          </p:nvPr>
        </p:nvSpPr>
        <p:spPr/>
        <p:txBody>
          <a:bodyPr>
            <a:normAutofit lnSpcReduction="10000"/>
          </a:bodyPr>
          <a:lstStyle/>
          <a:p>
            <a:pPr>
              <a:buNone/>
            </a:pPr>
            <a:r>
              <a:rPr lang="ru-RU" sz="1600" b="1" dirty="0" smtClean="0">
                <a:solidFill>
                  <a:srgbClr val="C00000"/>
                </a:solidFill>
              </a:rPr>
              <a:t>     </a:t>
            </a:r>
          </a:p>
          <a:p>
            <a:pPr>
              <a:buNone/>
            </a:pPr>
            <a:r>
              <a:rPr lang="ru-RU" sz="1600" b="1" dirty="0" smtClean="0">
                <a:solidFill>
                  <a:srgbClr val="C00000"/>
                </a:solidFill>
              </a:rPr>
              <a:t>        Еще в пору язычества у древних </a:t>
            </a:r>
            <a:r>
              <a:rPr lang="ru-RU" sz="1600" b="1" dirty="0" err="1" smtClean="0">
                <a:solidFill>
                  <a:srgbClr val="C00000"/>
                </a:solidFill>
              </a:rPr>
              <a:t>русичей</a:t>
            </a:r>
            <a:r>
              <a:rPr lang="ru-RU" sz="1600" b="1" dirty="0" smtClean="0">
                <a:solidFill>
                  <a:srgbClr val="C00000"/>
                </a:solidFill>
              </a:rPr>
              <a:t> существовало божество Купало, олицетворяющее летнее плодородие. В его честь вечерами и распевали песни, и прыгали через костер. Это обрядовое действие превратилось в ежегодное празднование летнего солнцестояния, смешивая в себе языческую и христианскую традицию. Иваном божество Купало стало называться после крещения Руси, когда его заместил не кто иной, как Иоанн Креститель (точнее, его народный образ), крестивший самого Христа и чье рождество праздновалось 24 июня. </a:t>
            </a:r>
            <a:endParaRPr lang="ru-RU" sz="1600" b="1" dirty="0">
              <a:solidFill>
                <a:srgbClr val="C00000"/>
              </a:solidFill>
            </a:endParaRPr>
          </a:p>
        </p:txBody>
      </p:sp>
      <p:pic>
        <p:nvPicPr>
          <p:cNvPr id="1026" name="Picture 2" descr="C:\Users\rekom\Desktop\flower_flora_55-555px.png"/>
          <p:cNvPicPr>
            <a:picLocks noChangeAspect="1" noChangeArrowheads="1"/>
          </p:cNvPicPr>
          <p:nvPr/>
        </p:nvPicPr>
        <p:blipFill>
          <a:blip r:embed="rId2" cstate="email"/>
          <a:srcRect/>
          <a:stretch>
            <a:fillRect/>
          </a:stretch>
        </p:blipFill>
        <p:spPr bwMode="auto">
          <a:xfrm>
            <a:off x="467544" y="476672"/>
            <a:ext cx="1008112" cy="960878"/>
          </a:xfrm>
          <a:prstGeom prst="rect">
            <a:avLst/>
          </a:prstGeom>
          <a:noFill/>
        </p:spPr>
      </p:pic>
      <p:pic>
        <p:nvPicPr>
          <p:cNvPr id="3074" name="Picture 2" descr="C:\Users\rekom\Desktop\37072348-61343546_1278683211_11.jpg"/>
          <p:cNvPicPr>
            <a:picLocks noGrp="1" noChangeAspect="1" noChangeArrowheads="1"/>
          </p:cNvPicPr>
          <p:nvPr>
            <p:ph sz="half" idx="2"/>
          </p:nvPr>
        </p:nvPicPr>
        <p:blipFill>
          <a:blip r:embed="rId3" cstate="email"/>
          <a:srcRect/>
          <a:stretch>
            <a:fillRect/>
          </a:stretch>
        </p:blipFill>
        <p:spPr bwMode="auto">
          <a:xfrm>
            <a:off x="4427984" y="2132856"/>
            <a:ext cx="4038600" cy="2740265"/>
          </a:xfrm>
          <a:prstGeom prst="rect">
            <a:avLst/>
          </a:prstGeom>
          <a:noFill/>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solidFill>
                  <a:srgbClr val="FF0000"/>
                </a:solidFill>
              </a:rPr>
              <a:t>       Иван Купала</a:t>
            </a:r>
            <a:endParaRPr lang="ru-RU" b="1" dirty="0">
              <a:solidFill>
                <a:srgbClr val="FF0000"/>
              </a:solidFill>
            </a:endParaRPr>
          </a:p>
        </p:txBody>
      </p:sp>
      <p:sp>
        <p:nvSpPr>
          <p:cNvPr id="5" name="Содержимое 4"/>
          <p:cNvSpPr>
            <a:spLocks noGrp="1"/>
          </p:cNvSpPr>
          <p:nvPr>
            <p:ph sz="half" idx="1"/>
          </p:nvPr>
        </p:nvSpPr>
        <p:spPr/>
        <p:txBody>
          <a:bodyPr>
            <a:normAutofit/>
          </a:bodyPr>
          <a:lstStyle/>
          <a:p>
            <a:pPr>
              <a:buNone/>
            </a:pPr>
            <a:r>
              <a:rPr lang="ru-RU" sz="1600" b="1" dirty="0" smtClean="0">
                <a:solidFill>
                  <a:srgbClr val="C00000"/>
                </a:solidFill>
              </a:rPr>
              <a:t>       </a:t>
            </a:r>
          </a:p>
          <a:p>
            <a:pPr>
              <a:buNone/>
            </a:pPr>
            <a:endParaRPr lang="ru-RU" sz="1600" b="1" dirty="0" smtClean="0">
              <a:solidFill>
                <a:srgbClr val="C00000"/>
              </a:solidFill>
            </a:endParaRPr>
          </a:p>
          <a:p>
            <a:pPr>
              <a:buNone/>
            </a:pPr>
            <a:r>
              <a:rPr lang="ru-RU" sz="1600" b="1" dirty="0" smtClean="0">
                <a:solidFill>
                  <a:srgbClr val="C00000"/>
                </a:solidFill>
              </a:rPr>
              <a:t>        В это день люди опоясывались перевязями из цветов, на голову надевали венки из трав. Водили хороводы, пели песни, разводили костры, в середину которых ставили шест с укрепленным на нем горящим колесом - символом солнца.</a:t>
            </a:r>
            <a:endParaRPr lang="ru-RU" sz="1600" b="1" dirty="0">
              <a:solidFill>
                <a:srgbClr val="C00000"/>
              </a:solidFill>
            </a:endParaRPr>
          </a:p>
        </p:txBody>
      </p:sp>
      <p:pic>
        <p:nvPicPr>
          <p:cNvPr id="1026" name="Picture 2" descr="C:\Users\rekom\Desktop\flower_flora_55-555px.png"/>
          <p:cNvPicPr>
            <a:picLocks noChangeAspect="1" noChangeArrowheads="1"/>
          </p:cNvPicPr>
          <p:nvPr/>
        </p:nvPicPr>
        <p:blipFill>
          <a:blip r:embed="rId2" cstate="email"/>
          <a:srcRect/>
          <a:stretch>
            <a:fillRect/>
          </a:stretch>
        </p:blipFill>
        <p:spPr bwMode="auto">
          <a:xfrm>
            <a:off x="467544" y="476672"/>
            <a:ext cx="1008112" cy="960878"/>
          </a:xfrm>
          <a:prstGeom prst="rect">
            <a:avLst/>
          </a:prstGeom>
          <a:noFill/>
        </p:spPr>
      </p:pic>
      <p:pic>
        <p:nvPicPr>
          <p:cNvPr id="4098" name="Picture 2" descr="C:\Users\rekom\Desktop\102720170_traditsiiigadaniyanaIvanaKupala02.jpg"/>
          <p:cNvPicPr>
            <a:picLocks noGrp="1" noChangeAspect="1" noChangeArrowheads="1"/>
          </p:cNvPicPr>
          <p:nvPr>
            <p:ph sz="half" idx="2"/>
          </p:nvPr>
        </p:nvPicPr>
        <p:blipFill>
          <a:blip r:embed="rId3" cstate="email"/>
          <a:srcRect/>
          <a:stretch>
            <a:fillRect/>
          </a:stretch>
        </p:blipFill>
        <p:spPr bwMode="auto">
          <a:xfrm>
            <a:off x="4572000" y="1916832"/>
            <a:ext cx="3866320" cy="2572015"/>
          </a:xfrm>
          <a:prstGeom prst="rect">
            <a:avLst/>
          </a:prstGeom>
          <a:noFill/>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solidFill>
                  <a:srgbClr val="FF0000"/>
                </a:solidFill>
              </a:rPr>
              <a:t>        Иван Купала</a:t>
            </a:r>
            <a:endParaRPr lang="ru-RU" b="1" dirty="0">
              <a:solidFill>
                <a:srgbClr val="FF0000"/>
              </a:solidFill>
            </a:endParaRPr>
          </a:p>
        </p:txBody>
      </p:sp>
      <p:sp>
        <p:nvSpPr>
          <p:cNvPr id="5" name="Содержимое 4"/>
          <p:cNvSpPr>
            <a:spLocks noGrp="1"/>
          </p:cNvSpPr>
          <p:nvPr>
            <p:ph sz="half" idx="1"/>
          </p:nvPr>
        </p:nvSpPr>
        <p:spPr/>
        <p:txBody>
          <a:bodyPr>
            <a:normAutofit/>
          </a:bodyPr>
          <a:lstStyle/>
          <a:p>
            <a:pPr>
              <a:buNone/>
            </a:pPr>
            <a:r>
              <a:rPr lang="ru-RU" dirty="0" smtClean="0"/>
              <a:t>    </a:t>
            </a:r>
          </a:p>
          <a:p>
            <a:pPr>
              <a:buNone/>
            </a:pPr>
            <a:r>
              <a:rPr lang="ru-RU" dirty="0" smtClean="0">
                <a:solidFill>
                  <a:srgbClr val="C00000"/>
                </a:solidFill>
              </a:rPr>
              <a:t>    </a:t>
            </a:r>
            <a:r>
              <a:rPr lang="ru-RU" sz="1600" b="1" dirty="0" smtClean="0">
                <a:solidFill>
                  <a:srgbClr val="C00000"/>
                </a:solidFill>
              </a:rPr>
              <a:t>В песнях, которые распевались в деревнях, Купала называется любовным, чистоплотным, веселым. В день Ивана Купалы девушки завивали венки из трав, а вечером пускали их в воду, наблюдая, как и куда они плывут. Если венок тонет, значит, суженый разлюбил и замуж за него не выйти.</a:t>
            </a:r>
            <a:endParaRPr lang="ru-RU" sz="1600" b="1" dirty="0">
              <a:solidFill>
                <a:srgbClr val="C00000"/>
              </a:solidFill>
            </a:endParaRPr>
          </a:p>
        </p:txBody>
      </p:sp>
      <p:pic>
        <p:nvPicPr>
          <p:cNvPr id="1026" name="Picture 2" descr="C:\Users\rekom\Desktop\flower_flora_55-555px.png"/>
          <p:cNvPicPr>
            <a:picLocks noChangeAspect="1" noChangeArrowheads="1"/>
          </p:cNvPicPr>
          <p:nvPr/>
        </p:nvPicPr>
        <p:blipFill>
          <a:blip r:embed="rId2" cstate="email"/>
          <a:srcRect/>
          <a:stretch>
            <a:fillRect/>
          </a:stretch>
        </p:blipFill>
        <p:spPr bwMode="auto">
          <a:xfrm>
            <a:off x="467544" y="476672"/>
            <a:ext cx="1008112" cy="960878"/>
          </a:xfrm>
          <a:prstGeom prst="rect">
            <a:avLst/>
          </a:prstGeom>
          <a:noFill/>
        </p:spPr>
      </p:pic>
      <p:pic>
        <p:nvPicPr>
          <p:cNvPr id="5122" name="Picture 2" descr="C:\Users\rekom\Desktop\kupala.jpg"/>
          <p:cNvPicPr>
            <a:picLocks noGrp="1" noChangeAspect="1" noChangeArrowheads="1"/>
          </p:cNvPicPr>
          <p:nvPr>
            <p:ph sz="half" idx="2"/>
          </p:nvPr>
        </p:nvPicPr>
        <p:blipFill>
          <a:blip r:embed="rId3" cstate="email"/>
          <a:srcRect/>
          <a:stretch>
            <a:fillRect/>
          </a:stretch>
        </p:blipFill>
        <p:spPr bwMode="auto">
          <a:xfrm>
            <a:off x="4572000" y="1916832"/>
            <a:ext cx="3846579" cy="2884934"/>
          </a:xfrm>
          <a:prstGeom prst="rect">
            <a:avLst/>
          </a:prstGeom>
          <a:noFill/>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solidFill>
                  <a:srgbClr val="FF0000"/>
                </a:solidFill>
              </a:rPr>
              <a:t>       Иван Купала</a:t>
            </a:r>
            <a:endParaRPr lang="ru-RU" b="1" dirty="0">
              <a:solidFill>
                <a:srgbClr val="FF0000"/>
              </a:solidFill>
            </a:endParaRPr>
          </a:p>
        </p:txBody>
      </p:sp>
      <p:sp>
        <p:nvSpPr>
          <p:cNvPr id="5" name="Содержимое 4"/>
          <p:cNvSpPr>
            <a:spLocks noGrp="1"/>
          </p:cNvSpPr>
          <p:nvPr>
            <p:ph sz="half" idx="1"/>
          </p:nvPr>
        </p:nvSpPr>
        <p:spPr/>
        <p:txBody>
          <a:bodyPr>
            <a:normAutofit/>
          </a:bodyPr>
          <a:lstStyle/>
          <a:p>
            <a:pPr>
              <a:buNone/>
            </a:pPr>
            <a:r>
              <a:rPr lang="ru-RU" dirty="0" smtClean="0"/>
              <a:t>  </a:t>
            </a:r>
          </a:p>
          <a:p>
            <a:pPr>
              <a:buNone/>
            </a:pPr>
            <a:r>
              <a:rPr lang="ru-RU" dirty="0" smtClean="0"/>
              <a:t>    </a:t>
            </a:r>
            <a:r>
              <a:rPr lang="ru-RU" sz="1600" b="1" dirty="0" smtClean="0">
                <a:solidFill>
                  <a:srgbClr val="C00000"/>
                </a:solidFill>
              </a:rPr>
              <a:t>На Иванов день принято было обливать грязной водой всякого встречного. Считалось, чем чаще человек бежит купаться, тем чище будет его душа. Купаться же было предписано на заре: тогда купание обладало целебной силой.</a:t>
            </a:r>
            <a:endParaRPr lang="ru-RU" sz="1600" b="1" dirty="0">
              <a:solidFill>
                <a:srgbClr val="C00000"/>
              </a:solidFill>
            </a:endParaRPr>
          </a:p>
        </p:txBody>
      </p:sp>
      <p:pic>
        <p:nvPicPr>
          <p:cNvPr id="1026" name="Picture 2" descr="C:\Users\rekom\Desktop\flower_flora_55-555px.png"/>
          <p:cNvPicPr>
            <a:picLocks noChangeAspect="1" noChangeArrowheads="1"/>
          </p:cNvPicPr>
          <p:nvPr/>
        </p:nvPicPr>
        <p:blipFill>
          <a:blip r:embed="rId2" cstate="email"/>
          <a:srcRect/>
          <a:stretch>
            <a:fillRect/>
          </a:stretch>
        </p:blipFill>
        <p:spPr bwMode="auto">
          <a:xfrm>
            <a:off x="467544" y="476672"/>
            <a:ext cx="1008112" cy="960878"/>
          </a:xfrm>
          <a:prstGeom prst="rect">
            <a:avLst/>
          </a:prstGeom>
          <a:noFill/>
        </p:spPr>
      </p:pic>
      <p:pic>
        <p:nvPicPr>
          <p:cNvPr id="6146" name="Picture 2" descr="C:\Users\rekom\Desktop\n00027207-b.jpg"/>
          <p:cNvPicPr>
            <a:picLocks noGrp="1" noChangeAspect="1" noChangeArrowheads="1"/>
          </p:cNvPicPr>
          <p:nvPr>
            <p:ph sz="half" idx="2"/>
          </p:nvPr>
        </p:nvPicPr>
        <p:blipFill>
          <a:blip r:embed="rId3" cstate="email"/>
          <a:srcRect/>
          <a:stretch>
            <a:fillRect/>
          </a:stretch>
        </p:blipFill>
        <p:spPr bwMode="auto">
          <a:xfrm>
            <a:off x="4355976" y="1772816"/>
            <a:ext cx="4038600" cy="2927985"/>
          </a:xfrm>
          <a:prstGeom prst="rect">
            <a:avLst/>
          </a:prstGeom>
          <a:noFill/>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solidFill>
                  <a:srgbClr val="FF0000"/>
                </a:solidFill>
              </a:rPr>
              <a:t>       Иван Купала</a:t>
            </a:r>
            <a:endParaRPr lang="ru-RU" b="1" dirty="0">
              <a:solidFill>
                <a:srgbClr val="FF0000"/>
              </a:solidFill>
            </a:endParaRPr>
          </a:p>
        </p:txBody>
      </p:sp>
      <p:sp>
        <p:nvSpPr>
          <p:cNvPr id="5" name="Содержимое 4"/>
          <p:cNvSpPr>
            <a:spLocks noGrp="1"/>
          </p:cNvSpPr>
          <p:nvPr>
            <p:ph sz="half" idx="1"/>
          </p:nvPr>
        </p:nvSpPr>
        <p:spPr/>
        <p:txBody>
          <a:bodyPr>
            <a:normAutofit/>
          </a:bodyPr>
          <a:lstStyle/>
          <a:p>
            <a:pPr>
              <a:buNone/>
            </a:pPr>
            <a:r>
              <a:rPr lang="ru-RU" sz="1600" b="1" dirty="0" smtClean="0">
                <a:solidFill>
                  <a:srgbClr val="C00000"/>
                </a:solidFill>
              </a:rPr>
              <a:t>    </a:t>
            </a:r>
          </a:p>
          <a:p>
            <a:pPr>
              <a:buNone/>
            </a:pPr>
            <a:r>
              <a:rPr lang="ru-RU" sz="1600" b="1" dirty="0" smtClean="0">
                <a:solidFill>
                  <a:srgbClr val="C00000"/>
                </a:solidFill>
              </a:rPr>
              <a:t>        В купальную ночь разжигали очищающие костры. Вокруг них плясали, через них прыгали, кто удачнее и выше  - тот будет счастливее. В купальских кострах матери сжигали снятые с хворых детей сорочки, чтобы вместе с этим бельём сгорели и самые болезни. Молодёжь, напрыгавшись через костры, устраивали шумные весёлые игры, потасовки, бег наперегонки. Непременно играли в горелки.</a:t>
            </a:r>
            <a:endParaRPr lang="ru-RU" sz="1600" b="1" dirty="0">
              <a:solidFill>
                <a:srgbClr val="C00000"/>
              </a:solidFill>
            </a:endParaRPr>
          </a:p>
        </p:txBody>
      </p:sp>
      <p:pic>
        <p:nvPicPr>
          <p:cNvPr id="1026" name="Picture 2" descr="C:\Users\rekom\Desktop\flower_flora_55-555px.png"/>
          <p:cNvPicPr>
            <a:picLocks noChangeAspect="1" noChangeArrowheads="1"/>
          </p:cNvPicPr>
          <p:nvPr/>
        </p:nvPicPr>
        <p:blipFill>
          <a:blip r:embed="rId2" cstate="email"/>
          <a:srcRect/>
          <a:stretch>
            <a:fillRect/>
          </a:stretch>
        </p:blipFill>
        <p:spPr bwMode="auto">
          <a:xfrm>
            <a:off x="467544" y="476672"/>
            <a:ext cx="1008112" cy="960878"/>
          </a:xfrm>
          <a:prstGeom prst="rect">
            <a:avLst/>
          </a:prstGeom>
          <a:noFill/>
        </p:spPr>
      </p:pic>
      <p:pic>
        <p:nvPicPr>
          <p:cNvPr id="7170" name="Picture 2" descr="C:\Users\rekom\Desktop\1372416777_ivana_kupala_39.jpg"/>
          <p:cNvPicPr>
            <a:picLocks noGrp="1" noChangeAspect="1" noChangeArrowheads="1"/>
          </p:cNvPicPr>
          <p:nvPr>
            <p:ph sz="half" idx="2"/>
          </p:nvPr>
        </p:nvPicPr>
        <p:blipFill>
          <a:blip r:embed="rId3" cstate="email"/>
          <a:srcRect/>
          <a:stretch>
            <a:fillRect/>
          </a:stretch>
        </p:blipFill>
        <p:spPr bwMode="auto">
          <a:xfrm>
            <a:off x="4572000" y="1988840"/>
            <a:ext cx="3888432" cy="2587968"/>
          </a:xfrm>
          <a:prstGeom prst="rect">
            <a:avLst/>
          </a:prstGeom>
          <a:noFill/>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solidFill>
                  <a:srgbClr val="FF0000"/>
                </a:solidFill>
              </a:rPr>
              <a:t>      Иван Купала</a:t>
            </a:r>
            <a:endParaRPr lang="ru-RU" b="1" dirty="0">
              <a:solidFill>
                <a:srgbClr val="FF0000"/>
              </a:solidFill>
            </a:endParaRPr>
          </a:p>
        </p:txBody>
      </p:sp>
      <p:sp>
        <p:nvSpPr>
          <p:cNvPr id="5" name="Содержимое 4"/>
          <p:cNvSpPr>
            <a:spLocks noGrp="1"/>
          </p:cNvSpPr>
          <p:nvPr>
            <p:ph sz="half" idx="1"/>
          </p:nvPr>
        </p:nvSpPr>
        <p:spPr/>
        <p:txBody>
          <a:bodyPr>
            <a:normAutofit/>
          </a:bodyPr>
          <a:lstStyle/>
          <a:p>
            <a:pPr>
              <a:buNone/>
            </a:pPr>
            <a:r>
              <a:rPr lang="ru-RU" sz="1600" b="1" dirty="0" smtClean="0">
                <a:solidFill>
                  <a:srgbClr val="C00000"/>
                </a:solidFill>
              </a:rPr>
              <a:t>   </a:t>
            </a:r>
          </a:p>
          <a:p>
            <a:pPr>
              <a:buNone/>
            </a:pPr>
            <a:r>
              <a:rPr lang="ru-RU" sz="1600" b="1" dirty="0" smtClean="0">
                <a:solidFill>
                  <a:srgbClr val="C00000"/>
                </a:solidFill>
              </a:rPr>
              <a:t>      </a:t>
            </a:r>
          </a:p>
          <a:p>
            <a:pPr>
              <a:buNone/>
            </a:pPr>
            <a:r>
              <a:rPr lang="ru-RU" sz="1600" b="1" dirty="0" smtClean="0">
                <a:solidFill>
                  <a:srgbClr val="C00000"/>
                </a:solidFill>
              </a:rPr>
              <a:t>        В народе верили, что все чудодейственные и целебные травы распускаются как раз в ночь на Ивана Купалу. Поэтому знающие и опытные люди, а особенно деревенские лекари и знахари, ни под каким видом не пропускали Ивановой ночи и собирали целебные коренья и травы на весь год.</a:t>
            </a:r>
            <a:endParaRPr lang="ru-RU" sz="1600" b="1" dirty="0">
              <a:solidFill>
                <a:srgbClr val="C00000"/>
              </a:solidFill>
            </a:endParaRPr>
          </a:p>
        </p:txBody>
      </p:sp>
      <p:pic>
        <p:nvPicPr>
          <p:cNvPr id="1026" name="Picture 2" descr="C:\Users\rekom\Desktop\flower_flora_55-555px.png"/>
          <p:cNvPicPr>
            <a:picLocks noChangeAspect="1" noChangeArrowheads="1"/>
          </p:cNvPicPr>
          <p:nvPr/>
        </p:nvPicPr>
        <p:blipFill>
          <a:blip r:embed="rId2" cstate="email"/>
          <a:srcRect/>
          <a:stretch>
            <a:fillRect/>
          </a:stretch>
        </p:blipFill>
        <p:spPr bwMode="auto">
          <a:xfrm>
            <a:off x="467544" y="476672"/>
            <a:ext cx="1008112" cy="960878"/>
          </a:xfrm>
          <a:prstGeom prst="rect">
            <a:avLst/>
          </a:prstGeom>
          <a:noFill/>
        </p:spPr>
      </p:pic>
      <p:pic>
        <p:nvPicPr>
          <p:cNvPr id="8194" name="Picture 2" descr="C:\Users\rekom\Desktop\0d1b6fbab255070015911d73b7c16ea0.jpg"/>
          <p:cNvPicPr>
            <a:picLocks noGrp="1" noChangeAspect="1" noChangeArrowheads="1"/>
          </p:cNvPicPr>
          <p:nvPr>
            <p:ph sz="half" idx="2"/>
          </p:nvPr>
        </p:nvPicPr>
        <p:blipFill>
          <a:blip r:embed="rId3" cstate="email"/>
          <a:srcRect/>
          <a:stretch>
            <a:fillRect/>
          </a:stretch>
        </p:blipFill>
        <p:spPr bwMode="auto">
          <a:xfrm>
            <a:off x="4716016" y="2060848"/>
            <a:ext cx="3636461" cy="2433631"/>
          </a:xfrm>
          <a:prstGeom prst="rect">
            <a:avLst/>
          </a:prstGeom>
          <a:noFill/>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solidFill>
                  <a:srgbClr val="FF0000"/>
                </a:solidFill>
              </a:rPr>
              <a:t>        Иван Купала</a:t>
            </a:r>
            <a:endParaRPr lang="ru-RU" b="1" dirty="0">
              <a:solidFill>
                <a:srgbClr val="FF0000"/>
              </a:solidFill>
            </a:endParaRPr>
          </a:p>
        </p:txBody>
      </p:sp>
      <p:sp>
        <p:nvSpPr>
          <p:cNvPr id="5" name="Содержимое 4"/>
          <p:cNvSpPr>
            <a:spLocks noGrp="1"/>
          </p:cNvSpPr>
          <p:nvPr>
            <p:ph sz="half" idx="1"/>
          </p:nvPr>
        </p:nvSpPr>
        <p:spPr/>
        <p:txBody>
          <a:bodyPr>
            <a:normAutofit/>
          </a:bodyPr>
          <a:lstStyle/>
          <a:p>
            <a:pPr>
              <a:buNone/>
            </a:pPr>
            <a:r>
              <a:rPr lang="ru-RU" sz="1600" b="1" dirty="0" smtClean="0">
                <a:solidFill>
                  <a:srgbClr val="C00000"/>
                </a:solidFill>
              </a:rPr>
              <a:t>       </a:t>
            </a:r>
          </a:p>
          <a:p>
            <a:pPr>
              <a:buNone/>
            </a:pPr>
            <a:r>
              <a:rPr lang="ru-RU" sz="1600" b="1" dirty="0" smtClean="0">
                <a:solidFill>
                  <a:srgbClr val="C00000"/>
                </a:solidFill>
              </a:rPr>
              <a:t>        Ходили слухи, что в полночь на Купалу расцветает папоротник. Чудесный огненный цветок может указать счастливцу местонахождения всех кладов, как бы глубоко они ни были зарыты. Около полуночи на широких листьях папоротника появляется почка, которая поднимается все выше, выше, потом шатается, переворачивается и начинает «прыгать». Ровно в полночь созревшая почка с треском раскрывается и из нее появляется огненно-красный цветок. Человек сорвать его не может, но если увидит, все его пожелания исполнятся.</a:t>
            </a:r>
            <a:endParaRPr lang="ru-RU" sz="1600" b="1" dirty="0">
              <a:solidFill>
                <a:srgbClr val="C00000"/>
              </a:solidFill>
            </a:endParaRPr>
          </a:p>
        </p:txBody>
      </p:sp>
      <p:pic>
        <p:nvPicPr>
          <p:cNvPr id="1026" name="Picture 2" descr="C:\Users\rekom\Desktop\flower_flora_55-555px.png"/>
          <p:cNvPicPr>
            <a:picLocks noChangeAspect="1" noChangeArrowheads="1"/>
          </p:cNvPicPr>
          <p:nvPr/>
        </p:nvPicPr>
        <p:blipFill>
          <a:blip r:embed="rId2" cstate="email"/>
          <a:srcRect/>
          <a:stretch>
            <a:fillRect/>
          </a:stretch>
        </p:blipFill>
        <p:spPr bwMode="auto">
          <a:xfrm>
            <a:off x="467544" y="476672"/>
            <a:ext cx="1008112" cy="960878"/>
          </a:xfrm>
          <a:prstGeom prst="rect">
            <a:avLst/>
          </a:prstGeom>
          <a:noFill/>
        </p:spPr>
      </p:pic>
      <p:pic>
        <p:nvPicPr>
          <p:cNvPr id="9218" name="Picture 2" descr="C:\Users\rekom\Desktop\1310034427360963.jpg"/>
          <p:cNvPicPr>
            <a:picLocks noGrp="1" noChangeAspect="1" noChangeArrowheads="1"/>
          </p:cNvPicPr>
          <p:nvPr>
            <p:ph sz="half" idx="2"/>
          </p:nvPr>
        </p:nvPicPr>
        <p:blipFill>
          <a:blip r:embed="rId3" cstate="email"/>
          <a:srcRect/>
          <a:stretch>
            <a:fillRect/>
          </a:stretch>
        </p:blipFill>
        <p:spPr bwMode="auto">
          <a:xfrm>
            <a:off x="4644008" y="2348880"/>
            <a:ext cx="3833838" cy="2696466"/>
          </a:xfrm>
          <a:prstGeom prst="rect">
            <a:avLst/>
          </a:prstGeom>
          <a:noFill/>
        </p:spPr>
      </p:pic>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641</Words>
  <Application>Microsoft Office PowerPoint</Application>
  <PresentationFormat>Экран (4:3)</PresentationFormat>
  <Paragraphs>40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Слайд 1</vt:lpstr>
      <vt:lpstr>    Иван Купала</vt:lpstr>
      <vt:lpstr>     Иван Купала</vt:lpstr>
      <vt:lpstr>       Иван Купала</vt:lpstr>
      <vt:lpstr>        Иван Купала</vt:lpstr>
      <vt:lpstr>       Иван Купала</vt:lpstr>
      <vt:lpstr>       Иван Купала</vt:lpstr>
      <vt:lpstr>      Иван Купала</vt:lpstr>
      <vt:lpstr>        Иван Купала</vt:lpstr>
      <vt:lpstr>     Иван Купала</vt:lpstr>
      <vt:lpstr>        Иван Купала</vt:lpstr>
      <vt:lpstr>   Иван Купала</vt:lpstr>
      <vt:lpstr>          Праздник Иван Купала на Руси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rekom</dc:creator>
  <cp:lastModifiedBy>rekom</cp:lastModifiedBy>
  <cp:revision>17</cp:revision>
  <dcterms:created xsi:type="dcterms:W3CDTF">2014-07-08T19:37:12Z</dcterms:created>
  <dcterms:modified xsi:type="dcterms:W3CDTF">2014-07-17T20:46:42Z</dcterms:modified>
</cp:coreProperties>
</file>