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4" r:id="rId3"/>
    <p:sldId id="268" r:id="rId4"/>
    <p:sldId id="287" r:id="rId5"/>
    <p:sldId id="288" r:id="rId6"/>
    <p:sldId id="289" r:id="rId7"/>
    <p:sldId id="290" r:id="rId8"/>
    <p:sldId id="291" r:id="rId9"/>
    <p:sldId id="292" r:id="rId10"/>
    <p:sldId id="295" r:id="rId11"/>
    <p:sldId id="270" r:id="rId12"/>
    <p:sldId id="271" r:id="rId13"/>
    <p:sldId id="272" r:id="rId14"/>
    <p:sldId id="273" r:id="rId15"/>
    <p:sldId id="296" r:id="rId16"/>
    <p:sldId id="297" r:id="rId17"/>
    <p:sldId id="298" r:id="rId18"/>
    <p:sldId id="299" r:id="rId19"/>
    <p:sldId id="300" r:id="rId20"/>
    <p:sldId id="279" r:id="rId21"/>
    <p:sldId id="280" r:id="rId22"/>
    <p:sldId id="281" r:id="rId23"/>
    <p:sldId id="301" r:id="rId24"/>
    <p:sldId id="302" r:id="rId25"/>
    <p:sldId id="303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6963-97FE-4797-8AB3-D42FC2019B4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F219B5-7F60-4835-8029-AB82B2E81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6963-97FE-4797-8AB3-D42FC2019B4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9B5-7F60-4835-8029-AB82B2E81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6963-97FE-4797-8AB3-D42FC2019B4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9B5-7F60-4835-8029-AB82B2E81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6963-97FE-4797-8AB3-D42FC2019B4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F219B5-7F60-4835-8029-AB82B2E81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6963-97FE-4797-8AB3-D42FC2019B4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9B5-7F60-4835-8029-AB82B2E81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6963-97FE-4797-8AB3-D42FC2019B4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9B5-7F60-4835-8029-AB82B2E81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6963-97FE-4797-8AB3-D42FC2019B4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F219B5-7F60-4835-8029-AB82B2E81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6963-97FE-4797-8AB3-D42FC2019B4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9B5-7F60-4835-8029-AB82B2E81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6963-97FE-4797-8AB3-D42FC2019B4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9B5-7F60-4835-8029-AB82B2E81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6963-97FE-4797-8AB3-D42FC2019B4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9B5-7F60-4835-8029-AB82B2E81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6963-97FE-4797-8AB3-D42FC2019B4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9B5-7F60-4835-8029-AB82B2E81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8F6963-97FE-4797-8AB3-D42FC2019B4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F219B5-7F60-4835-8029-AB82B2E81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aimi.ru/flash132x176/aimi.ru_38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nodot.com/%D1%86%D0%B8%D1%82%D0%B0%D1%82%D1%8B/%D1%81%D0%BE-%D1%81%D0%BB%D0%BE%D0%B2%D0%BE%D0%BC/%D0%B2%D0%B7%D1%80%D1%8B%D0%B2%D0%B0%D1%82%D1%8C%D1%81%D1%8F" TargetMode="External"/><Relationship Id="rId2" Type="http://schemas.openxmlformats.org/officeDocument/2006/relationships/hyperlink" Target="http://www.ohnodot.com/%D1%86%D0%B8%D1%82%D0%B0%D1%82%D1%8B/%D1%81%D0%BE-%D1%81%D0%BB%D0%BE%D0%B2%D0%BE%D0%BC/%D0%BA%D0%BE%D0%BD%D1%84%D0%BB%D0%B8%D0%BA%D1%82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gif"/><Relationship Id="rId5" Type="http://schemas.openxmlformats.org/officeDocument/2006/relationships/hyperlink" Target="http://www.ohnodot.com/%D1%86%D0%B8%D1%82%D0%B0%D1%82%D1%8B/%D1%81%D0%BE-%D1%81%D0%BB%D0%BE%D0%B2%D0%BE%D0%BC/%D0%BA%D0%BD%D0%BE%D0%BF%D0%BA%D0%B0" TargetMode="External"/><Relationship Id="rId4" Type="http://schemas.openxmlformats.org/officeDocument/2006/relationships/hyperlink" Target="http://www.ohnodot.com/%D1%86%D0%B8%D1%82%D0%B0%D1%82%D1%8B/%D1%81%D0%BE-%D1%81%D0%BB%D0%BE%D0%B2%D0%BE%D0%BC/%D0%BD%D0%B0%D0%B6%D0%B8%D0%BC%D0%B0%D1%82%D1%8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orizmov.net/tags/vzroslye" TargetMode="External"/><Relationship Id="rId2" Type="http://schemas.openxmlformats.org/officeDocument/2006/relationships/hyperlink" Target="http://www.aforizmov.net/tags/opravdani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Конфликты с собственным ребенком и пути их разрешения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785794"/>
            <a:ext cx="7772400" cy="35576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828711"/>
            <a:ext cx="6100330" cy="346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Заглаживание конфликтной ситуации, уход от ее решения может привести к проблемам куда более серьезным: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4644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проблемы физического плана, связанные со здоровьем; </a:t>
            </a:r>
          </a:p>
          <a:p>
            <a:r>
              <a:rPr lang="ru-RU" dirty="0" smtClean="0"/>
              <a:t>проблемы психологического плана (уход в себя, в свою душевную боль, изменение характера человека, психическое расстройство, суицид и т. д.); </a:t>
            </a:r>
          </a:p>
          <a:p>
            <a:r>
              <a:rPr lang="ru-RU" dirty="0" smtClean="0"/>
              <a:t>проблемы социального плана (потеря семьи, развод, потеря работы, потеря себя).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07375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Главная способность в конфликте –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способность к конфронтации –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объяснению.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-  умение: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2643188"/>
            <a:ext cx="7772400" cy="3962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1. Отстаивать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свою позицию открыто, «лицом к лицу»;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2. Стремление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оценивать саму конфликтную ситуацию, её содержание, а не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человеческие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качества своего партнёра;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3.Стремление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 сохранению личностных отношений всех участников конфликта.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«Роль родителя»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00188"/>
            <a:ext cx="8186737" cy="37734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dirty="0">
                <a:latin typeface="Georgia" pitchFamily="18" charset="0"/>
              </a:rPr>
              <a:t>       </a:t>
            </a:r>
          </a:p>
          <a:p>
            <a:pPr algn="ctr">
              <a:buFontTx/>
              <a:buNone/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Родители – главные «проектировщики, конструкторы и строители» личности ребёнка. Вот почему важно знать, насколько успешно мы справляемся с такой сложной ролью. </a:t>
            </a:r>
          </a:p>
        </p:txBody>
      </p:sp>
      <p:pic>
        <p:nvPicPr>
          <p:cNvPr id="4" name="Picture 9" descr="анимация для мобильных телефонов 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779912" y="4330700"/>
            <a:ext cx="18954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207375" cy="146208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Не забывайте слова </a:t>
            </a:r>
            <a:b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И.В. Гёте: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571750"/>
            <a:ext cx="8105775" cy="4114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900" i="1" dirty="0">
                <a:latin typeface="Georgia" pitchFamily="18" charset="0"/>
              </a:rPr>
              <a:t>  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«В подростковом возрасте многие человеческие достоинства проявляются в чудачествах и неподобающих поступках»</a:t>
            </a:r>
          </a:p>
        </p:txBody>
      </p:sp>
      <p:pic>
        <p:nvPicPr>
          <p:cNvPr id="12292" name="Picture 7" descr="book02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157192"/>
            <a:ext cx="187325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836712"/>
            <a:ext cx="91440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700" b="1" dirty="0">
                <a:latin typeface="Times New Roman" pitchFamily="18" charset="0"/>
                <a:cs typeface="Times New Roman" pitchFamily="18" charset="0"/>
              </a:rPr>
              <a:t>Как здорово, что ты у </a:t>
            </a: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нас есть</a:t>
            </a: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Я люблю, когда ты дома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Рада тебя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видеть»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G:\kosh8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4786313"/>
            <a:ext cx="142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Конфликт неустойчивого родительского восприятия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5" name="Picture 1" descr="C:\Documents and Settings\Admin\Рабочий стол\62b7a6cd0ac84d4bbb2a8b6840c03b7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293293" cy="40939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2708920"/>
            <a:ext cx="4355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Статус </a:t>
            </a:r>
            <a:r>
              <a:rPr lang="ru-RU" sz="3200" dirty="0" smtClean="0"/>
              <a:t>подростка в семье и обществе не устоялся. Он и не взрослый, но уже не ребенок.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Диктатура родителей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Documents and Settings\Admin\Рабочий стол\aniMETIERpoliticien0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64411"/>
            <a:ext cx="2637082" cy="5793589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131840" y="1847832"/>
            <a:ext cx="5400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иктатура в семье — это способ контроля, при котором одни члены семьи подавляются другими. При этом, конечно, подавляется самостоятельность, чувство собственного достоинства. Родители вторгаются на территорию подростков, в их душу.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Мирное сосуществование — скрытый конфликт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7" name="Picture 1" descr="C:\Documents and Settings\Admin\Рабочий стол\1_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1"/>
            <a:ext cx="3942439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26876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Здесь </a:t>
            </a:r>
            <a:r>
              <a:rPr lang="ru-RU" sz="3200" dirty="0" smtClean="0"/>
              <a:t>царит позиция невмешательства. Выглядит обстановка вполне благопристойно. У каждого свои успехи, победы, проблемы.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Конфликт опеки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3" name="Picture 1" descr="C:\Documents and Settings\Admin\Рабочий стол\blstork_and_baby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3882156" cy="4022876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23928" y="641491"/>
            <a:ext cx="46085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то забота, ограждение от трудностей, участие. Подростки могут быть в таких семьях безынициативны, покорны, подавлены. Они часто отстранены от решения вопросов, которые касаются их лично и всей семьи. Вялое безразличие подростка иногда превращается в “диктат младшего”.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Конфликт родительской авторитетности. “Шоковая терапия”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1" name="Picture 3" descr="C:\Documents and Settings\Admin\Рабочий стол\1312880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7158" y="1124744"/>
            <a:ext cx="4066842" cy="40178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772816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Детей в таких семьях воспитывают кропотливо, стараясь сделать из них вундеркиндов. Обливают холодной водой, учат языкам, музыке. Замечают любой промах, обращают на него внимание, наказывают неуважением.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23528" y="260648"/>
            <a:ext cx="8501063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Конфликты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это спор, ссора, скандал, в которых стороны не скупятся на взаимные упрёки и оскорбления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Самое страшное в конфликте – это чувства, которые испытывают люди друг к другу.</a:t>
            </a:r>
          </a:p>
          <a:p>
            <a:pPr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Страх, злоба, обида, ненависть – главные чувства конфликтов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Без конфликтов жизнь невозможна, нужно научиться их конструктивно разрешать. </a:t>
            </a:r>
          </a:p>
        </p:txBody>
      </p:sp>
      <p:pic>
        <p:nvPicPr>
          <p:cNvPr id="6147" name="Picture 7" descr="book02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733256"/>
            <a:ext cx="187325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Подростки в конфликте: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кризис переходного возраста; </a:t>
            </a:r>
          </a:p>
          <a:p>
            <a:pPr lvl="0"/>
            <a:r>
              <a:rPr lang="ru-RU" b="1" dirty="0" smtClean="0"/>
              <a:t>стремление к самостоятельности и самоопределению; </a:t>
            </a:r>
          </a:p>
          <a:p>
            <a:pPr lvl="0"/>
            <a:r>
              <a:rPr lang="ru-RU" b="1" dirty="0" smtClean="0"/>
              <a:t>требование большей автономии во всем – от одежды до помещения; </a:t>
            </a:r>
          </a:p>
          <a:p>
            <a:pPr lvl="0"/>
            <a:r>
              <a:rPr lang="ru-RU" b="1" dirty="0" smtClean="0"/>
              <a:t>привычка к конфликту, воспитанная поведением взрослых в семье; </a:t>
            </a:r>
          </a:p>
          <a:p>
            <a:pPr lvl="0"/>
            <a:r>
              <a:rPr lang="ru-RU" b="1" dirty="0" smtClean="0"/>
              <a:t>бравирование подростка своими правами перед сверстниками и авторитетными для него людьми.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96752"/>
          </a:xfrm>
        </p:spPr>
        <p:txBody>
          <a:bodyPr/>
          <a:lstStyle/>
          <a:p>
            <a:r>
              <a:rPr lang="ru-RU" b="1" dirty="0" smtClean="0"/>
              <a:t>Родители в конфликте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991600" cy="5805264"/>
          </a:xfrm>
        </p:spPr>
        <p:txBody>
          <a:bodyPr>
            <a:noAutofit/>
          </a:bodyPr>
          <a:lstStyle/>
          <a:p>
            <a:pPr lvl="0"/>
            <a:r>
              <a:rPr lang="ru-RU" sz="3000" b="1" dirty="0" smtClean="0"/>
              <a:t>нежелание признавать, что ребенок стал взрослым; </a:t>
            </a:r>
          </a:p>
          <a:p>
            <a:pPr lvl="0"/>
            <a:r>
              <a:rPr lang="ru-RU" sz="3000" b="1" dirty="0" smtClean="0"/>
              <a:t>боязнь выпустить ребенка из гнезда, неверие в его силы; </a:t>
            </a:r>
          </a:p>
          <a:p>
            <a:pPr lvl="0"/>
            <a:r>
              <a:rPr lang="ru-RU" sz="3000" b="1" dirty="0" smtClean="0"/>
              <a:t>проецирование поведения ребенка на себя в его возрасте; </a:t>
            </a:r>
          </a:p>
          <a:p>
            <a:pPr lvl="0"/>
            <a:r>
              <a:rPr lang="ru-RU" sz="3000" b="1" dirty="0" smtClean="0"/>
              <a:t>борьба за собственную власть и авторитетность; </a:t>
            </a:r>
          </a:p>
          <a:p>
            <a:pPr lvl="0"/>
            <a:r>
              <a:rPr lang="ru-RU" sz="3000" b="1" dirty="0" smtClean="0"/>
              <a:t>отсутствие понимания между взрослыми в воспитании ребенка; </a:t>
            </a:r>
          </a:p>
          <a:p>
            <a:pPr lvl="0"/>
            <a:r>
              <a:rPr lang="ru-RU" sz="3000" b="1" dirty="0" err="1" smtClean="0"/>
              <a:t>неподтверждение</a:t>
            </a:r>
            <a:r>
              <a:rPr lang="ru-RU" sz="3000" b="1" dirty="0" smtClean="0"/>
              <a:t> родительских ожиданий. 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Georgia" pitchFamily="18" charset="0"/>
              </a:rPr>
              <a:t>Тестирование</a:t>
            </a:r>
            <a:br>
              <a:rPr lang="ru-RU" sz="54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Georgia" pitchFamily="18" charset="0"/>
              </a:rPr>
              <a:t>«Роль родителя»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2204864"/>
            <a:ext cx="8147248" cy="4150696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Варианты ответов:</a:t>
            </a:r>
          </a:p>
          <a:p>
            <a:pPr>
              <a:buNone/>
            </a:pPr>
            <a:r>
              <a:rPr lang="ru-RU" dirty="0" smtClean="0"/>
              <a:t>Могу и всегда так поступаю – </a:t>
            </a:r>
            <a:r>
              <a:rPr lang="ru-RU" dirty="0" smtClean="0">
                <a:solidFill>
                  <a:srgbClr val="FF0000"/>
                </a:solidFill>
              </a:rPr>
              <a:t>3 балла</a:t>
            </a:r>
            <a:r>
              <a:rPr lang="ru-RU" dirty="0" smtClean="0"/>
              <a:t>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Могу,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но </a:t>
            </a:r>
            <a:r>
              <a:rPr lang="ru-RU" dirty="0" smtClean="0"/>
              <a:t>не всегда так поступаю – </a:t>
            </a:r>
            <a:r>
              <a:rPr lang="ru-RU" dirty="0" smtClean="0">
                <a:solidFill>
                  <a:srgbClr val="FF0000"/>
                </a:solidFill>
              </a:rPr>
              <a:t>2 балла</a:t>
            </a:r>
            <a:r>
              <a:rPr lang="ru-RU" dirty="0" smtClean="0"/>
              <a:t>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 могу – </a:t>
            </a:r>
            <a:r>
              <a:rPr lang="ru-RU" dirty="0" smtClean="0">
                <a:solidFill>
                  <a:srgbClr val="FF0000"/>
                </a:solidFill>
              </a:rPr>
              <a:t>1 балл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30 – 39 баллов: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Ребёнок – самая большая ценность в вашей жизни. Вы стремитесь не только понять, но и узнать его, относитесь к нему с уважением, придерживаетесь наиболее прогрессивных принципов воспитания и постоянной линии поведения. Другими словами, вы действуете правильно и можете надеяться на хорошие результаты.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18 – 30 баллов: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Забота о ребёнке для вас – вопрос первостепенной важности. Вы обладаете способностями воспитателя, но на практике не всегда применяете их последовательно и целенаправленно. Порой вы чересчур строги, в других случаях – излишне мягки, кроме того, вы склонны к компромиссам, которые ослабляют воспитательный эффект. Вам следует серьёзно задуматься над своим подходом к воспитанию ребёнка.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Менее 18 баллов: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вас серьёзные проблемы с воспитанием ребёнка. Вам недостаёт либо знаний, либо желания сделать ребёнка личностью, а возможно, и того и другого. Советуем обратиться к помощи специалистов – педагогов и психологов, ознакомиться с публикациями по вопросам семейного воспитания.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772400" cy="3781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Georgia" pitchFamily="18" charset="0"/>
              </a:rPr>
              <a:t>Анализ и решение конфликтных ситуаций</a:t>
            </a:r>
            <a:endParaRPr lang="ru-RU" sz="5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28625" y="332656"/>
            <a:ext cx="80724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20688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выхода из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конфликта</a:t>
            </a:r>
          </a:p>
          <a:p>
            <a:pPr algn="ctr">
              <a:tabLst>
                <a:tab pos="420688" algn="l"/>
              </a:tabLst>
            </a:pP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20688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выхода из конфликтной ситуации можно:</a:t>
            </a:r>
          </a:p>
          <a:p>
            <a:pPr eaLnBrk="0" hangingPunct="0">
              <a:buFontTx/>
              <a:buChar char="•"/>
              <a:tabLst>
                <a:tab pos="420688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Дать выход своим чувствам, предупреждая об этом других;</a:t>
            </a:r>
          </a:p>
          <a:p>
            <a:pPr eaLnBrk="0" hangingPunct="0">
              <a:buFontTx/>
              <a:buChar char="•"/>
              <a:tabLst>
                <a:tab pos="420688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Найти авторитетного третьего, кто поможет разобраться в конфликте;</a:t>
            </a:r>
          </a:p>
          <a:p>
            <a:pPr eaLnBrk="0" hangingPunct="0">
              <a:buFontTx/>
              <a:buChar char="•"/>
              <a:tabLst>
                <a:tab pos="420688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Поставить себя на место другого человека;</a:t>
            </a:r>
          </a:p>
          <a:p>
            <a:pPr eaLnBrk="0" hangingPunct="0">
              <a:buFontTx/>
              <a:buChar char="•"/>
              <a:tabLst>
                <a:tab pos="420688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Осознать право на существование иной точки зрения;</a:t>
            </a:r>
          </a:p>
          <a:p>
            <a:pPr eaLnBrk="0" hangingPunct="0">
              <a:buFontTx/>
              <a:buChar char="•"/>
              <a:tabLst>
                <a:tab pos="420688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Быть твердым, говоря о проблеме, и мягким с людьми.</a:t>
            </a:r>
            <a:endParaRPr lang="ru-RU" sz="2800" dirty="0"/>
          </a:p>
        </p:txBody>
      </p:sp>
      <p:pic>
        <p:nvPicPr>
          <p:cNvPr id="20483" name="Picture 9" descr="baby18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357188" y="285750"/>
            <a:ext cx="8215312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06375" algn="ctr">
              <a:tabLst>
                <a:tab pos="407988" algn="l"/>
                <a:tab pos="569913" algn="l"/>
              </a:tabLst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делать родителям, чтобы сохранить любовь и уважение своих подросших детей?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06375" algn="just" eaLnBrk="0" hangingPunct="0">
              <a:buFontTx/>
              <a:buChar char="•"/>
              <a:tabLst>
                <a:tab pos="407988" algn="l"/>
                <a:tab pos="569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следует видеть в самостоятельности ребенка угрозу его лишиться.</a:t>
            </a:r>
          </a:p>
          <a:p>
            <a:pPr indent="206375" algn="just" eaLnBrk="0" hangingPunct="0">
              <a:buFontTx/>
              <a:buChar char="•"/>
              <a:tabLst>
                <a:tab pos="407988" algn="l"/>
                <a:tab pos="569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Помните, что ребенку нужна не столько самостоятельность,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право на нее.</a:t>
            </a:r>
          </a:p>
          <a:p>
            <a:pPr indent="206375" algn="just" eaLnBrk="0" hangingPunct="0">
              <a:buFontTx/>
              <a:buChar char="•"/>
              <a:tabLst>
                <a:tab pos="407988" algn="l"/>
                <a:tab pos="569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ребенок выполнил то, что вам нужно, постарайтесь сделать так, чтобы он сам этого захотел.</a:t>
            </a:r>
          </a:p>
          <a:p>
            <a:pPr indent="206375" algn="just" eaLnBrk="0" hangingPunct="0">
              <a:buFont typeface="Arial" charset="0"/>
              <a:buChar char="•"/>
              <a:tabLst>
                <a:tab pos="407988" algn="l"/>
                <a:tab pos="569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злоупотребляйте опекой и контролем, не перегружайте его.</a:t>
            </a:r>
          </a:p>
          <a:p>
            <a:pPr indent="206375" algn="just" eaLnBrk="0" hangingPunct="0">
              <a:buFontTx/>
              <a:buChar char="•"/>
              <a:tabLst>
                <a:tab pos="407988" algn="l"/>
                <a:tab pos="569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создавайте в семье «революционную ситуацию», а если создали,  то приложите все усилия, чтобы разрешить ее мирным путем.</a:t>
            </a:r>
            <a:endParaRPr lang="ru-RU" sz="2400" dirty="0"/>
          </a:p>
        </p:txBody>
      </p:sp>
      <p:pic>
        <p:nvPicPr>
          <p:cNvPr id="21507" name="Picture 7" descr="book02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5054600"/>
            <a:ext cx="237331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323528" y="795149"/>
            <a:ext cx="862012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</a:rPr>
              <a:t>Разрешение конфликта –</a:t>
            </a:r>
            <a:r>
              <a:rPr lang="ru-RU" sz="3200" b="1" dirty="0">
                <a:solidFill>
                  <a:srgbClr val="FFFFCC"/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значит найти решение,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приемлемое для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обеих конфликтующих сторон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</a:endParaRPr>
          </a:p>
        </p:txBody>
      </p:sp>
      <p:pic>
        <p:nvPicPr>
          <p:cNvPr id="24579" name="Picture 5" descr="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0"/>
            <a:ext cx="15478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4_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76687" y="3369469"/>
            <a:ext cx="1343025" cy="895350"/>
          </a:xfrm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643188" y="3786188"/>
            <a:ext cx="2500312" cy="1358900"/>
          </a:xfrm>
          <a:prstGeom prst="wedgeEllipseCallout">
            <a:avLst>
              <a:gd name="adj1" fmla="val -30593"/>
              <a:gd name="adj2" fmla="val 740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i="1">
                <a:latin typeface="Bodoni MT Poster Compressed" pitchFamily="18" charset="0"/>
              </a:rPr>
              <a:t> Извините!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5976938" cy="2695575"/>
          </a:xfrm>
        </p:spPr>
        <p:txBody>
          <a:bodyPr/>
          <a:lstStyle/>
          <a:p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924175"/>
            <a:ext cx="7772400" cy="360116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600" i="1" dirty="0" smtClean="0">
                <a:solidFill>
                  <a:schemeClr val="bg1"/>
                </a:solidFill>
                <a:latin typeface="Georgia" pitchFamily="18" charset="0"/>
              </a:rPr>
              <a:t>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i="1" dirty="0" smtClean="0">
                <a:solidFill>
                  <a:schemeClr val="bg1"/>
                </a:solidFill>
                <a:latin typeface="Georgia" pitchFamily="18" charset="0"/>
              </a:rPr>
              <a:t>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Конфликт – это опасение хотя бы одной стороны, что её интересы нарушает, ущемляет, игнорирует другая сторона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Уильям Линкольн</a:t>
            </a:r>
          </a:p>
        </p:txBody>
      </p:sp>
      <p:pic>
        <p:nvPicPr>
          <p:cNvPr id="1026" name="Picture 2" descr="C:\Documents and Settings\Admin\Рабочий стол\2013032651518377f19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4960369" cy="32129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136904" cy="476287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i="1" dirty="0" smtClean="0">
                <a:latin typeface="Georgia" pitchFamily="18" charset="0"/>
              </a:rPr>
              <a:t>       </a:t>
            </a:r>
            <a:endParaRPr lang="ru-RU" sz="4400" i="1" dirty="0">
              <a:latin typeface="Georgia" pitchFamily="18" charset="0"/>
            </a:endParaRPr>
          </a:p>
        </p:txBody>
      </p:sp>
      <p:pic>
        <p:nvPicPr>
          <p:cNvPr id="17409" name="Picture 1" descr="C:\Documents and Settings\Admin\Рабочий стол\c136c8aef911ea855c314fe5e7c51f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9843"/>
            <a:ext cx="7632848" cy="62274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80728"/>
            <a:ext cx="3470920" cy="532084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 В семейном </a:t>
            </a:r>
            <a:r>
              <a:rPr lang="ru-RU" sz="3200" u="sng" dirty="0" smtClean="0">
                <a:hlinkClick r:id="rId2"/>
              </a:rPr>
              <a:t>конфликте</a:t>
            </a:r>
            <a:r>
              <a:rPr lang="ru-RU" sz="3200" dirty="0" smtClean="0"/>
              <a:t> виновен больше не тот, кто </a:t>
            </a:r>
            <a:r>
              <a:rPr lang="ru-RU" sz="3200" u="sng" dirty="0" smtClean="0">
                <a:hlinkClick r:id="rId3"/>
              </a:rPr>
              <a:t>взрывается</a:t>
            </a:r>
            <a:r>
              <a:rPr lang="ru-RU" sz="3200" dirty="0" smtClean="0"/>
              <a:t>, а тот, кто </a:t>
            </a:r>
            <a:r>
              <a:rPr lang="ru-RU" sz="3200" u="sng" dirty="0" smtClean="0">
                <a:hlinkClick r:id="rId4"/>
              </a:rPr>
              <a:t>нажимает</a:t>
            </a:r>
            <a:r>
              <a:rPr lang="ru-RU" sz="3200" dirty="0" smtClean="0"/>
              <a:t> </a:t>
            </a:r>
            <a:r>
              <a:rPr lang="ru-RU" sz="3200" u="sng" dirty="0" smtClean="0">
                <a:hlinkClick r:id="rId5"/>
              </a:rPr>
              <a:t>кнопку</a:t>
            </a:r>
            <a:r>
              <a:rPr lang="ru-RU" sz="3200" dirty="0" smtClean="0"/>
              <a:t>. » </a:t>
            </a:r>
            <a:endParaRPr lang="ru-RU" sz="3200" dirty="0" smtClean="0"/>
          </a:p>
          <a:p>
            <a:r>
              <a:rPr lang="ru-RU" sz="3200" dirty="0" smtClean="0"/>
              <a:t>Илья </a:t>
            </a:r>
            <a:r>
              <a:rPr lang="ru-RU" sz="3200" dirty="0" smtClean="0"/>
              <a:t>Шевелев</a:t>
            </a:r>
            <a:endParaRPr lang="ru-RU" sz="3200" dirty="0"/>
          </a:p>
        </p:txBody>
      </p:sp>
      <p:pic>
        <p:nvPicPr>
          <p:cNvPr id="2050" name="Picture 2" descr="C:\Documents and Settings\Admin\Рабочий стол\93983769_4107848_5321e2f83122bacc86d50f1c8d82b7a5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6" cstate="print"/>
          <a:srcRect l="4821" r="4821"/>
          <a:stretch>
            <a:fillRect/>
          </a:stretch>
        </p:blipFill>
        <p:spPr bwMode="auto">
          <a:xfrm>
            <a:off x="4114800" y="908720"/>
            <a:ext cx="470567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548680"/>
            <a:ext cx="4176464" cy="59046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Взрослые смеются над детьми, которые в </a:t>
            </a:r>
            <a:r>
              <a:rPr lang="ru-RU" sz="3200" dirty="0" smtClean="0"/>
              <a:t>своё</a:t>
            </a:r>
          </a:p>
          <a:p>
            <a:r>
              <a:rPr lang="ru-RU" sz="3200" dirty="0" smtClean="0">
                <a:hlinkClick r:id="rId2"/>
              </a:rPr>
              <a:t>оправдание</a:t>
            </a:r>
            <a:r>
              <a:rPr lang="ru-RU" sz="3200" dirty="0" smtClean="0"/>
              <a:t> </a:t>
            </a:r>
            <a:r>
              <a:rPr lang="ru-RU" sz="3200" dirty="0" smtClean="0"/>
              <a:t>ноют : «Он первый начал». Но </a:t>
            </a:r>
            <a:r>
              <a:rPr lang="ru-RU" sz="3200" dirty="0" smtClean="0">
                <a:hlinkClick r:id="rId3"/>
              </a:rPr>
              <a:t>взрослые</a:t>
            </a:r>
            <a:r>
              <a:rPr lang="ru-RU" sz="3200" dirty="0" smtClean="0"/>
              <a:t> конфликты начинаются точно так же. </a:t>
            </a:r>
            <a:endParaRPr lang="ru-RU" sz="3200" dirty="0" smtClean="0"/>
          </a:p>
          <a:p>
            <a:r>
              <a:rPr lang="ru-RU" sz="2800" dirty="0" smtClean="0"/>
              <a:t>  </a:t>
            </a:r>
            <a:r>
              <a:rPr lang="ru-RU" sz="2800" dirty="0" err="1" smtClean="0"/>
              <a:t>Амели</a:t>
            </a:r>
            <a:r>
              <a:rPr lang="ru-RU" sz="2800" dirty="0" smtClean="0"/>
              <a:t> </a:t>
            </a:r>
            <a:r>
              <a:rPr lang="ru-RU" sz="2600" dirty="0" err="1" smtClean="0"/>
              <a:t>Нотомб</a:t>
            </a:r>
            <a:r>
              <a:rPr lang="ru-RU" sz="2600" dirty="0" smtClean="0"/>
              <a:t>. </a:t>
            </a:r>
            <a:endParaRPr lang="ru-RU" sz="2600" dirty="0"/>
          </a:p>
        </p:txBody>
      </p:sp>
      <p:pic>
        <p:nvPicPr>
          <p:cNvPr id="3075" name="Picture 3" descr="C:\Documents and Settings\Admin\Рабочий стол\Girl_Crying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2656"/>
            <a:ext cx="3664580" cy="5483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0992" y="4242574"/>
            <a:ext cx="907300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 нас каждое дело должно пройти пять стадий: шумиху, неразбериху, поиск виновного, наказание невиновного и награждение непричастного.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Идея Паркинсона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Admin\Рабочий стол\k19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272808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Причиной конфликта между родителями и детьми может быть...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/>
          <a:lstStyle/>
          <a:p>
            <a:r>
              <a:rPr lang="ru-RU" dirty="0" smtClean="0"/>
              <a:t>Непонимание – 43%</a:t>
            </a:r>
          </a:p>
          <a:p>
            <a:r>
              <a:rPr lang="ru-RU" dirty="0" smtClean="0"/>
              <a:t>Родители хотят уберечь детей от ошибок, а дети хотят учиться на своих – 20%</a:t>
            </a:r>
          </a:p>
          <a:p>
            <a:r>
              <a:rPr lang="ru-RU" dirty="0" smtClean="0"/>
              <a:t>Распределение свободного времени – 14%</a:t>
            </a:r>
          </a:p>
          <a:p>
            <a:r>
              <a:rPr lang="ru-RU" dirty="0" smtClean="0"/>
              <a:t>Плохая успеваемость – 9%</a:t>
            </a:r>
          </a:p>
          <a:p>
            <a:r>
              <a:rPr lang="ru-RU" dirty="0" smtClean="0"/>
              <a:t>Непослушание – 9%</a:t>
            </a:r>
          </a:p>
          <a:p>
            <a:r>
              <a:rPr lang="ru-RU" dirty="0" smtClean="0"/>
              <a:t>Бытовые проблемы – 6%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Заполните пробелы в таблице: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268761"/>
          <a:ext cx="8991600" cy="532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/>
                <a:gridCol w="2997200"/>
                <a:gridCol w="2997200"/>
              </a:tblGrid>
              <a:tr h="1034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"/>
                          <a:ea typeface="Calibri"/>
                          <a:cs typeface="Times New Roman"/>
                        </a:rPr>
                        <a:t>Ценности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«Отцы»</a:t>
                      </a: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"/>
                          <a:ea typeface="Calibri"/>
                          <a:cs typeface="Times New Roman"/>
                        </a:rPr>
                        <a:t>«Дети»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1034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Благосостояние</a:t>
                      </a: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Результат труда</a:t>
                      </a: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"/>
                          <a:ea typeface="Calibri"/>
                          <a:cs typeface="Times New Roman"/>
                        </a:rPr>
                        <a:t> … 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1034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Работа, труд</a:t>
                      </a: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 …</a:t>
                      </a: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"/>
                          <a:ea typeface="Calibri"/>
                          <a:cs typeface="Times New Roman"/>
                        </a:rPr>
                        <a:t>неизбежность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1112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Принятие решения</a:t>
                      </a: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…</a:t>
                      </a: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"/>
                          <a:ea typeface="Calibri"/>
                          <a:cs typeface="Times New Roman"/>
                        </a:rPr>
                        <a:t>На симпатиях и антипатиях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1112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Жизненный компас</a:t>
                      </a: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Arial"/>
                          <a:ea typeface="Calibri"/>
                          <a:cs typeface="Times New Roman"/>
                        </a:rPr>
                        <a:t>Социальные нормы</a:t>
                      </a: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"/>
                          <a:ea typeface="Calibri"/>
                          <a:cs typeface="Times New Roman"/>
                        </a:rPr>
                        <a:t> …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dirty="0" smtClean="0"/>
              <a:t>Итак</a:t>
            </a:r>
            <a:r>
              <a:rPr lang="ru-RU" sz="4400" dirty="0" smtClean="0"/>
              <a:t>, конфликты неизбежны, причины непонимания – в различии интересов, жизненных целей, обусловленных возрастной разницей поколений.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</TotalTime>
  <Words>1013</Words>
  <Application>Microsoft Office PowerPoint</Application>
  <PresentationFormat>Экран (4:3)</PresentationFormat>
  <Paragraphs>117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Конфликты с собственным ребенком и пути их разрешения</vt:lpstr>
      <vt:lpstr>Слайд 2</vt:lpstr>
      <vt:lpstr>Слайд 3</vt:lpstr>
      <vt:lpstr> </vt:lpstr>
      <vt:lpstr>Слайд 5</vt:lpstr>
      <vt:lpstr>Слайд 6</vt:lpstr>
      <vt:lpstr>Причиной конфликта между родителями и детьми может быть...  </vt:lpstr>
      <vt:lpstr>Заполните пробелы в таблице: </vt:lpstr>
      <vt:lpstr>Слайд 9</vt:lpstr>
      <vt:lpstr>Заглаживание конфликтной ситуации, уход от ее решения может привести к проблемам куда более серьезным:  </vt:lpstr>
      <vt:lpstr>   Главная способность в конфликте –  способность к конфронтации –  объяснению.  Это -  умение:</vt:lpstr>
      <vt:lpstr> «Роль родителя»</vt:lpstr>
      <vt:lpstr>Не забывайте слова  И.В. Гёте:</vt:lpstr>
      <vt:lpstr>Слайд 14</vt:lpstr>
      <vt:lpstr>Конфликт неустойчивого родительского восприятия </vt:lpstr>
      <vt:lpstr>Диктатура родителей  </vt:lpstr>
      <vt:lpstr>Мирное сосуществование — скрытый конфликт  </vt:lpstr>
      <vt:lpstr>Конфликт опеки  </vt:lpstr>
      <vt:lpstr>Конфликт родительской авторитетности. “Шоковая терапия”  </vt:lpstr>
      <vt:lpstr>Подростки в конфликте:</vt:lpstr>
      <vt:lpstr>Родители в конфликте</vt:lpstr>
      <vt:lpstr>Тестирование «Роль родителя»</vt:lpstr>
      <vt:lpstr>30 – 39 баллов:</vt:lpstr>
      <vt:lpstr>18 – 30 баллов:</vt:lpstr>
      <vt:lpstr>Менее 18 баллов:</vt:lpstr>
      <vt:lpstr> Анализ и решение конфликтных ситуаций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 с собственным ребенком и пути их разрешения</dc:title>
  <dc:creator>User</dc:creator>
  <cp:lastModifiedBy>Admin</cp:lastModifiedBy>
  <cp:revision>20</cp:revision>
  <dcterms:created xsi:type="dcterms:W3CDTF">2011-12-19T16:13:10Z</dcterms:created>
  <dcterms:modified xsi:type="dcterms:W3CDTF">2014-01-30T16:38:40Z</dcterms:modified>
</cp:coreProperties>
</file>