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D8B43-4263-4EB4-B290-CAD8B36A51A4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D65D-A033-4191-A0F6-87989AF6A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50BB3-27E0-4322-92BA-A19A012C18D0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DBCCB-A5D6-4F2E-892A-9A1816467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1B8B4-F6F4-412D-98EB-1C9EF81FF861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07CE2-1FBD-4897-A238-C19E5202EC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B631E-0125-48AD-9415-B0ED38367CA4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1A593-41BF-4F7D-BE53-BBB9D601F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2BC05-FDEA-4031-A229-B948A1008092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509D6-672D-4855-9351-8848FD227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8AE23-12BB-4A87-838E-9F9A5A3F04C1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A8FAA-BC45-4051-A3A9-02032DAD1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19EE1-21EE-43C6-B26E-B65E1558DF01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777D0-1944-42D0-A18F-98B924444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12F50-A335-40D4-8623-5EAE2F8EDD06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ABDFC-9D44-4F60-99A8-3DB4D489D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38FEC-CD23-40CF-AC8B-A73A15467B88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C617C-28D7-41D0-9D1C-2D00A0274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4BC1A-3D20-431F-811F-57EAF5A7C098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EC9A7-D9D7-4F85-840A-B8F0348D7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DD8F-6114-4024-BB5F-B527156A3BE8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DCEE8-5BE0-4CA8-BC09-0EB78485A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CC7B6C-6164-4A87-B3F0-1BC2D0BCB61D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17B0AE-E014-418C-861D-BBA3C1416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СХЕМЫ ХИМИЧЕСКИХ ПРЕВРАЩЕНИЙ В ОРГАНИЧЕСКОЙ ХИМИИ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3933825"/>
            <a:ext cx="7854950" cy="1752600"/>
          </a:xfrm>
        </p:spPr>
        <p:txBody>
          <a:bodyPr/>
          <a:lstStyle/>
          <a:p>
            <a:pPr marR="0"/>
            <a:r>
              <a:rPr lang="ru-RU" sz="3600" b="1" i="1" smtClean="0"/>
              <a:t>УГЛЕВОДОРОДЫ: </a:t>
            </a:r>
            <a:r>
              <a:rPr lang="ru-RU" smtClean="0"/>
              <a:t> </a:t>
            </a:r>
          </a:p>
          <a:p>
            <a:pPr marR="0"/>
            <a:r>
              <a:rPr lang="ru-RU" sz="3600" b="1" i="1" smtClean="0"/>
              <a:t>получение и свойства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038475" y="6092825"/>
            <a:ext cx="558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onstantia" pitchFamily="18" charset="0"/>
              </a:rPr>
              <a:t>УЧИТЕЛЬ ХИМИИ :  </a:t>
            </a:r>
            <a:r>
              <a:rPr lang="ru-RU" sz="2400" b="1"/>
              <a:t>Бардонова И.Ю.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0" y="1484313"/>
            <a:ext cx="9144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onstantia" pitchFamily="18" charset="0"/>
              </a:rPr>
              <a:t>C</a:t>
            </a:r>
            <a:r>
              <a:rPr lang="en-US" sz="3200" b="1">
                <a:latin typeface="Calibri" pitchFamily="34" charset="0"/>
              </a:rPr>
              <a:t>₂</a:t>
            </a:r>
            <a:r>
              <a:rPr lang="en-US" sz="3200" b="1">
                <a:latin typeface="Constantia" pitchFamily="18" charset="0"/>
              </a:rPr>
              <a:t>H</a:t>
            </a:r>
            <a:r>
              <a:rPr lang="en-US" sz="3200" b="1">
                <a:latin typeface="Calibri" pitchFamily="34" charset="0"/>
              </a:rPr>
              <a:t>₅</a:t>
            </a:r>
            <a:r>
              <a:rPr lang="en-US" sz="3200" b="1">
                <a:latin typeface="Constantia" pitchFamily="18" charset="0"/>
              </a:rPr>
              <a:t>Cl</a:t>
            </a:r>
            <a:r>
              <a:rPr lang="en-US" sz="3600" b="1">
                <a:latin typeface="Calibri" pitchFamily="34" charset="0"/>
              </a:rPr>
              <a:t>           </a:t>
            </a:r>
            <a:r>
              <a:rPr lang="ru-RU" sz="3600" b="1">
                <a:latin typeface="Calibri" pitchFamily="34" charset="0"/>
              </a:rPr>
              <a:t>А            Б             В            Г           Д</a:t>
            </a:r>
          </a:p>
          <a:p>
            <a:endParaRPr lang="ru-RU" sz="3600" b="1">
              <a:latin typeface="Calibri" pitchFamily="34" charset="0"/>
            </a:endParaRPr>
          </a:p>
          <a:p>
            <a:r>
              <a:rPr lang="ru-RU" sz="3600" b="1">
                <a:latin typeface="Calibri" pitchFamily="34" charset="0"/>
              </a:rPr>
              <a:t>                                                                          </a:t>
            </a:r>
          </a:p>
          <a:p>
            <a:r>
              <a:rPr lang="ru-RU" sz="3600" b="1">
                <a:latin typeface="Calibri" pitchFamily="34" charset="0"/>
              </a:rPr>
              <a:t>                                </a:t>
            </a:r>
            <a:r>
              <a:rPr lang="en-US" sz="3600" b="1">
                <a:latin typeface="Calibri" pitchFamily="34" charset="0"/>
              </a:rPr>
              <a:t> </a:t>
            </a:r>
            <a:r>
              <a:rPr lang="ru-RU" sz="3600" b="1">
                <a:latin typeface="Calibri" pitchFamily="34" charset="0"/>
              </a:rPr>
              <a:t>                                  Е</a:t>
            </a:r>
          </a:p>
          <a:p>
            <a:r>
              <a:rPr lang="ru-RU" sz="3600" b="1">
                <a:latin typeface="Calibri" pitchFamily="34" charset="0"/>
              </a:rPr>
              <a:t>                                                      </a:t>
            </a:r>
            <a:endParaRPr lang="ru-RU" sz="3600" b="1">
              <a:latin typeface="Constantia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476375" y="155733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2916238" y="155733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427538" y="1557338"/>
            <a:ext cx="979487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5940425" y="155733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7380288" y="155733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5" name="TextBox 7"/>
          <p:cNvSpPr txBox="1">
            <a:spLocks noChangeArrowheads="1"/>
          </p:cNvSpPr>
          <p:nvPr/>
        </p:nvSpPr>
        <p:spPr bwMode="auto">
          <a:xfrm>
            <a:off x="1403350" y="1196975"/>
            <a:ext cx="1085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NaOH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1403350" y="1844675"/>
            <a:ext cx="1076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onstantia" pitchFamily="18" charset="0"/>
              </a:rPr>
              <a:t>спирт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2916238" y="1196975"/>
            <a:ext cx="798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H</a:t>
            </a:r>
            <a:r>
              <a:rPr lang="en-US" sz="2400" b="1">
                <a:latin typeface="Calibri" pitchFamily="34" charset="0"/>
              </a:rPr>
              <a:t>₂</a:t>
            </a:r>
            <a:r>
              <a:rPr lang="en-US" sz="2400" b="1">
                <a:latin typeface="Constantia" pitchFamily="18" charset="0"/>
              </a:rPr>
              <a:t>O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2538" name="TextBox 10"/>
          <p:cNvSpPr txBox="1">
            <a:spLocks noChangeArrowheads="1"/>
          </p:cNvSpPr>
          <p:nvPr/>
        </p:nvSpPr>
        <p:spPr bwMode="auto">
          <a:xfrm>
            <a:off x="2916238" y="1916113"/>
            <a:ext cx="955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onstantia" pitchFamily="18" charset="0"/>
              </a:rPr>
              <a:t>H</a:t>
            </a:r>
            <a:r>
              <a:rPr lang="en-US" sz="2000" b="1">
                <a:latin typeface="Calibri" pitchFamily="34" charset="0"/>
              </a:rPr>
              <a:t>₃</a:t>
            </a:r>
            <a:r>
              <a:rPr lang="en-US" sz="2000" b="1">
                <a:latin typeface="Constantia" pitchFamily="18" charset="0"/>
              </a:rPr>
              <a:t>PO</a:t>
            </a:r>
            <a:r>
              <a:rPr lang="en-US" sz="2000" b="1">
                <a:latin typeface="Calibri" pitchFamily="34" charset="0"/>
              </a:rPr>
              <a:t>₄</a:t>
            </a:r>
            <a:endParaRPr lang="ru-RU" sz="2000" b="1">
              <a:latin typeface="Constantia" pitchFamily="18" charset="0"/>
            </a:endParaRPr>
          </a:p>
        </p:txBody>
      </p:sp>
      <p:sp>
        <p:nvSpPr>
          <p:cNvPr id="22539" name="TextBox 11"/>
          <p:cNvSpPr txBox="1">
            <a:spLocks noChangeArrowheads="1"/>
          </p:cNvSpPr>
          <p:nvPr/>
        </p:nvSpPr>
        <p:spPr bwMode="auto">
          <a:xfrm>
            <a:off x="3995738" y="1196975"/>
            <a:ext cx="1730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Al</a:t>
            </a:r>
            <a:r>
              <a:rPr lang="en-US" sz="2400" b="1">
                <a:latin typeface="Calibri" pitchFamily="34" charset="0"/>
              </a:rPr>
              <a:t>₂</a:t>
            </a:r>
            <a:r>
              <a:rPr lang="en-US" sz="2400" b="1">
                <a:latin typeface="Constantia" pitchFamily="18" charset="0"/>
              </a:rPr>
              <a:t>O</a:t>
            </a:r>
            <a:r>
              <a:rPr lang="en-US" sz="2400" b="1">
                <a:latin typeface="Calibri" pitchFamily="34" charset="0"/>
              </a:rPr>
              <a:t>₃,</a:t>
            </a:r>
            <a:r>
              <a:rPr lang="en-US" sz="2400" b="1">
                <a:latin typeface="Constantia" pitchFamily="18" charset="0"/>
              </a:rPr>
              <a:t>ZnO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2540" name="TextBox 12"/>
          <p:cNvSpPr txBox="1">
            <a:spLocks noChangeArrowheads="1"/>
          </p:cNvSpPr>
          <p:nvPr/>
        </p:nvSpPr>
        <p:spPr bwMode="auto">
          <a:xfrm>
            <a:off x="4356100" y="1916113"/>
            <a:ext cx="936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425⁰C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2541" name="TextBox 13"/>
          <p:cNvSpPr txBox="1">
            <a:spLocks noChangeArrowheads="1"/>
          </p:cNvSpPr>
          <p:nvPr/>
        </p:nvSpPr>
        <p:spPr bwMode="auto">
          <a:xfrm>
            <a:off x="6011863" y="1196975"/>
            <a:ext cx="62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Br</a:t>
            </a:r>
            <a:r>
              <a:rPr lang="en-US" sz="2400" b="1">
                <a:latin typeface="Calibri" pitchFamily="34" charset="0"/>
              </a:rPr>
              <a:t>₂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2542" name="TextBox 14"/>
          <p:cNvSpPr txBox="1">
            <a:spLocks noChangeArrowheads="1"/>
          </p:cNvSpPr>
          <p:nvPr/>
        </p:nvSpPr>
        <p:spPr bwMode="auto">
          <a:xfrm>
            <a:off x="6011863" y="1916113"/>
            <a:ext cx="696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onstantia" pitchFamily="18" charset="0"/>
              </a:rPr>
              <a:t>H</a:t>
            </a:r>
            <a:r>
              <a:rPr lang="en-US" sz="2000" b="1">
                <a:latin typeface="Calibri" pitchFamily="34" charset="0"/>
              </a:rPr>
              <a:t>₂</a:t>
            </a:r>
            <a:r>
              <a:rPr lang="en-US" sz="2000" b="1">
                <a:latin typeface="Constantia" pitchFamily="18" charset="0"/>
              </a:rPr>
              <a:t>O</a:t>
            </a:r>
            <a:endParaRPr lang="ru-RU" sz="2000" b="1">
              <a:latin typeface="Constantia" pitchFamily="18" charset="0"/>
            </a:endParaRPr>
          </a:p>
        </p:txBody>
      </p:sp>
      <p:sp>
        <p:nvSpPr>
          <p:cNvPr id="22543" name="TextBox 15"/>
          <p:cNvSpPr txBox="1">
            <a:spLocks noChangeArrowheads="1"/>
          </p:cNvSpPr>
          <p:nvPr/>
        </p:nvSpPr>
        <p:spPr bwMode="auto">
          <a:xfrm>
            <a:off x="7451725" y="1125538"/>
            <a:ext cx="5445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H</a:t>
            </a:r>
            <a:r>
              <a:rPr lang="en-US" sz="2400" b="1">
                <a:latin typeface="Calibri" pitchFamily="34" charset="0"/>
              </a:rPr>
              <a:t>₂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2544" name="TextBox 16"/>
          <p:cNvSpPr txBox="1">
            <a:spLocks noChangeArrowheads="1"/>
          </p:cNvSpPr>
          <p:nvPr/>
        </p:nvSpPr>
        <p:spPr bwMode="auto">
          <a:xfrm>
            <a:off x="7235825" y="1916113"/>
            <a:ext cx="1222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kat, t</a:t>
            </a:r>
            <a:r>
              <a:rPr lang="en-US" sz="2400" b="1">
                <a:latin typeface="Calibri" pitchFamily="34" charset="0"/>
              </a:rPr>
              <a:t>⁰C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6875463" y="2276475"/>
            <a:ext cx="485775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46" name="TextBox 20"/>
          <p:cNvSpPr txBox="1">
            <a:spLocks noChangeArrowheads="1"/>
          </p:cNvSpPr>
          <p:nvPr/>
        </p:nvSpPr>
        <p:spPr bwMode="auto">
          <a:xfrm>
            <a:off x="5867400" y="2492375"/>
            <a:ext cx="2598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onstantia" pitchFamily="18" charset="0"/>
              </a:rPr>
              <a:t>полимеризация</a:t>
            </a:r>
          </a:p>
        </p:txBody>
      </p:sp>
      <p:sp>
        <p:nvSpPr>
          <p:cNvPr id="22547" name="TextBox 23"/>
          <p:cNvSpPr txBox="1">
            <a:spLocks noChangeArrowheads="1"/>
          </p:cNvSpPr>
          <p:nvPr/>
        </p:nvSpPr>
        <p:spPr bwMode="auto">
          <a:xfrm>
            <a:off x="611188" y="620713"/>
            <a:ext cx="4813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onstantia" pitchFamily="18" charset="0"/>
              </a:rPr>
              <a:t>Найдите соответствие:</a:t>
            </a:r>
          </a:p>
        </p:txBody>
      </p:sp>
      <p:sp>
        <p:nvSpPr>
          <p:cNvPr id="22548" name="TextBox 24"/>
          <p:cNvSpPr txBox="1">
            <a:spLocks noChangeArrowheads="1"/>
          </p:cNvSpPr>
          <p:nvPr/>
        </p:nvSpPr>
        <p:spPr bwMode="auto">
          <a:xfrm>
            <a:off x="323850" y="3213100"/>
            <a:ext cx="3036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А          </a:t>
            </a:r>
            <a:r>
              <a:rPr lang="en-US" sz="2800" b="1">
                <a:latin typeface="Constantia" pitchFamily="18" charset="0"/>
              </a:rPr>
              <a:t> </a:t>
            </a:r>
            <a:r>
              <a:rPr lang="en-US" sz="2800" b="1">
                <a:latin typeface="Calibri" pitchFamily="34" charset="0"/>
              </a:rPr>
              <a:t>1)</a:t>
            </a:r>
            <a:r>
              <a:rPr lang="en-US" sz="2800" b="1">
                <a:latin typeface="Constantia" pitchFamily="18" charset="0"/>
              </a:rPr>
              <a:t>C</a:t>
            </a:r>
            <a:r>
              <a:rPr lang="en-US" sz="2800" b="1">
                <a:latin typeface="Calibri" pitchFamily="34" charset="0"/>
              </a:rPr>
              <a:t>₂</a:t>
            </a:r>
            <a:r>
              <a:rPr lang="en-US" sz="2800" b="1">
                <a:latin typeface="Constantia" pitchFamily="18" charset="0"/>
              </a:rPr>
              <a:t>H</a:t>
            </a:r>
            <a:r>
              <a:rPr lang="en-US" sz="2800" b="1">
                <a:latin typeface="Calibri" pitchFamily="34" charset="0"/>
              </a:rPr>
              <a:t>₅</a:t>
            </a:r>
            <a:r>
              <a:rPr lang="en-US" sz="2800" b="1">
                <a:latin typeface="Constantia" pitchFamily="18" charset="0"/>
              </a:rPr>
              <a:t>OH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2549" name="TextBox 25"/>
          <p:cNvSpPr txBox="1">
            <a:spLocks noChangeArrowheads="1"/>
          </p:cNvSpPr>
          <p:nvPr/>
        </p:nvSpPr>
        <p:spPr bwMode="auto">
          <a:xfrm>
            <a:off x="323850" y="3644900"/>
            <a:ext cx="2543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Б           </a:t>
            </a:r>
            <a:r>
              <a:rPr lang="ru-RU" sz="2800" b="1">
                <a:latin typeface="Calibri" pitchFamily="34" charset="0"/>
              </a:rPr>
              <a:t>2</a:t>
            </a:r>
            <a:r>
              <a:rPr lang="en-US" sz="2800" b="1">
                <a:latin typeface="Calibri" pitchFamily="34" charset="0"/>
              </a:rPr>
              <a:t>)</a:t>
            </a:r>
            <a:r>
              <a:rPr lang="en-US" sz="2800" b="1">
                <a:latin typeface="Constantia" pitchFamily="18" charset="0"/>
              </a:rPr>
              <a:t>C</a:t>
            </a:r>
            <a:r>
              <a:rPr lang="en-US" sz="2800" b="1">
                <a:latin typeface="Calibri" pitchFamily="34" charset="0"/>
              </a:rPr>
              <a:t>₂</a:t>
            </a:r>
            <a:r>
              <a:rPr lang="en-US" sz="2800" b="1">
                <a:latin typeface="Constantia" pitchFamily="18" charset="0"/>
              </a:rPr>
              <a:t>H</a:t>
            </a:r>
            <a:r>
              <a:rPr lang="ru-RU" sz="2800" b="1">
                <a:latin typeface="Calibri" pitchFamily="34" charset="0"/>
              </a:rPr>
              <a:t>₄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2550" name="TextBox 26"/>
          <p:cNvSpPr txBox="1">
            <a:spLocks noChangeArrowheads="1"/>
          </p:cNvSpPr>
          <p:nvPr/>
        </p:nvSpPr>
        <p:spPr bwMode="auto">
          <a:xfrm>
            <a:off x="323850" y="4076700"/>
            <a:ext cx="5397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В      </a:t>
            </a:r>
            <a:r>
              <a:rPr lang="en-US" sz="2800" b="1">
                <a:latin typeface="Constantia" pitchFamily="18" charset="0"/>
              </a:rPr>
              <a:t>     </a:t>
            </a:r>
            <a:r>
              <a:rPr lang="en-US" sz="2800" b="1">
                <a:latin typeface="Calibri" pitchFamily="34" charset="0"/>
              </a:rPr>
              <a:t>3)</a:t>
            </a:r>
            <a:r>
              <a:rPr lang="ru-RU" sz="2800" b="1">
                <a:latin typeface="Constantia" pitchFamily="18" charset="0"/>
              </a:rPr>
              <a:t>(</a:t>
            </a:r>
            <a:r>
              <a:rPr lang="ru-RU" sz="2800" b="1">
                <a:latin typeface="Calibri" pitchFamily="34" charset="0"/>
              </a:rPr>
              <a:t>—</a:t>
            </a:r>
            <a:r>
              <a:rPr lang="en-US" sz="2800" b="1">
                <a:latin typeface="Calibri" pitchFamily="34" charset="0"/>
              </a:rPr>
              <a:t>CH₂—CH=CH—CH₂—)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2551" name="TextBox 27"/>
          <p:cNvSpPr txBox="1">
            <a:spLocks noChangeArrowheads="1"/>
          </p:cNvSpPr>
          <p:nvPr/>
        </p:nvSpPr>
        <p:spPr bwMode="auto">
          <a:xfrm>
            <a:off x="5435600" y="4221163"/>
            <a:ext cx="37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n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2552" name="TextBox 28"/>
          <p:cNvSpPr txBox="1">
            <a:spLocks noChangeArrowheads="1"/>
          </p:cNvSpPr>
          <p:nvPr/>
        </p:nvSpPr>
        <p:spPr bwMode="auto">
          <a:xfrm>
            <a:off x="250825" y="4508500"/>
            <a:ext cx="4351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 </a:t>
            </a:r>
            <a:r>
              <a:rPr lang="ru-RU" sz="2800" b="1">
                <a:latin typeface="Constantia" pitchFamily="18" charset="0"/>
              </a:rPr>
              <a:t>Г          </a:t>
            </a:r>
            <a:r>
              <a:rPr lang="en-US" sz="2800" b="1">
                <a:latin typeface="Constantia" pitchFamily="18" charset="0"/>
              </a:rPr>
              <a:t> </a:t>
            </a:r>
            <a:r>
              <a:rPr lang="en-US" sz="2800" b="1">
                <a:latin typeface="Calibri" pitchFamily="34" charset="0"/>
              </a:rPr>
              <a:t>4)</a:t>
            </a:r>
            <a:r>
              <a:rPr lang="en-US" sz="2400" b="1">
                <a:latin typeface="Constantia" pitchFamily="18" charset="0"/>
              </a:rPr>
              <a:t>CH</a:t>
            </a:r>
            <a:r>
              <a:rPr lang="en-US" sz="2800" b="1">
                <a:latin typeface="Calibri" pitchFamily="34" charset="0"/>
              </a:rPr>
              <a:t>₂=CH—CH=CH₂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2553" name="TextBox 29"/>
          <p:cNvSpPr txBox="1">
            <a:spLocks noChangeArrowheads="1"/>
          </p:cNvSpPr>
          <p:nvPr/>
        </p:nvSpPr>
        <p:spPr bwMode="auto">
          <a:xfrm>
            <a:off x="179388" y="5013325"/>
            <a:ext cx="52149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  </a:t>
            </a:r>
            <a:r>
              <a:rPr lang="ru-RU" sz="2800" b="1">
                <a:latin typeface="Constantia" pitchFamily="18" charset="0"/>
              </a:rPr>
              <a:t>Д         </a:t>
            </a:r>
            <a:r>
              <a:rPr lang="en-US" sz="2800" b="1">
                <a:latin typeface="Constantia" pitchFamily="18" charset="0"/>
              </a:rPr>
              <a:t> </a:t>
            </a:r>
            <a:r>
              <a:rPr lang="ru-RU" sz="2800" b="1">
                <a:latin typeface="Calibri" pitchFamily="34" charset="0"/>
              </a:rPr>
              <a:t>5</a:t>
            </a:r>
            <a:r>
              <a:rPr lang="en-US" sz="2800" b="1">
                <a:latin typeface="Calibri" pitchFamily="34" charset="0"/>
              </a:rPr>
              <a:t>)</a:t>
            </a:r>
            <a:r>
              <a:rPr lang="en-US" sz="2400" b="1">
                <a:latin typeface="Constantia" pitchFamily="18" charset="0"/>
              </a:rPr>
              <a:t>CH</a:t>
            </a:r>
            <a:r>
              <a:rPr lang="en-US" sz="2800" b="1">
                <a:latin typeface="Calibri" pitchFamily="34" charset="0"/>
              </a:rPr>
              <a:t>₂Br—CH=CH—CH₂Br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2554" name="TextBox 30"/>
          <p:cNvSpPr txBox="1">
            <a:spLocks noChangeArrowheads="1"/>
          </p:cNvSpPr>
          <p:nvPr/>
        </p:nvSpPr>
        <p:spPr bwMode="auto">
          <a:xfrm>
            <a:off x="0" y="5516563"/>
            <a:ext cx="581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    </a:t>
            </a:r>
            <a:r>
              <a:rPr lang="ru-RU" sz="2800" b="1">
                <a:latin typeface="Constantia" pitchFamily="18" charset="0"/>
              </a:rPr>
              <a:t>Е          </a:t>
            </a:r>
            <a:r>
              <a:rPr lang="en-US" sz="2800" b="1">
                <a:latin typeface="Constantia" pitchFamily="18" charset="0"/>
              </a:rPr>
              <a:t> </a:t>
            </a:r>
            <a:r>
              <a:rPr lang="ru-RU" sz="2800" b="1">
                <a:latin typeface="Calibri" pitchFamily="34" charset="0"/>
              </a:rPr>
              <a:t>6</a:t>
            </a:r>
            <a:r>
              <a:rPr lang="en-US" sz="2800" b="1">
                <a:latin typeface="Calibri" pitchFamily="34" charset="0"/>
              </a:rPr>
              <a:t>)</a:t>
            </a:r>
            <a:r>
              <a:rPr lang="en-US" sz="2400" b="1">
                <a:latin typeface="Constantia" pitchFamily="18" charset="0"/>
              </a:rPr>
              <a:t>BrCH</a:t>
            </a:r>
            <a:r>
              <a:rPr lang="en-US" sz="2400" b="1">
                <a:latin typeface="Calibri" pitchFamily="34" charset="0"/>
              </a:rPr>
              <a:t>₂</a:t>
            </a:r>
            <a:r>
              <a:rPr lang="en-US" sz="2800" b="1">
                <a:latin typeface="Calibri" pitchFamily="34" charset="0"/>
              </a:rPr>
              <a:t>—CH₂—CH₂—CH₂Br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3850" y="6021388"/>
            <a:ext cx="8223250" cy="5842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А</a:t>
            </a:r>
            <a:r>
              <a:rPr lang="ru-RU" sz="3200" b="1" dirty="0">
                <a:latin typeface="+mn-lt"/>
                <a:cs typeface="+mn-cs"/>
              </a:rPr>
              <a:t> -  </a:t>
            </a:r>
            <a:r>
              <a:rPr lang="ru-RU" sz="3200" b="1" dirty="0">
                <a:latin typeface="Calibri"/>
                <a:cs typeface="+mn-cs"/>
              </a:rPr>
              <a:t>2;      Б – 1;     В -  4;    Г  -  5;    Д  -  6;    Е  -  3</a:t>
            </a:r>
            <a:endParaRPr lang="ru-RU" sz="32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0113" y="908050"/>
            <a:ext cx="61722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/>
            <a:r>
              <a:rPr lang="en-US" sz="2800" b="1">
                <a:latin typeface="Calibri" pitchFamily="34" charset="0"/>
              </a:rPr>
              <a:t>1)</a:t>
            </a:r>
            <a:r>
              <a:rPr lang="ru-RU" sz="2800" b="1">
                <a:latin typeface="Calibri" pitchFamily="34" charset="0"/>
              </a:rPr>
              <a:t>    </a:t>
            </a:r>
            <a:r>
              <a:rPr lang="en-US" sz="2800" b="1">
                <a:latin typeface="Constantia" pitchFamily="18" charset="0"/>
              </a:rPr>
              <a:t>C</a:t>
            </a:r>
            <a:r>
              <a:rPr lang="en-US" sz="2800" b="1">
                <a:latin typeface="Calibri" pitchFamily="34" charset="0"/>
              </a:rPr>
              <a:t>₂</a:t>
            </a:r>
            <a:r>
              <a:rPr lang="en-US" sz="2800" b="1">
                <a:latin typeface="Constantia" pitchFamily="18" charset="0"/>
              </a:rPr>
              <a:t>H</a:t>
            </a:r>
            <a:r>
              <a:rPr lang="en-US" sz="2800" b="1">
                <a:latin typeface="Calibri" pitchFamily="34" charset="0"/>
              </a:rPr>
              <a:t>₅</a:t>
            </a:r>
            <a:r>
              <a:rPr lang="en-US" sz="2800" b="1">
                <a:latin typeface="Constantia" pitchFamily="18" charset="0"/>
              </a:rPr>
              <a:t>Cl  + NaOH  </a:t>
            </a:r>
            <a:r>
              <a:rPr lang="en-US" sz="2800" b="1">
                <a:latin typeface="Calibri" pitchFamily="34" charset="0"/>
              </a:rPr>
              <a:t>→ </a:t>
            </a:r>
            <a:r>
              <a:rPr lang="en-US" sz="2800" b="1">
                <a:latin typeface="Constantia" pitchFamily="18" charset="0"/>
              </a:rPr>
              <a:t>C</a:t>
            </a:r>
            <a:r>
              <a:rPr lang="en-US" sz="2800" b="1">
                <a:latin typeface="Calibri" pitchFamily="34" charset="0"/>
              </a:rPr>
              <a:t>₂</a:t>
            </a:r>
            <a:r>
              <a:rPr lang="en-US" sz="2800" b="1">
                <a:latin typeface="Constantia" pitchFamily="18" charset="0"/>
              </a:rPr>
              <a:t>H</a:t>
            </a:r>
            <a:r>
              <a:rPr lang="en-US" sz="2800" b="1">
                <a:latin typeface="Calibri" pitchFamily="34" charset="0"/>
              </a:rPr>
              <a:t>₄</a:t>
            </a:r>
            <a:r>
              <a:rPr lang="en-US" sz="2800" b="1">
                <a:latin typeface="Constantia" pitchFamily="18" charset="0"/>
              </a:rPr>
              <a:t>  +  NaCl</a:t>
            </a:r>
          </a:p>
          <a:p>
            <a:pPr marL="514350" indent="-514350"/>
            <a:r>
              <a:rPr lang="en-US" sz="2800" b="1">
                <a:latin typeface="Constantia" pitchFamily="18" charset="0"/>
              </a:rPr>
              <a:t>                        (</a:t>
            </a:r>
            <a:r>
              <a:rPr lang="ru-RU" sz="2800" b="1">
                <a:latin typeface="Constantia" pitchFamily="18" charset="0"/>
              </a:rPr>
              <a:t>спирт</a:t>
            </a:r>
            <a:r>
              <a:rPr lang="en-US" sz="2800" b="1">
                <a:latin typeface="Constantia" pitchFamily="18" charset="0"/>
              </a:rPr>
              <a:t>)</a:t>
            </a:r>
            <a:endParaRPr lang="ru-RU" sz="2800" b="1">
              <a:latin typeface="Constantia" pitchFamily="18" charset="0"/>
            </a:endParaRPr>
          </a:p>
          <a:p>
            <a:pPr marL="514350" indent="-514350">
              <a:buFontTx/>
              <a:buAutoNum type="arabicParenR" startAt="2"/>
            </a:pPr>
            <a:r>
              <a:rPr lang="en-US" sz="3200" b="1">
                <a:latin typeface="Calibri" pitchFamily="34" charset="0"/>
              </a:rPr>
              <a:t> C₂H₄  + H₂O → C₂H₅OH</a:t>
            </a:r>
          </a:p>
          <a:p>
            <a:pPr marL="514350" indent="-514350"/>
            <a:r>
              <a:rPr lang="en-US" sz="2800" b="1">
                <a:latin typeface="Calibri" pitchFamily="34" charset="0"/>
              </a:rPr>
              <a:t>                     (</a:t>
            </a:r>
            <a:r>
              <a:rPr lang="en-US" sz="2400" b="1">
                <a:latin typeface="Calibri" pitchFamily="34" charset="0"/>
              </a:rPr>
              <a:t>H₃PO₄)</a:t>
            </a:r>
          </a:p>
          <a:p>
            <a:pPr marL="514350" indent="-514350"/>
            <a:r>
              <a:rPr lang="en-US" sz="2400" b="1">
                <a:latin typeface="Calibri" pitchFamily="34" charset="0"/>
              </a:rPr>
              <a:t>                        </a:t>
            </a:r>
          </a:p>
          <a:p>
            <a:pPr marL="514350" indent="-514350"/>
            <a:r>
              <a:rPr lang="en-US" sz="3200" b="1">
                <a:latin typeface="Calibri" pitchFamily="34" charset="0"/>
              </a:rPr>
              <a:t>3</a:t>
            </a:r>
            <a:r>
              <a:rPr lang="en-US" sz="2800" b="1">
                <a:latin typeface="Calibri" pitchFamily="34" charset="0"/>
              </a:rPr>
              <a:t>)   </a:t>
            </a:r>
            <a:r>
              <a:rPr lang="en-US" sz="3200" b="1">
                <a:latin typeface="Calibri" pitchFamily="34" charset="0"/>
              </a:rPr>
              <a:t>C₂H₅OH   →   CH₂=CH—CH=CH₂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2771775" y="2924175"/>
            <a:ext cx="884238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onstantia" pitchFamily="18" charset="0"/>
              </a:rPr>
              <a:t> Al</a:t>
            </a:r>
            <a:r>
              <a:rPr lang="en-US" sz="2000" b="1">
                <a:latin typeface="Calibri" pitchFamily="34" charset="0"/>
              </a:rPr>
              <a:t>₂</a:t>
            </a:r>
            <a:r>
              <a:rPr lang="en-US" sz="2000" b="1">
                <a:latin typeface="Constantia" pitchFamily="18" charset="0"/>
              </a:rPr>
              <a:t>O</a:t>
            </a:r>
            <a:r>
              <a:rPr lang="en-US" sz="2000" b="1">
                <a:latin typeface="Calibri" pitchFamily="34" charset="0"/>
              </a:rPr>
              <a:t>₃</a:t>
            </a:r>
            <a:endParaRPr lang="ru-RU" sz="2000" b="1">
              <a:latin typeface="Constantia" pitchFamily="18" charset="0"/>
            </a:endParaRPr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2843213" y="3500438"/>
            <a:ext cx="814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425⁰C</a:t>
            </a:r>
            <a:endParaRPr lang="ru-RU" sz="2000" b="1"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4005263"/>
            <a:ext cx="9221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  </a:t>
            </a:r>
            <a:r>
              <a:rPr lang="ru-RU" sz="3200" b="1">
                <a:latin typeface="Calibri" pitchFamily="34" charset="0"/>
              </a:rPr>
              <a:t>4)</a:t>
            </a:r>
            <a:r>
              <a:rPr lang="en-US" sz="3200" b="1">
                <a:latin typeface="Calibri" pitchFamily="34" charset="0"/>
              </a:rPr>
              <a:t>CH₂=CH—CH=CH₂  + Br₂ → CH₂Br—CH=CH—CH₂Br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200" y="4797425"/>
            <a:ext cx="9236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 </a:t>
            </a:r>
            <a:r>
              <a:rPr lang="ru-RU" sz="3200" b="1">
                <a:latin typeface="Calibri" pitchFamily="34" charset="0"/>
              </a:rPr>
              <a:t>5)</a:t>
            </a:r>
            <a:r>
              <a:rPr lang="en-US" sz="3200" b="1">
                <a:latin typeface="Calibri" pitchFamily="34" charset="0"/>
              </a:rPr>
              <a:t> CH₂Br-CH=CH-CH₂Br + H₂ →CH₂Br-CH₂-CH₂-CH₂Br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23558" name="TextBox 6"/>
          <p:cNvSpPr txBox="1">
            <a:spLocks noChangeArrowheads="1"/>
          </p:cNvSpPr>
          <p:nvPr/>
        </p:nvSpPr>
        <p:spPr bwMode="auto">
          <a:xfrm>
            <a:off x="4572000" y="4581525"/>
            <a:ext cx="1150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kat,t</a:t>
            </a:r>
            <a:r>
              <a:rPr lang="en-US" sz="2400" b="1">
                <a:latin typeface="Calibri" pitchFamily="34" charset="0"/>
              </a:rPr>
              <a:t>⁰C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5732463"/>
            <a:ext cx="88931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</a:rPr>
              <a:t>  6)</a:t>
            </a:r>
            <a:r>
              <a:rPr lang="en-US" sz="3200" b="1">
                <a:latin typeface="Calibri" pitchFamily="34" charset="0"/>
              </a:rPr>
              <a:t> CH₂=CH-CH=CH₂  → (-CH₂-CH=CH-CH₂-)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64388" y="5949950"/>
            <a:ext cx="3762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n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3561" name="TextBox 10"/>
          <p:cNvSpPr txBox="1">
            <a:spLocks noChangeArrowheads="1"/>
          </p:cNvSpPr>
          <p:nvPr/>
        </p:nvSpPr>
        <p:spPr bwMode="auto">
          <a:xfrm>
            <a:off x="2627313" y="6165850"/>
            <a:ext cx="30067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Constantia" pitchFamily="18" charset="0"/>
              </a:rPr>
              <a:t>полимеризация</a:t>
            </a:r>
          </a:p>
        </p:txBody>
      </p:sp>
      <p:sp>
        <p:nvSpPr>
          <p:cNvPr id="23562" name="TextBox 11"/>
          <p:cNvSpPr txBox="1">
            <a:spLocks noChangeArrowheads="1"/>
          </p:cNvSpPr>
          <p:nvPr/>
        </p:nvSpPr>
        <p:spPr bwMode="auto">
          <a:xfrm>
            <a:off x="6951663" y="1700213"/>
            <a:ext cx="2192337" cy="58578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Calibri" pitchFamily="34" charset="0"/>
              </a:rPr>
              <a:t>CH₃-CH₂-OH</a:t>
            </a:r>
            <a:endParaRPr lang="ru-RU" sz="3200" b="1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21286465">
            <a:off x="5435600" y="1844675"/>
            <a:ext cx="1482725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323850" y="836613"/>
            <a:ext cx="78501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Напишите   уравнения   реакций   согласно </a:t>
            </a:r>
          </a:p>
          <a:p>
            <a:r>
              <a:rPr lang="ru-RU" sz="2800" b="1">
                <a:latin typeface="Constantia" pitchFamily="18" charset="0"/>
              </a:rPr>
              <a:t>цепочке   превращений:</a:t>
            </a:r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0" y="2276475"/>
            <a:ext cx="91440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Constantia" pitchFamily="18" charset="0"/>
              </a:rPr>
              <a:t>CaC</a:t>
            </a:r>
            <a:r>
              <a:rPr lang="en-US" sz="2800" b="1">
                <a:solidFill>
                  <a:srgbClr val="7030A0"/>
                </a:solidFill>
                <a:latin typeface="Calibri" pitchFamily="34" charset="0"/>
              </a:rPr>
              <a:t>₂  →  </a:t>
            </a:r>
            <a:r>
              <a:rPr lang="en-US" sz="2800" b="1">
                <a:solidFill>
                  <a:srgbClr val="7030A0"/>
                </a:solidFill>
                <a:latin typeface="Constantia" pitchFamily="18" charset="0"/>
              </a:rPr>
              <a:t>C</a:t>
            </a:r>
            <a:r>
              <a:rPr lang="en-US" sz="2800" b="1">
                <a:solidFill>
                  <a:srgbClr val="7030A0"/>
                </a:solidFill>
                <a:latin typeface="Calibri" pitchFamily="34" charset="0"/>
              </a:rPr>
              <a:t>₂</a:t>
            </a:r>
            <a:r>
              <a:rPr lang="en-US" sz="2800" b="1">
                <a:solidFill>
                  <a:srgbClr val="7030A0"/>
                </a:solidFill>
                <a:latin typeface="Constantia" pitchFamily="18" charset="0"/>
              </a:rPr>
              <a:t>H</a:t>
            </a:r>
            <a:r>
              <a:rPr lang="en-US" sz="2800" b="1">
                <a:solidFill>
                  <a:srgbClr val="7030A0"/>
                </a:solidFill>
                <a:latin typeface="Calibri" pitchFamily="34" charset="0"/>
              </a:rPr>
              <a:t>₂  → C₂H₄  →  C₂H₄Cl ₂ →  C₂H₂ →  CH₃−CHO</a:t>
            </a:r>
          </a:p>
          <a:p>
            <a:r>
              <a:rPr lang="en-US" sz="2800" b="1">
                <a:solidFill>
                  <a:srgbClr val="7030A0"/>
                </a:solidFill>
                <a:latin typeface="Calibri" pitchFamily="34" charset="0"/>
              </a:rPr>
              <a:t>                      ↓                                                                    ↓</a:t>
            </a:r>
          </a:p>
          <a:p>
            <a:r>
              <a:rPr lang="en-US" sz="2800" b="1">
                <a:solidFill>
                  <a:srgbClr val="7030A0"/>
                </a:solidFill>
                <a:latin typeface="Calibri" pitchFamily="34" charset="0"/>
              </a:rPr>
              <a:t>                    C₆H₆                                                                  CO₂</a:t>
            </a:r>
            <a:endParaRPr lang="ru-RU" sz="28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323850" y="3860800"/>
            <a:ext cx="31591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1)    CaC₂  →  C₂H₂</a:t>
            </a:r>
            <a:endParaRPr lang="ru-RU" sz="32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42988" y="4437063"/>
            <a:ext cx="4946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CaC</a:t>
            </a:r>
            <a:r>
              <a:rPr lang="en-US" sz="2800" b="1">
                <a:latin typeface="Calibri" pitchFamily="34" charset="0"/>
              </a:rPr>
              <a:t>₂  +  2H₂O  =  C₂H₂ + Ca(OH)₂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323850" y="5084763"/>
            <a:ext cx="31607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2)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    C₂H₂  →  C₂H₄</a:t>
            </a:r>
            <a:endParaRPr lang="ru-RU" sz="32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116013" y="5805488"/>
            <a:ext cx="28749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C₂H₂  +  H₂  =  C₂H₄</a:t>
            </a:r>
            <a:endParaRPr lang="ru-RU" sz="2800" b="1">
              <a:latin typeface="Constantia" pitchFamily="18" charset="0"/>
            </a:endParaRPr>
          </a:p>
        </p:txBody>
      </p:sp>
      <p:pic>
        <p:nvPicPr>
          <p:cNvPr id="24583" name="Рисунок 7" descr="этилен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5157788"/>
            <a:ext cx="1677988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Рисунок 8" descr="ацетилен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3068638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Выгнутая вверх стрелка 9"/>
          <p:cNvSpPr/>
          <p:nvPr/>
        </p:nvSpPr>
        <p:spPr>
          <a:xfrm rot="20587318">
            <a:off x="3213100" y="3435350"/>
            <a:ext cx="2081213" cy="3778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359842">
            <a:off x="3860800" y="5335588"/>
            <a:ext cx="2058988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684213" y="549275"/>
            <a:ext cx="5256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3)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    C₂H₄    →   C₂H₄Cl₂  </a:t>
            </a:r>
            <a:endParaRPr lang="ru-RU" sz="32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42988" y="1052513"/>
            <a:ext cx="51006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CH</a:t>
            </a:r>
            <a:r>
              <a:rPr lang="en-US" sz="2800" b="1">
                <a:latin typeface="Calibri" pitchFamily="34" charset="0"/>
              </a:rPr>
              <a:t>₂=</a:t>
            </a:r>
            <a:r>
              <a:rPr lang="en-US" sz="3200" b="1">
                <a:latin typeface="Calibri" pitchFamily="34" charset="0"/>
              </a:rPr>
              <a:t>CH</a:t>
            </a:r>
            <a:r>
              <a:rPr lang="en-US" sz="2800" b="1">
                <a:latin typeface="Calibri" pitchFamily="34" charset="0"/>
              </a:rPr>
              <a:t>₂   +   </a:t>
            </a:r>
            <a:r>
              <a:rPr lang="en-US" sz="3200" b="1">
                <a:latin typeface="Calibri" pitchFamily="34" charset="0"/>
              </a:rPr>
              <a:t>Cl₂  →   CH₂−CH₂</a:t>
            </a:r>
          </a:p>
          <a:p>
            <a:r>
              <a:rPr lang="en-US" sz="3200" b="1">
                <a:latin typeface="Calibri" pitchFamily="34" charset="0"/>
              </a:rPr>
              <a:t>                                     |      |</a:t>
            </a:r>
          </a:p>
          <a:p>
            <a:r>
              <a:rPr lang="en-US" sz="3200" b="1">
                <a:latin typeface="Calibri" pitchFamily="34" charset="0"/>
              </a:rPr>
              <a:t>                                    Cl      Cl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684213" y="2420938"/>
            <a:ext cx="7785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4)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   C₂H₄Cl₂   →   C₂H₂    </a:t>
            </a:r>
            <a:r>
              <a:rPr lang="ru-RU" sz="2400" b="1">
                <a:solidFill>
                  <a:srgbClr val="7030A0"/>
                </a:solidFill>
                <a:latin typeface="Calibri" pitchFamily="34" charset="0"/>
              </a:rPr>
              <a:t>условия: </a:t>
            </a:r>
            <a:r>
              <a:rPr lang="en-US" sz="2400" b="1">
                <a:solidFill>
                  <a:srgbClr val="7030A0"/>
                </a:solidFill>
                <a:latin typeface="Calibri" pitchFamily="34" charset="0"/>
              </a:rPr>
              <a:t>NaOH (</a:t>
            </a:r>
            <a:r>
              <a:rPr lang="ru-RU" sz="2400" b="1">
                <a:solidFill>
                  <a:srgbClr val="7030A0"/>
                </a:solidFill>
                <a:latin typeface="Calibri" pitchFamily="34" charset="0"/>
              </a:rPr>
              <a:t>спирт.р-р)</a:t>
            </a:r>
            <a:r>
              <a:rPr lang="en-US" sz="2400" b="1">
                <a:solidFill>
                  <a:srgbClr val="7030A0"/>
                </a:solidFill>
                <a:latin typeface="Calibri" pitchFamily="34" charset="0"/>
              </a:rPr>
              <a:t>   </a:t>
            </a:r>
            <a:endParaRPr lang="ru-RU" sz="24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1188" y="2997200"/>
            <a:ext cx="8156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C</a:t>
            </a:r>
            <a:r>
              <a:rPr lang="en-US" sz="2800" b="1">
                <a:latin typeface="Calibri" pitchFamily="34" charset="0"/>
              </a:rPr>
              <a:t>₂</a:t>
            </a:r>
            <a:r>
              <a:rPr lang="en-US" sz="2800" b="1">
                <a:latin typeface="Constantia" pitchFamily="18" charset="0"/>
              </a:rPr>
              <a:t>H</a:t>
            </a:r>
            <a:r>
              <a:rPr lang="en-US" sz="2800" b="1">
                <a:latin typeface="Calibri" pitchFamily="34" charset="0"/>
              </a:rPr>
              <a:t>₄</a:t>
            </a:r>
            <a:r>
              <a:rPr lang="en-US" sz="2800" b="1">
                <a:latin typeface="Constantia" pitchFamily="18" charset="0"/>
              </a:rPr>
              <a:t>Cl</a:t>
            </a:r>
            <a:r>
              <a:rPr lang="en-US" sz="2800" b="1">
                <a:latin typeface="Calibri" pitchFamily="34" charset="0"/>
              </a:rPr>
              <a:t>₂   +   </a:t>
            </a:r>
            <a:r>
              <a:rPr lang="en-US" sz="3200" b="1">
                <a:latin typeface="Calibri" pitchFamily="34" charset="0"/>
              </a:rPr>
              <a:t>2NaOH   →   2NaCl   +  2H₂O  +  C₂H₂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25605" name="TextBox 6"/>
          <p:cNvSpPr txBox="1">
            <a:spLocks noChangeArrowheads="1"/>
          </p:cNvSpPr>
          <p:nvPr/>
        </p:nvSpPr>
        <p:spPr bwMode="auto">
          <a:xfrm>
            <a:off x="684213" y="3573463"/>
            <a:ext cx="6335712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arenR" startAt="5"/>
            </a:pP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C₂H₂   →   CH₃−C=O</a:t>
            </a:r>
          </a:p>
          <a:p>
            <a:pPr marL="342900" indent="-342900"/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                               |</a:t>
            </a:r>
          </a:p>
          <a:p>
            <a:pPr marL="342900" indent="-342900"/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                               H</a:t>
            </a:r>
          </a:p>
          <a:p>
            <a:pPr marL="342900" indent="-342900"/>
            <a:r>
              <a:rPr lang="en-US">
                <a:latin typeface="Calibri" pitchFamily="34" charset="0"/>
              </a:rPr>
              <a:t>    </a:t>
            </a:r>
            <a:endParaRPr lang="ru-RU"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71550" y="4868863"/>
            <a:ext cx="46164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C</a:t>
            </a:r>
            <a:r>
              <a:rPr lang="en-US" sz="2800" b="1">
                <a:latin typeface="Calibri" pitchFamily="34" charset="0"/>
              </a:rPr>
              <a:t>₂</a:t>
            </a:r>
            <a:r>
              <a:rPr lang="en-US" sz="2800" b="1">
                <a:latin typeface="Constantia" pitchFamily="18" charset="0"/>
              </a:rPr>
              <a:t>H</a:t>
            </a:r>
            <a:r>
              <a:rPr lang="en-US" sz="2800" b="1">
                <a:latin typeface="Calibri" pitchFamily="34" charset="0"/>
              </a:rPr>
              <a:t>₂</a:t>
            </a:r>
            <a:r>
              <a:rPr lang="en-US" sz="2800" b="1">
                <a:latin typeface="Constantia" pitchFamily="18" charset="0"/>
              </a:rPr>
              <a:t>  +   H</a:t>
            </a:r>
            <a:r>
              <a:rPr lang="en-US" sz="2800" b="1">
                <a:latin typeface="Calibri" pitchFamily="34" charset="0"/>
              </a:rPr>
              <a:t>₂</a:t>
            </a:r>
            <a:r>
              <a:rPr lang="en-US" sz="2800" b="1">
                <a:latin typeface="Constantia" pitchFamily="18" charset="0"/>
              </a:rPr>
              <a:t>O  </a:t>
            </a:r>
            <a:r>
              <a:rPr lang="en-US" sz="3200" b="1">
                <a:latin typeface="Calibri" pitchFamily="34" charset="0"/>
              </a:rPr>
              <a:t>→  CH₃−CHO</a:t>
            </a:r>
          </a:p>
          <a:p>
            <a:r>
              <a:rPr lang="en-US" sz="3200" b="1">
                <a:latin typeface="Calibri" pitchFamily="34" charset="0"/>
              </a:rPr>
              <a:t>              (kat)  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25607" name="TextBox 9"/>
          <p:cNvSpPr txBox="1">
            <a:spLocks noChangeArrowheads="1"/>
          </p:cNvSpPr>
          <p:nvPr/>
        </p:nvSpPr>
        <p:spPr bwMode="auto">
          <a:xfrm>
            <a:off x="755650" y="5876925"/>
            <a:ext cx="38274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6)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   CH₃− CHO  →  CO₂</a:t>
            </a:r>
            <a:endParaRPr lang="ru-RU" sz="32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76675" y="6334125"/>
            <a:ext cx="523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CH</a:t>
            </a:r>
            <a:r>
              <a:rPr lang="en-US" sz="2800" b="1">
                <a:latin typeface="Calibri" pitchFamily="34" charset="0"/>
              </a:rPr>
              <a:t>₃−CHO +  3O₂  →  2CO₂ +  2H₂O</a:t>
            </a:r>
            <a:endParaRPr lang="ru-RU" sz="2800" b="1">
              <a:latin typeface="Constantia" pitchFamily="18" charset="0"/>
            </a:endParaRPr>
          </a:p>
        </p:txBody>
      </p:sp>
      <p:pic>
        <p:nvPicPr>
          <p:cNvPr id="25609" name="Рисунок 11" descr="этаналь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4437063"/>
            <a:ext cx="1787525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Выгнутая вверх стрелка 12"/>
          <p:cNvSpPr/>
          <p:nvPr/>
        </p:nvSpPr>
        <p:spPr>
          <a:xfrm rot="21007379">
            <a:off x="4675188" y="4214813"/>
            <a:ext cx="2486025" cy="5699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52936"/>
            <a:ext cx="843179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СПАСИБО ЗА ВНИМАНИЕ 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cs typeface="+mn-cs"/>
            </a:endParaRPr>
          </a:p>
        </p:txBody>
      </p:sp>
      <p:pic>
        <p:nvPicPr>
          <p:cNvPr id="26626" name="Рисунок 2" descr="волшебник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3789363"/>
            <a:ext cx="243998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900113" y="908050"/>
            <a:ext cx="648176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 startAt="7"/>
            </a:pPr>
            <a:r>
              <a:rPr lang="en-US" sz="2800" b="1">
                <a:latin typeface="Calibri" pitchFamily="34" charset="0"/>
              </a:rPr>
              <a:t>3C₂H₂  →   C₆H₆             </a:t>
            </a:r>
            <a:r>
              <a:rPr lang="ru-RU" sz="2800" b="1">
                <a:latin typeface="Calibri" pitchFamily="34" charset="0"/>
              </a:rPr>
              <a:t>условия:</a:t>
            </a:r>
            <a:r>
              <a:rPr lang="en-US" sz="2800" b="1">
                <a:latin typeface="Calibri" pitchFamily="34" charset="0"/>
              </a:rPr>
              <a:t> t⁰C, kat.</a:t>
            </a:r>
          </a:p>
          <a:p>
            <a:pPr marL="342900" indent="-342900"/>
            <a:r>
              <a:rPr lang="en-US">
                <a:latin typeface="Calibri" pitchFamily="34" charset="0"/>
              </a:rPr>
              <a:t>                </a:t>
            </a:r>
            <a:endParaRPr lang="ru-RU">
              <a:latin typeface="Constantia" pitchFamily="18" charset="0"/>
            </a:endParaRPr>
          </a:p>
        </p:txBody>
      </p:sp>
      <p:pic>
        <p:nvPicPr>
          <p:cNvPr id="5" name="Рисунок 4" descr="бензол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1341438"/>
            <a:ext cx="12096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Рисунок 5" descr="бензол1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3800" y="1341438"/>
            <a:ext cx="160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"/>
          <p:cNvSpPr txBox="1">
            <a:spLocks noChangeArrowheads="1"/>
          </p:cNvSpPr>
          <p:nvPr/>
        </p:nvSpPr>
        <p:spPr bwMode="auto">
          <a:xfrm>
            <a:off x="0" y="692150"/>
            <a:ext cx="91440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Осуществите превращения по схеме и назовите</a:t>
            </a:r>
          </a:p>
          <a:p>
            <a:r>
              <a:rPr lang="ru-RU" sz="2800" b="1">
                <a:latin typeface="Constantia" pitchFamily="18" charset="0"/>
              </a:rPr>
              <a:t>                                     вещества:</a:t>
            </a:r>
            <a:r>
              <a:rPr lang="en-US" sz="2800" b="1">
                <a:latin typeface="Constantia" pitchFamily="18" charset="0"/>
              </a:rPr>
              <a:t> </a:t>
            </a:r>
          </a:p>
          <a:p>
            <a:r>
              <a:rPr lang="en-US" sz="2800" b="1">
                <a:latin typeface="Constantia" pitchFamily="18" charset="0"/>
              </a:rPr>
              <a:t>                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0" y="1628775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latin typeface="Calibri" pitchFamily="34" charset="0"/>
              </a:rPr>
              <a:t>1</a:t>
            </a:r>
            <a:r>
              <a:rPr lang="ru-RU" sz="2800" b="1">
                <a:solidFill>
                  <a:srgbClr val="7030A0"/>
                </a:solidFill>
                <a:latin typeface="Constantia" pitchFamily="18" charset="0"/>
              </a:rPr>
              <a:t>.</a:t>
            </a:r>
            <a:r>
              <a:rPr lang="en-US" sz="2800" b="1">
                <a:solidFill>
                  <a:srgbClr val="7030A0"/>
                </a:solidFill>
                <a:latin typeface="Constantia" pitchFamily="18" charset="0"/>
              </a:rPr>
              <a:t>CH</a:t>
            </a:r>
            <a:r>
              <a:rPr lang="en-US" sz="2800" b="1">
                <a:solidFill>
                  <a:srgbClr val="7030A0"/>
                </a:solidFill>
                <a:latin typeface="Calibri" pitchFamily="34" charset="0"/>
              </a:rPr>
              <a:t>₄→ 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CH₃Cl → C₂H₆ → C₂H₅Cl → C₂H₄ → C₂H₅Cl →</a:t>
            </a:r>
          </a:p>
          <a:p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                             → CH₃CH₂Cl                     </a:t>
            </a:r>
            <a:endParaRPr lang="ru-RU" sz="28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2852738"/>
            <a:ext cx="8748713" cy="249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800" b="1">
                <a:solidFill>
                  <a:srgbClr val="7030A0"/>
                </a:solidFill>
                <a:latin typeface="Calibri" pitchFamily="34" charset="0"/>
              </a:rPr>
              <a:t>                             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1) </a:t>
            </a:r>
            <a:r>
              <a:rPr lang="en-US" sz="3600" b="1">
                <a:solidFill>
                  <a:srgbClr val="7030A0"/>
                </a:solidFill>
                <a:latin typeface="Constantia" pitchFamily="18" charset="0"/>
              </a:rPr>
              <a:t>CH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₄  →  CH₃Cl</a:t>
            </a:r>
          </a:p>
          <a:p>
            <a:pPr marL="342900" indent="-342900"/>
            <a:r>
              <a:rPr lang="en-US" sz="3200" b="1">
                <a:solidFill>
                  <a:srgbClr val="7030A0"/>
                </a:solidFill>
                <a:latin typeface="Constantia" pitchFamily="18" charset="0"/>
              </a:rPr>
              <a:t>                           </a:t>
            </a:r>
            <a:endParaRPr lang="ru-RU" sz="3200" b="1">
              <a:solidFill>
                <a:srgbClr val="7030A0"/>
              </a:solidFill>
              <a:latin typeface="Constantia" pitchFamily="18" charset="0"/>
            </a:endParaRPr>
          </a:p>
          <a:p>
            <a:pPr marL="342900" indent="-342900"/>
            <a:r>
              <a:rPr lang="ru-RU" sz="1600" b="1">
                <a:latin typeface="Constantia" pitchFamily="18" charset="0"/>
              </a:rPr>
              <a:t>                                   </a:t>
            </a:r>
            <a:r>
              <a:rPr lang="en-US" sz="1600" b="1">
                <a:latin typeface="Constantia" pitchFamily="18" charset="0"/>
              </a:rPr>
              <a:t>     </a:t>
            </a:r>
            <a:r>
              <a:rPr lang="en-US" sz="2800" b="1">
                <a:latin typeface="Constantia" pitchFamily="18" charset="0"/>
              </a:rPr>
              <a:t>CH</a:t>
            </a:r>
            <a:r>
              <a:rPr lang="en-US" sz="2800" b="1">
                <a:latin typeface="Calibri" pitchFamily="34" charset="0"/>
              </a:rPr>
              <a:t>₄ </a:t>
            </a:r>
            <a:r>
              <a:rPr lang="ru-RU" sz="2800" b="1">
                <a:latin typeface="Calibri" pitchFamily="34" charset="0"/>
              </a:rPr>
              <a:t>  </a:t>
            </a:r>
            <a:r>
              <a:rPr lang="ru-RU" sz="2400" b="1">
                <a:latin typeface="Calibri" pitchFamily="34" charset="0"/>
              </a:rPr>
              <a:t>+ 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ru-RU" sz="24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Cl₂</a:t>
            </a:r>
            <a:r>
              <a:rPr lang="ru-RU" sz="3200" b="1">
                <a:latin typeface="Calibri" pitchFamily="34" charset="0"/>
              </a:rPr>
              <a:t>  </a:t>
            </a:r>
            <a:r>
              <a:rPr lang="en-US" sz="2800" b="1">
                <a:latin typeface="Calibri" pitchFamily="34" charset="0"/>
              </a:rPr>
              <a:t> =  </a:t>
            </a:r>
            <a:r>
              <a:rPr lang="en-US" sz="3200" b="1">
                <a:latin typeface="Calibri" pitchFamily="34" charset="0"/>
              </a:rPr>
              <a:t>CH₃Cl  +  HCl      </a:t>
            </a:r>
            <a:r>
              <a:rPr lang="en-US" sz="2800" b="1">
                <a:latin typeface="Calibri" pitchFamily="34" charset="0"/>
              </a:rPr>
              <a:t>(h</a:t>
            </a:r>
            <a:r>
              <a:rPr lang="el-GR" sz="2800" b="1">
                <a:latin typeface="Calibri" pitchFamily="34" charset="0"/>
              </a:rPr>
              <a:t>ν</a:t>
            </a:r>
            <a:r>
              <a:rPr lang="en-US" sz="2800" b="1">
                <a:latin typeface="Calibri" pitchFamily="34" charset="0"/>
              </a:rPr>
              <a:t>)</a:t>
            </a:r>
            <a:endParaRPr lang="ru-RU" sz="2800" b="1">
              <a:latin typeface="Calibri" pitchFamily="34" charset="0"/>
            </a:endParaRPr>
          </a:p>
          <a:p>
            <a:pPr marL="342900" indent="-342900"/>
            <a:r>
              <a:rPr lang="ru-RU" sz="2800" b="1">
                <a:latin typeface="Calibri" pitchFamily="34" charset="0"/>
              </a:rPr>
              <a:t>                       метан            хлорметан</a:t>
            </a:r>
            <a:endParaRPr lang="en-US" sz="2800" b="1">
              <a:latin typeface="Calibri" pitchFamily="34" charset="0"/>
            </a:endParaRPr>
          </a:p>
          <a:p>
            <a:pPr marL="342900" indent="-342900"/>
            <a:r>
              <a:rPr lang="ru-RU" sz="2800" b="1">
                <a:latin typeface="Calibri" pitchFamily="34" charset="0"/>
              </a:rPr>
              <a:t> 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0825" y="4868863"/>
            <a:ext cx="86423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                     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2) CH₃Cl →  C₂H₆</a:t>
            </a:r>
          </a:p>
          <a:p>
            <a:endParaRPr lang="en-US" sz="3200" b="1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            2CH₃Cl  + 2Na =  C₂H₆  +  2NaCl</a:t>
            </a:r>
            <a:endParaRPr lang="ru-RU" sz="3200" b="1">
              <a:latin typeface="Calibri" pitchFamily="34" charset="0"/>
            </a:endParaRPr>
          </a:p>
          <a:p>
            <a:r>
              <a:rPr lang="ru-RU" sz="3200" b="1">
                <a:latin typeface="Calibri" pitchFamily="34" charset="0"/>
              </a:rPr>
              <a:t>                                            этан</a:t>
            </a:r>
            <a:endParaRPr lang="en-US" sz="3200" b="1"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            </a:t>
            </a:r>
          </a:p>
          <a:p>
            <a:r>
              <a:rPr lang="en-US" sz="3200" b="1">
                <a:latin typeface="Calibri" pitchFamily="34" charset="0"/>
              </a:rPr>
              <a:t>            </a:t>
            </a:r>
          </a:p>
          <a:p>
            <a:r>
              <a:rPr lang="en-US" sz="2800" b="1">
                <a:latin typeface="Calibri" pitchFamily="34" charset="0"/>
              </a:rPr>
              <a:t>                                      </a:t>
            </a:r>
            <a:endParaRPr lang="ru-RU" sz="2800">
              <a:latin typeface="Constantia" pitchFamily="18" charset="0"/>
            </a:endParaRP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0" y="3429000"/>
            <a:ext cx="8137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  </a:t>
            </a:r>
            <a:endParaRPr lang="ru-RU" sz="2800">
              <a:latin typeface="Constantia" pitchFamily="18" charset="0"/>
            </a:endParaRPr>
          </a:p>
        </p:txBody>
      </p:sp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0" y="3860800"/>
            <a:ext cx="8137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                                                  </a:t>
            </a:r>
            <a:endParaRPr lang="en-US" b="1">
              <a:latin typeface="Calibri" pitchFamily="34" charset="0"/>
            </a:endParaRPr>
          </a:p>
          <a:p>
            <a:r>
              <a:rPr lang="en-US" sz="2800" b="1">
                <a:latin typeface="Calibri" pitchFamily="34" charset="0"/>
              </a:rPr>
              <a:t>                                    </a:t>
            </a:r>
            <a:endParaRPr lang="ru-RU" sz="2800">
              <a:latin typeface="Constantia" pitchFamily="18" charset="0"/>
            </a:endParaRP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0" y="5445125"/>
            <a:ext cx="8569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  </a:t>
            </a:r>
            <a:endParaRPr lang="ru-RU" sz="2800" b="1">
              <a:latin typeface="Constantia" pitchFamily="18" charset="0"/>
            </a:endParaRPr>
          </a:p>
        </p:txBody>
      </p:sp>
      <p:pic>
        <p:nvPicPr>
          <p:cNvPr id="14344" name="Рисунок 9" descr="стр метан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05038"/>
            <a:ext cx="16922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Рисунок 10" descr="стр этан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9675" y="4652963"/>
            <a:ext cx="1584325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Выгнутая вниз стрелка 13"/>
          <p:cNvSpPr/>
          <p:nvPr/>
        </p:nvSpPr>
        <p:spPr>
          <a:xfrm rot="20806639">
            <a:off x="835025" y="3543300"/>
            <a:ext cx="2449513" cy="4000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 rot="11109673">
            <a:off x="4797425" y="4860925"/>
            <a:ext cx="2667000" cy="3429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348" name="TextBox 15"/>
          <p:cNvSpPr txBox="1">
            <a:spLocks noChangeArrowheads="1"/>
          </p:cNvSpPr>
          <p:nvPr/>
        </p:nvSpPr>
        <p:spPr bwMode="auto">
          <a:xfrm>
            <a:off x="7596188" y="2708275"/>
            <a:ext cx="1238250" cy="5857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Calibri" pitchFamily="34" charset="0"/>
              </a:rPr>
              <a:t>CH₃-Cl</a:t>
            </a:r>
            <a:endParaRPr lang="ru-RU" sz="320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21127628">
            <a:off x="5872163" y="2959100"/>
            <a:ext cx="1557337" cy="176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0" y="765175"/>
            <a:ext cx="91440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                     </a:t>
            </a:r>
            <a:r>
              <a:rPr lang="ru-RU" sz="3600" b="1">
                <a:latin typeface="Calibri" pitchFamily="34" charset="0"/>
              </a:rPr>
              <a:t> 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3) C₂H₆   →  C₂H₅Cl</a:t>
            </a:r>
          </a:p>
          <a:p>
            <a:endParaRPr lang="en-US" b="1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                  C₂H₆   +  Cl₂   =   C₂H₅Cl   +   HCl     (h</a:t>
            </a:r>
            <a:r>
              <a:rPr lang="el-GR" sz="3200" b="1">
                <a:latin typeface="Calibri" pitchFamily="34" charset="0"/>
              </a:rPr>
              <a:t>ν</a:t>
            </a:r>
            <a:r>
              <a:rPr lang="en-US" sz="3200" b="1">
                <a:latin typeface="Calibri" pitchFamily="34" charset="0"/>
              </a:rPr>
              <a:t>)</a:t>
            </a:r>
            <a:endParaRPr lang="ru-RU" sz="3200" b="1">
              <a:latin typeface="Calibri" pitchFamily="34" charset="0"/>
            </a:endParaRPr>
          </a:p>
          <a:p>
            <a:r>
              <a:rPr lang="ru-RU" sz="3200" b="1">
                <a:latin typeface="Calibri" pitchFamily="34" charset="0"/>
              </a:rPr>
              <a:t>                   этан                    хлорэтан</a:t>
            </a:r>
            <a:endParaRPr lang="ru-RU" sz="3200">
              <a:latin typeface="Constantia" pitchFamily="18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23850" y="2708275"/>
            <a:ext cx="86407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                   4) C₂H₅Cl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→ C₂H₄</a:t>
            </a:r>
          </a:p>
          <a:p>
            <a:endParaRPr lang="en-US" sz="2800" b="1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n-US" sz="2800" b="1">
                <a:latin typeface="Calibri" pitchFamily="34" charset="0"/>
              </a:rPr>
              <a:t>            </a:t>
            </a:r>
            <a:r>
              <a:rPr lang="en-US" sz="3200" b="1">
                <a:latin typeface="Calibri" pitchFamily="34" charset="0"/>
              </a:rPr>
              <a:t>C₂H₅Cl  +  NaOH  =  C₂H₄  +  NaCl </a:t>
            </a:r>
          </a:p>
          <a:p>
            <a:r>
              <a:rPr lang="en-US" sz="2800" b="1">
                <a:latin typeface="Calibri" pitchFamily="34" charset="0"/>
              </a:rPr>
              <a:t>                          (</a:t>
            </a:r>
            <a:r>
              <a:rPr lang="ru-RU" sz="2800" b="1">
                <a:latin typeface="Calibri" pitchFamily="34" charset="0"/>
              </a:rPr>
              <a:t>спиртовой</a:t>
            </a:r>
            <a:r>
              <a:rPr lang="en-US" sz="2800" b="1">
                <a:latin typeface="Calibri" pitchFamily="34" charset="0"/>
              </a:rPr>
              <a:t>    </a:t>
            </a:r>
            <a:r>
              <a:rPr lang="ru-RU" sz="2800" b="1">
                <a:latin typeface="Calibri" pitchFamily="34" charset="0"/>
              </a:rPr>
              <a:t>этен(этилен)</a:t>
            </a:r>
          </a:p>
          <a:p>
            <a:r>
              <a:rPr lang="ru-RU" sz="2800" b="1">
                <a:latin typeface="Calibri" pitchFamily="34" charset="0"/>
              </a:rPr>
              <a:t> </a:t>
            </a:r>
            <a:r>
              <a:rPr lang="en-US" sz="2800" b="1">
                <a:latin typeface="Calibri" pitchFamily="34" charset="0"/>
              </a:rPr>
              <a:t>                           </a:t>
            </a:r>
            <a:r>
              <a:rPr lang="ru-RU" sz="2800" b="1">
                <a:latin typeface="Calibri" pitchFamily="34" charset="0"/>
              </a:rPr>
              <a:t>раствор)</a:t>
            </a:r>
          </a:p>
          <a:p>
            <a:r>
              <a:rPr lang="ru-RU" sz="2800" b="1">
                <a:latin typeface="Calibri" pitchFamily="34" charset="0"/>
              </a:rPr>
              <a:t>                                                                                                                                       </a:t>
            </a:r>
            <a:endParaRPr lang="en-US" sz="2800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 </a:t>
            </a:r>
            <a:endParaRPr lang="ru-RU">
              <a:latin typeface="Constantia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50825" y="5084763"/>
            <a:ext cx="820896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                    5)  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C₂H₄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  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→ C₂H₅Cl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 </a:t>
            </a:r>
          </a:p>
          <a:p>
            <a:r>
              <a:rPr lang="ru-RU" sz="3200" b="1">
                <a:latin typeface="Calibri" pitchFamily="34" charset="0"/>
              </a:rPr>
              <a:t>                  </a:t>
            </a:r>
            <a:r>
              <a:rPr lang="en-US" sz="3200" b="1">
                <a:latin typeface="Calibri" pitchFamily="34" charset="0"/>
              </a:rPr>
              <a:t>C₂H₄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 +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 HCl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 = 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C₂H₅Cl</a:t>
            </a:r>
            <a:endParaRPr lang="ru-RU" sz="3200" b="1">
              <a:latin typeface="Calibri" pitchFamily="34" charset="0"/>
            </a:endParaRPr>
          </a:p>
          <a:p>
            <a:r>
              <a:rPr lang="ru-RU" sz="3200" b="1">
                <a:latin typeface="Calibri" pitchFamily="34" charset="0"/>
              </a:rPr>
              <a:t>               этилен             хлорэтан</a:t>
            </a:r>
            <a:endParaRPr lang="ru-RU" sz="3200">
              <a:latin typeface="Constantia" pitchFamily="18" charset="0"/>
            </a:endParaRPr>
          </a:p>
        </p:txBody>
      </p:sp>
      <p:pic>
        <p:nvPicPr>
          <p:cNvPr id="15364" name="Рисунок 5" descr="стр этилен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2133600"/>
            <a:ext cx="16192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Выгнутая вверх стрелка 7"/>
          <p:cNvSpPr/>
          <p:nvPr/>
        </p:nvSpPr>
        <p:spPr>
          <a:xfrm rot="10800000">
            <a:off x="5580063" y="3141663"/>
            <a:ext cx="2160587" cy="3587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7416800" y="3500438"/>
            <a:ext cx="1727200" cy="585787"/>
          </a:xfrm>
          <a:prstGeom prst="rect">
            <a:avLst/>
          </a:prstGeom>
          <a:solidFill>
            <a:srgbClr val="92D050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Calibri" pitchFamily="34" charset="0"/>
              </a:rPr>
              <a:t>CH</a:t>
            </a: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₂ = </a:t>
            </a:r>
            <a:r>
              <a:rPr lang="en-US" sz="3200" b="1">
                <a:solidFill>
                  <a:srgbClr val="FF0000"/>
                </a:solidFill>
                <a:latin typeface="Calibri" pitchFamily="34" charset="0"/>
              </a:rPr>
              <a:t>CH</a:t>
            </a: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₂</a:t>
            </a:r>
            <a:endParaRPr lang="ru-RU" sz="2800" b="1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5367" name="TextBox 9"/>
          <p:cNvSpPr txBox="1">
            <a:spLocks noChangeArrowheads="1"/>
          </p:cNvSpPr>
          <p:nvPr/>
        </p:nvSpPr>
        <p:spPr bwMode="auto">
          <a:xfrm>
            <a:off x="7050088" y="692150"/>
            <a:ext cx="2093912" cy="5857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Constantia" pitchFamily="18" charset="0"/>
              </a:rPr>
              <a:t>CH</a:t>
            </a:r>
            <a:r>
              <a:rPr lang="en-US" sz="3200">
                <a:solidFill>
                  <a:srgbClr val="FF0000"/>
                </a:solidFill>
                <a:latin typeface="Calibri" pitchFamily="34" charset="0"/>
              </a:rPr>
              <a:t>₃-CH₂-Cl</a:t>
            </a:r>
            <a:endParaRPr lang="ru-RU" sz="320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21226872">
            <a:off x="6092825" y="889000"/>
            <a:ext cx="9779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95288" y="2133600"/>
            <a:ext cx="83534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             6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) C₂H₅Cl → CH₃CHCl₂</a:t>
            </a:r>
            <a:endParaRPr lang="ru-RU" sz="3600" b="1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                       </a:t>
            </a:r>
          </a:p>
          <a:p>
            <a:r>
              <a:rPr lang="en-US" sz="3200" b="1">
                <a:latin typeface="Calibri" pitchFamily="34" charset="0"/>
              </a:rPr>
              <a:t>           C₂H₅Cl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 + 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Cl₂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= CH₃CHCl₂ 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+ HCl   (h</a:t>
            </a:r>
            <a:r>
              <a:rPr lang="el-GR" sz="3200" b="1">
                <a:latin typeface="Calibri" pitchFamily="34" charset="0"/>
              </a:rPr>
              <a:t>ν</a:t>
            </a:r>
            <a:r>
              <a:rPr lang="en-US" sz="3200" b="1">
                <a:latin typeface="Calibri" pitchFamily="34" charset="0"/>
              </a:rPr>
              <a:t>)</a:t>
            </a:r>
            <a:endParaRPr lang="ru-RU" sz="3200" b="1">
              <a:latin typeface="Calibri" pitchFamily="34" charset="0"/>
            </a:endParaRPr>
          </a:p>
          <a:p>
            <a:r>
              <a:rPr lang="ru-RU" sz="3200" b="1">
                <a:latin typeface="Calibri" pitchFamily="34" charset="0"/>
              </a:rPr>
              <a:t>         хлорэтан       1,1-дихлорэтан</a:t>
            </a:r>
          </a:p>
          <a:p>
            <a:r>
              <a:rPr lang="ru-RU" sz="3200" b="1">
                <a:latin typeface="Calibri" pitchFamily="34" charset="0"/>
              </a:rPr>
              <a:t>      </a:t>
            </a:r>
            <a:r>
              <a:rPr lang="en-US" sz="3200" b="1">
                <a:latin typeface="Calibri" pitchFamily="34" charset="0"/>
              </a:rPr>
              <a:t>(CH₃-CH₂Cl)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6946900" y="1341438"/>
            <a:ext cx="2197100" cy="156845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Calibri" pitchFamily="34" charset="0"/>
              </a:rPr>
              <a:t>CH₃-CH-Cl</a:t>
            </a:r>
          </a:p>
          <a:p>
            <a:r>
              <a:rPr lang="en-US" sz="3200">
                <a:solidFill>
                  <a:srgbClr val="FF0000"/>
                </a:solidFill>
                <a:latin typeface="Calibri" pitchFamily="34" charset="0"/>
              </a:rPr>
              <a:t>         |</a:t>
            </a:r>
          </a:p>
          <a:p>
            <a:r>
              <a:rPr lang="en-US" sz="3200">
                <a:solidFill>
                  <a:srgbClr val="FF0000"/>
                </a:solidFill>
                <a:latin typeface="Calibri" pitchFamily="34" charset="0"/>
              </a:rPr>
              <a:t>         Cl</a:t>
            </a:r>
            <a:endParaRPr lang="ru-RU" sz="320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 rot="20115368">
            <a:off x="4881563" y="1377950"/>
            <a:ext cx="2079625" cy="4333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0" y="260350"/>
            <a:ext cx="91440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Осуществите превращение по схеме:</a:t>
            </a:r>
          </a:p>
          <a:p>
            <a:r>
              <a:rPr lang="ru-RU" sz="2800" b="1">
                <a:latin typeface="Constantia" pitchFamily="18" charset="0"/>
              </a:rPr>
              <a:t>                                    напишите уравнения реакций </a:t>
            </a:r>
          </a:p>
          <a:p>
            <a:r>
              <a:rPr lang="ru-RU" sz="2800" b="1">
                <a:latin typeface="Constantia" pitchFamily="18" charset="0"/>
              </a:rPr>
              <a:t>                                    в  структурной форме.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27088" y="3716338"/>
            <a:ext cx="74771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1) </a:t>
            </a:r>
            <a:r>
              <a:rPr lang="en-US" sz="2800" b="1">
                <a:latin typeface="Constantia" pitchFamily="18" charset="0"/>
              </a:rPr>
              <a:t>CH</a:t>
            </a:r>
            <a:r>
              <a:rPr lang="en-US" sz="2800" b="1">
                <a:latin typeface="Calibri" pitchFamily="34" charset="0"/>
              </a:rPr>
              <a:t>₃</a:t>
            </a:r>
            <a:r>
              <a:rPr lang="en-US" sz="3200" b="1">
                <a:latin typeface="Calibri" pitchFamily="34" charset="0"/>
              </a:rPr>
              <a:t>- CH ₃ + Cl₂ 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→</a:t>
            </a:r>
            <a:r>
              <a:rPr lang="en-US" sz="3200" b="1">
                <a:latin typeface="Calibri" pitchFamily="34" charset="0"/>
              </a:rPr>
              <a:t>  CH₃-CH₂Cl   + HCl (h</a:t>
            </a:r>
            <a:r>
              <a:rPr lang="el-GR" sz="3200" b="1">
                <a:latin typeface="Calibri" pitchFamily="34" charset="0"/>
              </a:rPr>
              <a:t>ν</a:t>
            </a:r>
            <a:r>
              <a:rPr lang="en-US" sz="3200" b="1">
                <a:latin typeface="Calibri" pitchFamily="34" charset="0"/>
              </a:rPr>
              <a:t>)  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0" y="1557338"/>
            <a:ext cx="91440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Constantia" pitchFamily="18" charset="0"/>
              </a:rPr>
              <a:t>этан </a:t>
            </a:r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→ </a:t>
            </a:r>
            <a:r>
              <a:rPr lang="ru-RU" sz="3200" b="1">
                <a:solidFill>
                  <a:srgbClr val="7030A0"/>
                </a:solidFill>
                <a:latin typeface="Constantia" pitchFamily="18" charset="0"/>
              </a:rPr>
              <a:t>хлорэтан  </a:t>
            </a:r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→ б</a:t>
            </a:r>
            <a:r>
              <a:rPr lang="ru-RU" sz="3200" b="1">
                <a:solidFill>
                  <a:srgbClr val="7030A0"/>
                </a:solidFill>
                <a:latin typeface="Constantia" pitchFamily="18" charset="0"/>
              </a:rPr>
              <a:t>утан </a:t>
            </a:r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→ </a:t>
            </a:r>
            <a:r>
              <a:rPr lang="ru-RU" sz="3200" b="1">
                <a:solidFill>
                  <a:srgbClr val="7030A0"/>
                </a:solidFill>
                <a:latin typeface="Constantia" pitchFamily="18" charset="0"/>
              </a:rPr>
              <a:t>изобутан  </a:t>
            </a:r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→</a:t>
            </a:r>
          </a:p>
          <a:p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200" b="1">
                <a:solidFill>
                  <a:srgbClr val="7030A0"/>
                </a:solidFill>
                <a:latin typeface="Constantia" pitchFamily="18" charset="0"/>
              </a:rPr>
              <a:t>-метил-</a:t>
            </a:r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200" b="1">
                <a:solidFill>
                  <a:srgbClr val="7030A0"/>
                </a:solidFill>
                <a:latin typeface="Constantia" pitchFamily="18" charset="0"/>
              </a:rPr>
              <a:t>-хлорпропан </a:t>
            </a:r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→2</a:t>
            </a:r>
            <a:r>
              <a:rPr lang="ru-RU" sz="3200" b="1">
                <a:solidFill>
                  <a:srgbClr val="7030A0"/>
                </a:solidFill>
                <a:latin typeface="Constantia" pitchFamily="18" charset="0"/>
              </a:rPr>
              <a:t>-метилпропен-</a:t>
            </a:r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1→</a:t>
            </a:r>
            <a:endParaRPr lang="ru-RU" sz="3200" b="1">
              <a:solidFill>
                <a:srgbClr val="7030A0"/>
              </a:solidFill>
              <a:latin typeface="Constantia" pitchFamily="18" charset="0"/>
            </a:endParaRPr>
          </a:p>
          <a:p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200" b="1">
                <a:solidFill>
                  <a:srgbClr val="7030A0"/>
                </a:solidFill>
                <a:latin typeface="Constantia" pitchFamily="18" charset="0"/>
              </a:rPr>
              <a:t>-метилпропанол-</a:t>
            </a:r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2</a:t>
            </a:r>
            <a:endParaRPr lang="ru-RU" sz="32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0" y="3141663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>
                <a:solidFill>
                  <a:srgbClr val="7030A0"/>
                </a:solidFill>
                <a:latin typeface="Constantia" pitchFamily="18" charset="0"/>
              </a:rPr>
              <a:t>этан </a:t>
            </a:r>
            <a:r>
              <a:rPr lang="ru-RU" sz="3600" b="1" i="1">
                <a:solidFill>
                  <a:srgbClr val="7030A0"/>
                </a:solidFill>
                <a:latin typeface="Calibri" pitchFamily="34" charset="0"/>
              </a:rPr>
              <a:t>→</a:t>
            </a:r>
            <a:r>
              <a:rPr lang="ru-RU" sz="3600" b="1" i="1">
                <a:solidFill>
                  <a:srgbClr val="7030A0"/>
                </a:solidFill>
                <a:latin typeface="Constantia" pitchFamily="18" charset="0"/>
              </a:rPr>
              <a:t> хлорэтан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0" y="4437063"/>
            <a:ext cx="8893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</a:t>
            </a:r>
            <a:r>
              <a:rPr lang="en-US">
                <a:latin typeface="Constantia" pitchFamily="18" charset="0"/>
              </a:rPr>
              <a:t>                          </a:t>
            </a:r>
            <a:r>
              <a:rPr lang="ru-RU" sz="3600" b="1" i="1">
                <a:solidFill>
                  <a:srgbClr val="7030A0"/>
                </a:solidFill>
                <a:latin typeface="Constantia" pitchFamily="18" charset="0"/>
              </a:rPr>
              <a:t>хлорэтан </a:t>
            </a:r>
            <a:r>
              <a:rPr lang="ru-RU" sz="3600" b="1" i="1">
                <a:solidFill>
                  <a:srgbClr val="7030A0"/>
                </a:solidFill>
                <a:latin typeface="Calibri" pitchFamily="34" charset="0"/>
              </a:rPr>
              <a:t>→</a:t>
            </a:r>
            <a:r>
              <a:rPr lang="en-US" sz="3600" b="1" i="1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3600" b="1" i="1">
                <a:solidFill>
                  <a:srgbClr val="7030A0"/>
                </a:solidFill>
                <a:latin typeface="Constantia" pitchFamily="18" charset="0"/>
              </a:rPr>
              <a:t>бутан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3850" y="5084763"/>
            <a:ext cx="88201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</a:rPr>
              <a:t>2) </a:t>
            </a:r>
            <a:r>
              <a:rPr lang="en-US" sz="3200" b="1">
                <a:latin typeface="Calibri" pitchFamily="34" charset="0"/>
              </a:rPr>
              <a:t>2CH₃-CH₂Cl  + 2Na 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→ </a:t>
            </a:r>
            <a:r>
              <a:rPr lang="en-US" sz="3200" b="1">
                <a:latin typeface="Calibri" pitchFamily="34" charset="0"/>
              </a:rPr>
              <a:t>CH₃- CH₂ - CH₂- CH₃ + 2NaCl</a:t>
            </a:r>
            <a:endParaRPr lang="ru-RU" sz="3200" b="1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2555875" y="765175"/>
            <a:ext cx="4268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б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утан 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→ 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изобутан </a:t>
            </a:r>
            <a:endParaRPr lang="ru-RU" sz="3600">
              <a:latin typeface="Constantia" pitchFamily="18" charset="0"/>
            </a:endParaRPr>
          </a:p>
        </p:txBody>
      </p:sp>
      <p:sp>
        <p:nvSpPr>
          <p:cNvPr id="18434" name="Прямоугольник 2"/>
          <p:cNvSpPr>
            <a:spLocks noChangeArrowheads="1"/>
          </p:cNvSpPr>
          <p:nvPr/>
        </p:nvSpPr>
        <p:spPr bwMode="auto">
          <a:xfrm>
            <a:off x="3735388" y="3429000"/>
            <a:ext cx="5408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-метил-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-хлорпропан </a:t>
            </a:r>
            <a:endParaRPr lang="ru-RU" sz="3600">
              <a:latin typeface="Constantia" pitchFamily="18" charset="0"/>
            </a:endParaRP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900113" y="3429000"/>
            <a:ext cx="29035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изобутан  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→</a:t>
            </a:r>
            <a:endParaRPr lang="ru-RU" sz="3600">
              <a:latin typeface="Constantia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8313" y="1700213"/>
            <a:ext cx="8280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  CH₃- CH₂ - CH₂- CH₃ 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→</a:t>
            </a:r>
            <a:r>
              <a:rPr lang="en-US" sz="3200" b="1">
                <a:latin typeface="Calibri" pitchFamily="34" charset="0"/>
              </a:rPr>
              <a:t> CH₃-CH-CH₃    (kat. AlCl₃)</a:t>
            </a:r>
          </a:p>
          <a:p>
            <a:r>
              <a:rPr lang="en-US" sz="3200" b="1">
                <a:latin typeface="Calibri" pitchFamily="34" charset="0"/>
              </a:rPr>
              <a:t>                                                 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 |</a:t>
            </a:r>
          </a:p>
          <a:p>
            <a:r>
              <a:rPr lang="en-US" sz="3200" b="1">
                <a:latin typeface="Calibri" pitchFamily="34" charset="0"/>
              </a:rPr>
              <a:t>                                                 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CH₃ </a:t>
            </a:r>
            <a:endParaRPr lang="ru-RU" sz="3200"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8313" y="4581525"/>
            <a:ext cx="7775575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     </a:t>
            </a:r>
            <a:r>
              <a:rPr lang="en-US" sz="3200" b="1">
                <a:latin typeface="Calibri" pitchFamily="34" charset="0"/>
              </a:rPr>
              <a:t>CH₃-CH-CH₃  +  Cl₂  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→</a:t>
            </a:r>
            <a:r>
              <a:rPr lang="en-US" sz="3200" b="1">
                <a:latin typeface="Calibri" pitchFamily="34" charset="0"/>
              </a:rPr>
              <a:t>  CH₃-C-CH₃  +  HCl</a:t>
            </a:r>
          </a:p>
          <a:p>
            <a:r>
              <a:rPr lang="en-US" sz="3200" b="1">
                <a:latin typeface="Calibri" pitchFamily="34" charset="0"/>
              </a:rPr>
              <a:t>           |                                     </a:t>
            </a:r>
            <a:r>
              <a:rPr lang="ru-RU" sz="3200" b="1">
                <a:latin typeface="Calibri" pitchFamily="34" charset="0"/>
              </a:rPr>
              <a:t>/</a:t>
            </a:r>
            <a:r>
              <a:rPr lang="en-US" sz="3200" b="1">
                <a:latin typeface="Calibri" pitchFamily="34" charset="0"/>
              </a:rPr>
              <a:t> </a:t>
            </a:r>
            <a:r>
              <a:rPr lang="ru-RU" sz="3200" b="1">
                <a:latin typeface="Calibri" pitchFamily="34" charset="0"/>
              </a:rPr>
              <a:t>\</a:t>
            </a:r>
            <a:endParaRPr lang="en-US" sz="3200" b="1"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        CH₃</a:t>
            </a:r>
            <a:r>
              <a:rPr lang="ru-RU" sz="3200" b="1">
                <a:latin typeface="Calibri" pitchFamily="34" charset="0"/>
              </a:rPr>
              <a:t>                       </a:t>
            </a:r>
            <a:r>
              <a:rPr lang="en-US" sz="3200" b="1">
                <a:latin typeface="Calibri" pitchFamily="34" charset="0"/>
              </a:rPr>
              <a:t>      CH₃  Cl</a:t>
            </a:r>
            <a:endParaRPr lang="ru-RU" sz="3200" b="1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0" y="10525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-метил-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-хлорпропан 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→</a:t>
            </a:r>
            <a:endParaRPr lang="en-US" sz="3600" b="1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                                                 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-метилпропен-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1</a:t>
            </a:r>
            <a:endParaRPr lang="ru-RU" sz="3600">
              <a:latin typeface="Constantia" pitchFamily="18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79388" y="2276475"/>
            <a:ext cx="85693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CH₃-C-CH₃   +  NaOH 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→</a:t>
            </a:r>
          </a:p>
          <a:p>
            <a:r>
              <a:rPr lang="en-US" sz="3200" b="1">
                <a:latin typeface="Calibri" pitchFamily="34" charset="0"/>
              </a:rPr>
              <a:t>       </a:t>
            </a:r>
            <a:r>
              <a:rPr lang="ru-RU" sz="3200" b="1">
                <a:latin typeface="Calibri" pitchFamily="34" charset="0"/>
              </a:rPr>
              <a:t>/</a:t>
            </a:r>
            <a:r>
              <a:rPr lang="en-US" sz="3200" b="1">
                <a:latin typeface="Calibri" pitchFamily="34" charset="0"/>
              </a:rPr>
              <a:t> </a:t>
            </a:r>
            <a:r>
              <a:rPr lang="ru-RU" sz="3200" b="1">
                <a:latin typeface="Calibri" pitchFamily="34" charset="0"/>
              </a:rPr>
              <a:t>\</a:t>
            </a:r>
            <a:r>
              <a:rPr lang="en-US" sz="3200" b="1">
                <a:latin typeface="Calibri" pitchFamily="34" charset="0"/>
              </a:rPr>
              <a:t>           </a:t>
            </a:r>
            <a:r>
              <a:rPr lang="en-US" sz="2800" b="1">
                <a:latin typeface="Calibri" pitchFamily="34" charset="0"/>
              </a:rPr>
              <a:t>(</a:t>
            </a:r>
            <a:r>
              <a:rPr lang="ru-RU" sz="2800" b="1">
                <a:latin typeface="Calibri" pitchFamily="34" charset="0"/>
              </a:rPr>
              <a:t>спиртовой</a:t>
            </a:r>
            <a:endParaRPr lang="en-US" sz="2800" b="1"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CH₃  Cl</a:t>
            </a:r>
            <a:r>
              <a:rPr lang="ru-RU" sz="3200" b="1">
                <a:latin typeface="Calibri" pitchFamily="34" charset="0"/>
              </a:rPr>
              <a:t>          </a:t>
            </a:r>
            <a:r>
              <a:rPr lang="ru-RU" sz="2800" b="1">
                <a:latin typeface="Calibri" pitchFamily="34" charset="0"/>
              </a:rPr>
              <a:t>раствор)</a:t>
            </a:r>
            <a:endParaRPr lang="ru-RU" sz="2800">
              <a:latin typeface="Constantia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067175" y="2276475"/>
            <a:ext cx="4572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CH₂=C-CH₃   +  NaCl + H₂O</a:t>
            </a:r>
            <a:r>
              <a:rPr lang="ru-RU" sz="3200" b="1">
                <a:latin typeface="Calibri" pitchFamily="34" charset="0"/>
              </a:rPr>
              <a:t> </a:t>
            </a:r>
            <a:endParaRPr lang="en-US" sz="3200" b="1"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       |</a:t>
            </a:r>
          </a:p>
          <a:p>
            <a:r>
              <a:rPr lang="en-US" sz="3200" b="1">
                <a:latin typeface="Calibri" pitchFamily="34" charset="0"/>
              </a:rPr>
              <a:t>       CH₃</a:t>
            </a:r>
            <a:endParaRPr lang="ru-RU" sz="3200">
              <a:latin typeface="Constantia" pitchFamily="18" charset="0"/>
            </a:endParaRPr>
          </a:p>
        </p:txBody>
      </p:sp>
      <p:sp>
        <p:nvSpPr>
          <p:cNvPr id="19460" name="Прямоугольник 4"/>
          <p:cNvSpPr>
            <a:spLocks noChangeArrowheads="1"/>
          </p:cNvSpPr>
          <p:nvPr/>
        </p:nvSpPr>
        <p:spPr bwMode="auto">
          <a:xfrm>
            <a:off x="4356100" y="3933825"/>
            <a:ext cx="45926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-метилпропанол-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2</a:t>
            </a:r>
            <a:endParaRPr lang="ru-RU" sz="3600" b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9461" name="Прямоугольник 5"/>
          <p:cNvSpPr>
            <a:spLocks noChangeArrowheads="1"/>
          </p:cNvSpPr>
          <p:nvPr/>
        </p:nvSpPr>
        <p:spPr bwMode="auto">
          <a:xfrm>
            <a:off x="0" y="3933825"/>
            <a:ext cx="4689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2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-метилпропен-</a:t>
            </a:r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1</a:t>
            </a: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 → </a:t>
            </a:r>
            <a:endParaRPr lang="ru-RU" sz="3600">
              <a:latin typeface="Constantia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23850" y="4652963"/>
            <a:ext cx="84248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CH₂=C-CH₃ + H₂O </a:t>
            </a:r>
            <a:r>
              <a:rPr lang="en-US" sz="3200" b="1">
                <a:solidFill>
                  <a:srgbClr val="7030A0"/>
                </a:solidFill>
                <a:latin typeface="Calibri" pitchFamily="34" charset="0"/>
              </a:rPr>
              <a:t>→  </a:t>
            </a:r>
            <a:r>
              <a:rPr lang="en-US" sz="3200" b="1">
                <a:latin typeface="Calibri" pitchFamily="34" charset="0"/>
              </a:rPr>
              <a:t>CH₃- CH-CH₃   </a:t>
            </a:r>
            <a:r>
              <a:rPr lang="ru-RU" sz="3200" b="1">
                <a:latin typeface="Calibri" pitchFamily="34" charset="0"/>
              </a:rPr>
              <a:t> </a:t>
            </a:r>
            <a:endParaRPr lang="en-US" sz="3200" b="1"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       |           </a:t>
            </a:r>
            <a:r>
              <a:rPr lang="ru-RU" sz="2400" b="1">
                <a:latin typeface="Calibri" pitchFamily="34" charset="0"/>
              </a:rPr>
              <a:t>(</a:t>
            </a:r>
            <a:r>
              <a:rPr lang="en-US" sz="2400" b="1">
                <a:latin typeface="Calibri" pitchFamily="34" charset="0"/>
              </a:rPr>
              <a:t>H₂SO₄)</a:t>
            </a:r>
            <a:r>
              <a:rPr lang="en-US" sz="3200" b="1">
                <a:latin typeface="Calibri" pitchFamily="34" charset="0"/>
              </a:rPr>
              <a:t>             </a:t>
            </a:r>
            <a:r>
              <a:rPr lang="ru-RU" sz="3200" b="1">
                <a:latin typeface="Calibri" pitchFamily="34" charset="0"/>
              </a:rPr>
              <a:t>/ </a:t>
            </a:r>
            <a:r>
              <a:rPr lang="en-US" sz="3200" b="1">
                <a:latin typeface="Calibri" pitchFamily="34" charset="0"/>
              </a:rPr>
              <a:t> </a:t>
            </a:r>
            <a:r>
              <a:rPr lang="ru-RU" sz="3200" b="1">
                <a:latin typeface="Calibri" pitchFamily="34" charset="0"/>
              </a:rPr>
              <a:t>\</a:t>
            </a:r>
            <a:endParaRPr lang="en-US" sz="3200" b="1"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     CH₃</a:t>
            </a:r>
            <a:r>
              <a:rPr lang="ru-RU" sz="3200" b="1">
                <a:latin typeface="Calibri" pitchFamily="34" charset="0"/>
              </a:rPr>
              <a:t>                          </a:t>
            </a:r>
            <a:r>
              <a:rPr lang="en-US" sz="3200" b="1">
                <a:latin typeface="Calibri" pitchFamily="34" charset="0"/>
              </a:rPr>
              <a:t> 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CH₃  OH</a:t>
            </a:r>
            <a:endParaRPr lang="ru-RU" sz="32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2"/>
          <p:cNvSpPr txBox="1">
            <a:spLocks noChangeArrowheads="1"/>
          </p:cNvSpPr>
          <p:nvPr/>
        </p:nvSpPr>
        <p:spPr bwMode="auto">
          <a:xfrm>
            <a:off x="539750" y="692150"/>
            <a:ext cx="670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Осуществите превращения по схеме:</a:t>
            </a:r>
          </a:p>
        </p:txBody>
      </p:sp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0" y="1484313"/>
            <a:ext cx="8604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CH₃-CH₂-CH₃                </a:t>
            </a:r>
            <a:r>
              <a:rPr lang="ru-RU" sz="3600" b="1">
                <a:latin typeface="Calibri" pitchFamily="34" charset="0"/>
              </a:rPr>
              <a:t>А</a:t>
            </a:r>
            <a:r>
              <a:rPr lang="en-US" sz="3600" b="1">
                <a:latin typeface="Calibri" pitchFamily="34" charset="0"/>
              </a:rPr>
              <a:t>                  </a:t>
            </a:r>
            <a:r>
              <a:rPr lang="ru-RU" sz="3600" b="1">
                <a:latin typeface="Calibri" pitchFamily="34" charset="0"/>
              </a:rPr>
              <a:t>Б</a:t>
            </a:r>
            <a:r>
              <a:rPr lang="en-US" sz="3600" b="1">
                <a:latin typeface="Calibri" pitchFamily="34" charset="0"/>
              </a:rPr>
              <a:t>        </a:t>
            </a:r>
            <a:r>
              <a:rPr lang="ru-RU" sz="3600" b="1">
                <a:latin typeface="Calibri" pitchFamily="34" charset="0"/>
              </a:rPr>
              <a:t> </a:t>
            </a:r>
            <a:r>
              <a:rPr lang="en-US" sz="3600" b="1">
                <a:latin typeface="Calibri" pitchFamily="34" charset="0"/>
              </a:rPr>
              <a:t>                  </a:t>
            </a:r>
            <a:endParaRPr lang="ru-RU" sz="3600" b="1">
              <a:latin typeface="Constantia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843213" y="1557338"/>
            <a:ext cx="979487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500563" y="2708275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659563" y="1557338"/>
            <a:ext cx="979487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6" name="TextBox 8"/>
          <p:cNvSpPr txBox="1">
            <a:spLocks noChangeArrowheads="1"/>
          </p:cNvSpPr>
          <p:nvPr/>
        </p:nvSpPr>
        <p:spPr bwMode="auto">
          <a:xfrm>
            <a:off x="2843213" y="1196975"/>
            <a:ext cx="684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</a:rPr>
              <a:t> </a:t>
            </a:r>
            <a:r>
              <a:rPr lang="en-US" sz="2400" b="1">
                <a:latin typeface="Constantia" pitchFamily="18" charset="0"/>
              </a:rPr>
              <a:t>Br</a:t>
            </a:r>
            <a:r>
              <a:rPr lang="en-US" sz="2400" b="1">
                <a:latin typeface="Calibri" pitchFamily="34" charset="0"/>
              </a:rPr>
              <a:t>₂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0487" name="TextBox 9"/>
          <p:cNvSpPr txBox="1">
            <a:spLocks noChangeArrowheads="1"/>
          </p:cNvSpPr>
          <p:nvPr/>
        </p:nvSpPr>
        <p:spPr bwMode="auto">
          <a:xfrm>
            <a:off x="2916238" y="1844675"/>
            <a:ext cx="546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h</a:t>
            </a:r>
            <a:r>
              <a:rPr lang="el-GR" sz="2800" b="1">
                <a:latin typeface="Calibri" pitchFamily="34" charset="0"/>
              </a:rPr>
              <a:t>ν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0488" name="TextBox 10"/>
          <p:cNvSpPr txBox="1">
            <a:spLocks noChangeArrowheads="1"/>
          </p:cNvSpPr>
          <p:nvPr/>
        </p:nvSpPr>
        <p:spPr bwMode="auto">
          <a:xfrm>
            <a:off x="4859338" y="1196975"/>
            <a:ext cx="62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Br</a:t>
            </a:r>
            <a:r>
              <a:rPr lang="en-US" sz="2400" b="1">
                <a:latin typeface="Calibri" pitchFamily="34" charset="0"/>
              </a:rPr>
              <a:t>₂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0489" name="TextBox 11"/>
          <p:cNvSpPr txBox="1">
            <a:spLocks noChangeArrowheads="1"/>
          </p:cNvSpPr>
          <p:nvPr/>
        </p:nvSpPr>
        <p:spPr bwMode="auto">
          <a:xfrm>
            <a:off x="4859338" y="1916113"/>
            <a:ext cx="547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h</a:t>
            </a:r>
            <a:r>
              <a:rPr lang="el-GR" sz="2800" b="1">
                <a:latin typeface="Calibri" pitchFamily="34" charset="0"/>
              </a:rPr>
              <a:t>ν</a:t>
            </a:r>
            <a:endParaRPr lang="ru-RU" sz="2800" b="1">
              <a:latin typeface="Constantia" pitchFamily="18" charset="0"/>
            </a:endParaRPr>
          </a:p>
        </p:txBody>
      </p:sp>
      <p:sp>
        <p:nvSpPr>
          <p:cNvPr id="20490" name="TextBox 12"/>
          <p:cNvSpPr txBox="1">
            <a:spLocks noChangeArrowheads="1"/>
          </p:cNvSpPr>
          <p:nvPr/>
        </p:nvSpPr>
        <p:spPr bwMode="auto">
          <a:xfrm>
            <a:off x="6443663" y="1196975"/>
            <a:ext cx="1241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2</a:t>
            </a:r>
            <a:r>
              <a:rPr lang="en-US" sz="2400" b="1">
                <a:latin typeface="Constantia" pitchFamily="18" charset="0"/>
              </a:rPr>
              <a:t>NaOH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0491" name="TextBox 13"/>
          <p:cNvSpPr txBox="1">
            <a:spLocks noChangeArrowheads="1"/>
          </p:cNvSpPr>
          <p:nvPr/>
        </p:nvSpPr>
        <p:spPr bwMode="auto">
          <a:xfrm>
            <a:off x="6588125" y="1844675"/>
            <a:ext cx="1076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onstantia" pitchFamily="18" charset="0"/>
              </a:rPr>
              <a:t>спирт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331913" y="3357563"/>
            <a:ext cx="62801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 CH</a:t>
            </a:r>
            <a:r>
              <a:rPr lang="en-US" sz="2400" b="1">
                <a:latin typeface="Calibri" pitchFamily="34" charset="0"/>
              </a:rPr>
              <a:t>₃</a:t>
            </a:r>
            <a:r>
              <a:rPr lang="en-US" sz="2400" b="1">
                <a:latin typeface="Constantia" pitchFamily="18" charset="0"/>
              </a:rPr>
              <a:t>-CH</a:t>
            </a:r>
            <a:r>
              <a:rPr lang="en-US" sz="2400" b="1">
                <a:latin typeface="Calibri" pitchFamily="34" charset="0"/>
              </a:rPr>
              <a:t>₂-</a:t>
            </a:r>
            <a:r>
              <a:rPr lang="en-US" sz="2400" b="1">
                <a:latin typeface="Constantia" pitchFamily="18" charset="0"/>
              </a:rPr>
              <a:t>CH</a:t>
            </a:r>
            <a:r>
              <a:rPr lang="en-US" sz="2400" b="1">
                <a:latin typeface="Calibri" pitchFamily="34" charset="0"/>
              </a:rPr>
              <a:t>₃  </a:t>
            </a:r>
            <a:r>
              <a:rPr lang="en-US" sz="2800" b="1">
                <a:latin typeface="Calibri" pitchFamily="34" charset="0"/>
              </a:rPr>
              <a:t>+ Br₂  </a:t>
            </a: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= </a:t>
            </a:r>
            <a:r>
              <a:rPr lang="en-US" sz="2800" b="1">
                <a:latin typeface="Calibri" pitchFamily="34" charset="0"/>
              </a:rPr>
              <a:t> CH₃-CH-CH₃  +  HBr</a:t>
            </a:r>
          </a:p>
          <a:p>
            <a:r>
              <a:rPr lang="en-US" sz="2800" b="1">
                <a:latin typeface="Calibri" pitchFamily="34" charset="0"/>
              </a:rPr>
              <a:t>                                                 |</a:t>
            </a:r>
          </a:p>
          <a:p>
            <a:r>
              <a:rPr lang="en-US" sz="2800" b="1">
                <a:latin typeface="Calibri" pitchFamily="34" charset="0"/>
              </a:rPr>
              <a:t>                                                Br</a:t>
            </a:r>
            <a:endParaRPr lang="ru-RU" sz="2800">
              <a:latin typeface="Constantia" pitchFamily="18" charset="0"/>
            </a:endParaRPr>
          </a:p>
        </p:txBody>
      </p:sp>
      <p:sp>
        <p:nvSpPr>
          <p:cNvPr id="20493" name="Прямоугольник 17"/>
          <p:cNvSpPr>
            <a:spLocks noChangeArrowheads="1"/>
          </p:cNvSpPr>
          <p:nvPr/>
        </p:nvSpPr>
        <p:spPr bwMode="auto">
          <a:xfrm>
            <a:off x="1835150" y="2636838"/>
            <a:ext cx="4659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nstantia" pitchFamily="18" charset="0"/>
              </a:rPr>
              <a:t>  CH</a:t>
            </a:r>
            <a:r>
              <a:rPr lang="en-US" sz="2800" b="1">
                <a:latin typeface="Calibri" pitchFamily="34" charset="0"/>
              </a:rPr>
              <a:t>₃</a:t>
            </a:r>
            <a:r>
              <a:rPr lang="en-US" sz="2800" b="1">
                <a:latin typeface="Constantia" pitchFamily="18" charset="0"/>
              </a:rPr>
              <a:t>-CH</a:t>
            </a:r>
            <a:r>
              <a:rPr lang="en-US" sz="2800" b="1">
                <a:latin typeface="Calibri" pitchFamily="34" charset="0"/>
              </a:rPr>
              <a:t>₂-</a:t>
            </a:r>
            <a:r>
              <a:rPr lang="en-US" sz="2800" b="1">
                <a:latin typeface="Constantia" pitchFamily="18" charset="0"/>
              </a:rPr>
              <a:t>CH</a:t>
            </a:r>
            <a:r>
              <a:rPr lang="ru-RU" sz="2800" b="1">
                <a:latin typeface="Calibri" pitchFamily="34" charset="0"/>
              </a:rPr>
              <a:t>₃</a:t>
            </a:r>
            <a:r>
              <a:rPr lang="en-US" sz="2800" b="1">
                <a:latin typeface="Calibri" pitchFamily="34" charset="0"/>
              </a:rPr>
              <a:t>                   </a:t>
            </a:r>
            <a:r>
              <a:rPr lang="en-US" sz="3600" b="1">
                <a:latin typeface="Calibri" pitchFamily="34" charset="0"/>
              </a:rPr>
              <a:t>A </a:t>
            </a:r>
            <a:endParaRPr lang="ru-RU" sz="3600">
              <a:latin typeface="Constantia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4787900" y="155733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95" name="Прямоугольник 19"/>
          <p:cNvSpPr>
            <a:spLocks noChangeArrowheads="1"/>
          </p:cNvSpPr>
          <p:nvPr/>
        </p:nvSpPr>
        <p:spPr bwMode="auto">
          <a:xfrm>
            <a:off x="2627313" y="4508500"/>
            <a:ext cx="45370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         A                     </a:t>
            </a:r>
            <a:r>
              <a:rPr lang="ru-RU" sz="3600" b="1">
                <a:latin typeface="Calibri" pitchFamily="34" charset="0"/>
              </a:rPr>
              <a:t>Б</a:t>
            </a:r>
            <a:endParaRPr lang="ru-RU" sz="3600">
              <a:latin typeface="Constantia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4500563" y="45815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27088" y="5084763"/>
            <a:ext cx="6858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    </a:t>
            </a:r>
            <a:r>
              <a:rPr lang="en-US" sz="2800" b="1">
                <a:latin typeface="Calibri" pitchFamily="34" charset="0"/>
              </a:rPr>
              <a:t>CH₃-CHBr-CH₃  +  Br₂  </a:t>
            </a: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= </a:t>
            </a:r>
            <a:r>
              <a:rPr lang="en-US" sz="2800" b="1">
                <a:latin typeface="Calibri" pitchFamily="34" charset="0"/>
              </a:rPr>
              <a:t>CH₃ - C - CH₃ + HBr</a:t>
            </a:r>
          </a:p>
          <a:p>
            <a:r>
              <a:rPr lang="en-US" sz="2800" b="1">
                <a:latin typeface="Calibri" pitchFamily="34" charset="0"/>
              </a:rPr>
              <a:t>                                                       </a:t>
            </a:r>
            <a:r>
              <a:rPr lang="ru-RU" sz="2800" b="1">
                <a:latin typeface="Calibri" pitchFamily="34" charset="0"/>
              </a:rPr>
              <a:t>/ \</a:t>
            </a:r>
            <a:endParaRPr lang="en-US" sz="2800" b="1">
              <a:latin typeface="Calibri" pitchFamily="34" charset="0"/>
            </a:endParaRPr>
          </a:p>
          <a:p>
            <a:r>
              <a:rPr lang="en-US" sz="2800" b="1">
                <a:latin typeface="Calibri" pitchFamily="34" charset="0"/>
              </a:rPr>
              <a:t>                                                 </a:t>
            </a:r>
            <a:r>
              <a:rPr lang="ru-RU" sz="2800" b="1">
                <a:latin typeface="Calibri" pitchFamily="34" charset="0"/>
              </a:rPr>
              <a:t> </a:t>
            </a:r>
            <a:r>
              <a:rPr lang="en-US" sz="2800" b="1">
                <a:latin typeface="Calibri" pitchFamily="34" charset="0"/>
              </a:rPr>
              <a:t> </a:t>
            </a:r>
            <a:r>
              <a:rPr lang="ru-RU" sz="2800" b="1">
                <a:latin typeface="Calibri" pitchFamily="34" charset="0"/>
              </a:rPr>
              <a:t> </a:t>
            </a:r>
            <a:r>
              <a:rPr lang="en-US" sz="2800" b="1">
                <a:latin typeface="Calibri" pitchFamily="34" charset="0"/>
              </a:rPr>
              <a:t>Br  </a:t>
            </a:r>
            <a:r>
              <a:rPr lang="ru-RU" sz="2800" b="1">
                <a:latin typeface="Calibri" pitchFamily="34" charset="0"/>
              </a:rPr>
              <a:t> </a:t>
            </a:r>
            <a:r>
              <a:rPr lang="en-US" sz="2800" b="1">
                <a:latin typeface="Calibri" pitchFamily="34" charset="0"/>
              </a:rPr>
              <a:t>Br</a:t>
            </a:r>
            <a:endParaRPr lang="ru-RU" sz="2800">
              <a:latin typeface="Constantia" pitchFamily="18" charset="0"/>
            </a:endParaRPr>
          </a:p>
        </p:txBody>
      </p:sp>
      <p:sp>
        <p:nvSpPr>
          <p:cNvPr id="20498" name="TextBox 22"/>
          <p:cNvSpPr txBox="1">
            <a:spLocks noChangeArrowheads="1"/>
          </p:cNvSpPr>
          <p:nvPr/>
        </p:nvSpPr>
        <p:spPr bwMode="auto">
          <a:xfrm>
            <a:off x="7885113" y="1484313"/>
            <a:ext cx="4556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onstantia" pitchFamily="18" charset="0"/>
              </a:rPr>
              <a:t>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2916238" y="620713"/>
            <a:ext cx="2614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onstantia" pitchFamily="18" charset="0"/>
              </a:rPr>
              <a:t>Б </a:t>
            </a:r>
            <a:r>
              <a:rPr lang="ru-RU">
                <a:latin typeface="Constantia" pitchFamily="18" charset="0"/>
              </a:rPr>
              <a:t>                               </a:t>
            </a:r>
            <a:r>
              <a:rPr lang="ru-RU" sz="3200" b="1">
                <a:latin typeface="Constantia" pitchFamily="18" charset="0"/>
              </a:rPr>
              <a:t>В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779838" y="692150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3635375" y="333375"/>
            <a:ext cx="10969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2</a:t>
            </a:r>
            <a:r>
              <a:rPr lang="en-US" sz="2400" b="1">
                <a:latin typeface="Calibri" pitchFamily="34" charset="0"/>
              </a:rPr>
              <a:t>NaOH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3635375" y="1341438"/>
            <a:ext cx="10763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onstantia" pitchFamily="18" charset="0"/>
              </a:rPr>
              <a:t>спирт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2205038"/>
            <a:ext cx="91440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CH₃ - C - CH₃  + 2NaOH  </a:t>
            </a:r>
            <a:r>
              <a:rPr lang="en-US" sz="3200" b="1">
                <a:solidFill>
                  <a:srgbClr val="FF0000"/>
                </a:solidFill>
                <a:latin typeface="Calibri" pitchFamily="34" charset="0"/>
              </a:rPr>
              <a:t>=</a:t>
            </a:r>
            <a:r>
              <a:rPr lang="en-US" sz="3200" b="1">
                <a:latin typeface="Calibri" pitchFamily="34" charset="0"/>
              </a:rPr>
              <a:t>  CH—C-CH₃ +2NaBr +  2H₂O  </a:t>
            </a:r>
          </a:p>
          <a:p>
            <a:r>
              <a:rPr lang="en-US" sz="3200" b="1">
                <a:latin typeface="Calibri" pitchFamily="34" charset="0"/>
              </a:rPr>
              <a:t>         </a:t>
            </a:r>
            <a:r>
              <a:rPr lang="ru-RU" sz="3200" b="1">
                <a:latin typeface="Calibri" pitchFamily="34" charset="0"/>
              </a:rPr>
              <a:t>/ \</a:t>
            </a:r>
            <a:endParaRPr lang="en-US" sz="3200" b="1">
              <a:latin typeface="Calibri" pitchFamily="34" charset="0"/>
            </a:endParaRPr>
          </a:p>
          <a:p>
            <a:r>
              <a:rPr lang="en-US" sz="3200" b="1">
                <a:latin typeface="Calibri" pitchFamily="34" charset="0"/>
              </a:rPr>
              <a:t>      Br  Br      </a:t>
            </a:r>
          </a:p>
          <a:p>
            <a:r>
              <a:rPr lang="en-US" sz="3200" b="1">
                <a:latin typeface="Calibri" pitchFamily="34" charset="0"/>
              </a:rPr>
              <a:t>                                         </a:t>
            </a:r>
            <a:endParaRPr lang="ru-RU" sz="2400" b="1">
              <a:latin typeface="Constantia" pitchFamily="18" charset="0"/>
            </a:endParaRPr>
          </a:p>
          <a:p>
            <a:endParaRPr lang="ru-RU" sz="32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21510" name="TextBox 9"/>
          <p:cNvSpPr txBox="1">
            <a:spLocks noChangeArrowheads="1"/>
          </p:cNvSpPr>
          <p:nvPr/>
        </p:nvSpPr>
        <p:spPr bwMode="auto">
          <a:xfrm>
            <a:off x="4787900" y="2133600"/>
            <a:ext cx="557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</a:rPr>
              <a:t>—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21511" name="TextBox 10"/>
          <p:cNvSpPr txBox="1">
            <a:spLocks noChangeArrowheads="1"/>
          </p:cNvSpPr>
          <p:nvPr/>
        </p:nvSpPr>
        <p:spPr bwMode="auto">
          <a:xfrm>
            <a:off x="4787900" y="2276475"/>
            <a:ext cx="5572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</a:rPr>
              <a:t>—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21512" name="Прямоугольник 11"/>
          <p:cNvSpPr>
            <a:spLocks noChangeArrowheads="1"/>
          </p:cNvSpPr>
          <p:nvPr/>
        </p:nvSpPr>
        <p:spPr bwMode="auto">
          <a:xfrm>
            <a:off x="2987675" y="3933825"/>
            <a:ext cx="29321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Calibri" pitchFamily="34" charset="0"/>
              </a:rPr>
              <a:t> </a:t>
            </a:r>
            <a:endParaRPr lang="ru-RU" sz="3600" b="1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429</TotalTime>
  <Words>510</Words>
  <Application>Microsoft Office PowerPoint</Application>
  <PresentationFormat>Экран (4:3)</PresentationFormat>
  <Paragraphs>174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Constantia</vt:lpstr>
      <vt:lpstr>Arial</vt:lpstr>
      <vt:lpstr>Calibri</vt:lpstr>
      <vt:lpstr>Wingdings 2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СХЕМЫ ХИМИЧЕСКИХ ПРЕВРАЩЕНИЙ В ОРГАНИЧЕСКОЙ ХИМИИ</dc:title>
  <dc:creator>RockNRolf</dc:creator>
  <cp:lastModifiedBy>пользователь</cp:lastModifiedBy>
  <cp:revision>48</cp:revision>
  <dcterms:created xsi:type="dcterms:W3CDTF">2012-10-06T17:48:34Z</dcterms:created>
  <dcterms:modified xsi:type="dcterms:W3CDTF">2013-11-10T13:12:27Z</dcterms:modified>
</cp:coreProperties>
</file>