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5" r:id="rId5"/>
    <p:sldId id="259" r:id="rId6"/>
    <p:sldId id="260" r:id="rId7"/>
    <p:sldId id="275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FB3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31" autoAdjust="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9EE48-8B11-4010-BE19-663137B9EFE8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E9E04-67E1-434A-A61E-DEBDDB9A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E9E04-67E1-434A-A61E-DEBDDB9ABB5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Скорее</a:t>
            </a:r>
            <a:r>
              <a:rPr lang="ru-RU" baseline="0" dirty="0" smtClean="0"/>
              <a:t> всего слайд не нужен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E9E04-67E1-434A-A61E-DEBDDB9ABB59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0383B-66F6-4599-B6F4-60D04BEDCC8B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C3EF-A543-4985-8511-23360F6C4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алина\Documents\My_Sbornik_fon_1\My_Sbornik_fon_1\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4500594"/>
          </a:xfrm>
        </p:spPr>
        <p:txBody>
          <a:bodyPr>
            <a:normAutofit/>
          </a:bodyPr>
          <a:lstStyle/>
          <a:p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Ученическое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самоуправление</a:t>
            </a:r>
            <a:b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</a:t>
            </a:r>
            <a:b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классе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3428992" y="2214554"/>
            <a:ext cx="2786082" cy="17145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50" dirty="0" smtClean="0">
                <a:solidFill>
                  <a:schemeClr val="tx1"/>
                </a:solidFill>
              </a:rPr>
              <a:t/>
            </a:r>
            <a:br>
              <a:rPr lang="ru-RU" sz="1750" dirty="0" smtClean="0">
                <a:solidFill>
                  <a:schemeClr val="tx1"/>
                </a:solidFill>
              </a:rPr>
            </a:br>
            <a:r>
              <a:rPr lang="ru-RU" sz="1750" dirty="0" smtClean="0">
                <a:solidFill>
                  <a:schemeClr val="tx1"/>
                </a:solidFill>
              </a:rPr>
              <a:t>Исполнительный орган самоуправления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sz="1200" dirty="0" smtClean="0">
                <a:solidFill>
                  <a:schemeClr val="tx1"/>
                </a:solidFill>
              </a:rPr>
              <a:t>совет класса, совет организаторов, совет учащихся)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29454" y="785794"/>
            <a:ext cx="185738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Советы классов (параллели)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43702" y="2143116"/>
            <a:ext cx="2214578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Орган</a:t>
            </a:r>
            <a:r>
              <a:rPr lang="ru-RU" dirty="0" smtClean="0"/>
              <a:t> </a:t>
            </a:r>
            <a:r>
              <a:rPr lang="ru-RU" sz="1400" dirty="0" smtClean="0"/>
              <a:t>самоуправления детского общественного объединения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15140" y="3143248"/>
            <a:ext cx="2071702" cy="32861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Временные формирования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Советы дел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Инициативные и творческие группы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Дежурные команды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Посты, дозоры, бригады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28992" y="785794"/>
            <a:ext cx="250033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Собрание учащихся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785794"/>
            <a:ext cx="185738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Общеученический орган самоуправления образовательного учреждения</a:t>
            </a:r>
            <a:endParaRPr lang="ru-RU" sz="1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7224" y="2143116"/>
            <a:ext cx="1928826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Родительский комитет класса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2910" y="3286124"/>
            <a:ext cx="2143140" cy="31432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Постоянные объединения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Общественно-политические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Трудовые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Милосердия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Экологические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Учебно-познавательные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Спортивные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Досуговые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928926" y="5572140"/>
            <a:ext cx="3571900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Микроколлективы</a:t>
            </a:r>
            <a:r>
              <a:rPr lang="ru-RU" dirty="0" smtClean="0"/>
              <a:t> класса</a:t>
            </a:r>
            <a:br>
              <a:rPr lang="ru-RU" dirty="0" smtClean="0"/>
            </a:br>
            <a:r>
              <a:rPr lang="ru-RU" sz="1400" dirty="0" smtClean="0"/>
              <a:t>(содружества, товарищества, команды, объединения)</a:t>
            </a:r>
            <a:endParaRPr lang="ru-RU" sz="1400" dirty="0"/>
          </a:p>
        </p:txBody>
      </p:sp>
      <p:cxnSp>
        <p:nvCxnSpPr>
          <p:cNvPr id="14" name="Прямая со стрелкой 13"/>
          <p:cNvCxnSpPr>
            <a:endCxn id="3" idx="0"/>
          </p:cNvCxnSpPr>
          <p:nvPr/>
        </p:nvCxnSpPr>
        <p:spPr>
          <a:xfrm rot="16200000" flipH="1">
            <a:off x="4375546" y="1768067"/>
            <a:ext cx="857254" cy="3572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2786050" y="3571876"/>
            <a:ext cx="857256" cy="71438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000760" y="3571876"/>
            <a:ext cx="785818" cy="50006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3928264" y="4714884"/>
            <a:ext cx="1572430" cy="79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3" idx="1"/>
          </p:cNvCxnSpPr>
          <p:nvPr/>
        </p:nvCxnSpPr>
        <p:spPr>
          <a:xfrm rot="16200000" flipH="1">
            <a:off x="2650199" y="1278832"/>
            <a:ext cx="1322656" cy="105095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0" idx="3"/>
          </p:cNvCxnSpPr>
          <p:nvPr/>
        </p:nvCxnSpPr>
        <p:spPr>
          <a:xfrm>
            <a:off x="2786050" y="2536025"/>
            <a:ext cx="714380" cy="25003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6" idx="1"/>
          </p:cNvCxnSpPr>
          <p:nvPr/>
        </p:nvCxnSpPr>
        <p:spPr>
          <a:xfrm rot="5400000" flipH="1" flipV="1">
            <a:off x="6215074" y="2500306"/>
            <a:ext cx="428628" cy="42862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3" idx="7"/>
          </p:cNvCxnSpPr>
          <p:nvPr/>
        </p:nvCxnSpPr>
        <p:spPr>
          <a:xfrm rot="5400000" flipH="1" flipV="1">
            <a:off x="5742653" y="1278838"/>
            <a:ext cx="1251209" cy="112239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39"/>
          <p:cNvGrpSpPr/>
          <p:nvPr/>
        </p:nvGrpSpPr>
        <p:grpSpPr>
          <a:xfrm>
            <a:off x="785786" y="500042"/>
            <a:ext cx="7500990" cy="6215106"/>
            <a:chOff x="785786" y="357166"/>
            <a:chExt cx="7000924" cy="635798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3357554" y="357166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Собрание класса</a:t>
              </a:r>
              <a:endParaRPr lang="ru-RU" dirty="0"/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357554" y="1142984"/>
              <a:ext cx="1714512" cy="714380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Совет командиров</a:t>
              </a:r>
              <a:endParaRPr lang="ru-RU" dirty="0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000760" y="1142984"/>
              <a:ext cx="1714512" cy="714380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Дежурный командир</a:t>
              </a:r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85786" y="2214554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Команда «Забота»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286116" y="2214554"/>
              <a:ext cx="1857388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Команда «Деловые люди»</a:t>
              </a:r>
              <a:endParaRPr lang="ru-RU" sz="1600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000760" y="2214554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Команда «Вахтенные»</a:t>
              </a:r>
              <a:endParaRPr lang="ru-RU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85786" y="3000372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Друзья малышей</a:t>
              </a:r>
              <a:endParaRPr lang="ru-RU" dirty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3286116" y="3000372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миротворцы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6000760" y="3000372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дежурные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85786" y="3786190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тимуровцы</a:t>
              </a:r>
              <a:endParaRPr lang="ru-RU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286116" y="3786190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Юные корреспонденты</a:t>
              </a:r>
              <a:endParaRPr lang="ru-RU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000760" y="3786190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консультанты</a:t>
              </a: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85786" y="4572008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Менеджеры добрых услуг</a:t>
              </a:r>
              <a:endParaRPr lang="ru-RU" dirty="0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286116" y="4572008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Оформители  </a:t>
              </a: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000760" y="4572008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Волонтёры порядка</a:t>
              </a:r>
              <a:endParaRPr lang="ru-RU" dirty="0"/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85786" y="5357826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Трудовые объединения</a:t>
              </a:r>
              <a:endParaRPr lang="ru-RU" dirty="0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286116" y="5357826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Социологическая группа</a:t>
              </a: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000760" y="5357826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Медицинская служба</a:t>
              </a:r>
              <a:endParaRPr lang="ru-RU" dirty="0"/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785786" y="6072206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экологи</a:t>
              </a:r>
              <a:endParaRPr lang="ru-RU" dirty="0"/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3286116" y="6072206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Лидерская группа</a:t>
              </a:r>
              <a:endParaRPr lang="ru-RU" dirty="0"/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6000760" y="6072206"/>
              <a:ext cx="1785950" cy="64294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Физорги </a:t>
              </a:r>
              <a:endParaRPr lang="ru-RU" dirty="0"/>
            </a:p>
          </p:txBody>
        </p:sp>
        <p:cxnSp>
          <p:nvCxnSpPr>
            <p:cNvPr id="25" name="Прямая со стрелкой 24"/>
            <p:cNvCxnSpPr>
              <a:stCxn id="3" idx="2"/>
              <a:endCxn id="4" idx="0"/>
            </p:cNvCxnSpPr>
            <p:nvPr/>
          </p:nvCxnSpPr>
          <p:spPr>
            <a:xfrm rot="5400000">
              <a:off x="4161232" y="1053687"/>
              <a:ext cx="142876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stCxn id="4" idx="3"/>
              <a:endCxn id="5" idx="1"/>
            </p:cNvCxnSpPr>
            <p:nvPr/>
          </p:nvCxnSpPr>
          <p:spPr>
            <a:xfrm>
              <a:off x="5072066" y="1500174"/>
              <a:ext cx="9286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>
              <a:stCxn id="4" idx="2"/>
              <a:endCxn id="7" idx="0"/>
            </p:cNvCxnSpPr>
            <p:nvPr/>
          </p:nvCxnSpPr>
          <p:spPr>
            <a:xfrm rot="5400000">
              <a:off x="4036215" y="2035959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>
              <a:endCxn id="6" idx="0"/>
            </p:cNvCxnSpPr>
            <p:nvPr/>
          </p:nvCxnSpPr>
          <p:spPr>
            <a:xfrm rot="10800000" flipV="1">
              <a:off x="1678762" y="1785926"/>
              <a:ext cx="1678793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>
              <a:stCxn id="5" idx="2"/>
              <a:endCxn id="8" idx="0"/>
            </p:cNvCxnSpPr>
            <p:nvPr/>
          </p:nvCxnSpPr>
          <p:spPr>
            <a:xfrm rot="16200000" flipH="1">
              <a:off x="6697280" y="2018099"/>
              <a:ext cx="357190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Классное собрание </a:t>
            </a:r>
            <a:r>
              <a:rPr lang="ru-RU" sz="4000" b="1" dirty="0" smtClean="0"/>
              <a:t>- </a:t>
            </a:r>
            <a:r>
              <a:rPr lang="ru-RU" sz="4000" dirty="0" smtClean="0"/>
              <a:t>высший </a:t>
            </a:r>
            <a:r>
              <a:rPr lang="ru-RU" sz="4000" dirty="0"/>
              <a:t>орган самоуправления, на котором решаются важнейшие дела, обеспечивая каждому ребенку равные права участвовать в решении и обсуждении всех вопросов жизнедеятельности коллектива.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Собрание, как высший орган самоуправления, наделяется конкретными правами и обязанностями: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определять программу деятельности своего коллектива и его морально-этическую основу (законы, правила и др.);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устанавливать и избирать исполнительный орган самоуправления, определять его структуру (постоянные и временные подразделения) и функциональные обязанности;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устанавливать конкретные задачи деятельности коллектива на определенный срок и принимать конкретные программы работы;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делегировать своих представителей в ученические органы самоуправления в школе и отзывать их по мере необходимости;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заслушивать отчеты о работе постоянных и временных органов самоуправления в классе, отдельных учащихся о выполнении общественных поручений и оценивать их деятельность;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решать вопросы, связанные с жизнедеятельностью коллектива;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устанавливать поощрения и порицания в коллективе класса; подводить итоги работы; 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800" dirty="0"/>
              <a:t>определять меры участия в общественной жизни и трудовой деятельности </a:t>
            </a:r>
            <a:r>
              <a:rPr lang="ru-RU" sz="1800" dirty="0" smtClean="0"/>
              <a:t>школы.</a:t>
            </a:r>
            <a:endParaRPr lang="ru-RU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Типы классного собрания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b="1" dirty="0"/>
              <a:t>Тематические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b="1" dirty="0"/>
              <a:t>Рабочие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b="1" dirty="0"/>
              <a:t>Традиционные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b="1" dirty="0"/>
              <a:t>Совместные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b="1" dirty="0"/>
              <a:t>Экстренные</a:t>
            </a:r>
            <a:endParaRPr lang="ru-RU" dirty="0"/>
          </a:p>
          <a:p>
            <a:endParaRPr lang="ru-RU" dirty="0"/>
          </a:p>
        </p:txBody>
      </p:sp>
      <p:pic>
        <p:nvPicPr>
          <p:cNvPr id="4098" name="Picture 2" descr="G:\семинар\1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286124"/>
            <a:ext cx="2528901" cy="330351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Исполнительный орган самоуправления -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Совет класса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Избирается </a:t>
            </a:r>
            <a:r>
              <a:rPr lang="ru-RU" dirty="0"/>
              <a:t>на собрании из наиболее социально активных учащихся или формируется из представителей </a:t>
            </a:r>
            <a:r>
              <a:rPr lang="ru-RU" dirty="0" err="1"/>
              <a:t>микрогрупп</a:t>
            </a:r>
            <a:r>
              <a:rPr lang="ru-RU" dirty="0"/>
              <a:t>. Избирается открытым голосованием, что способствует формированию опыта гражданского правового поведения, созданию условий для реализации гражданских прав учащихся, в т.ч. «выбирать и быть избранным в руководящие органы».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Совет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класса необходимо наделить реальными полномочиями: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осуществляет выполнение решений собрания учащихся;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распределяет поручения между членами коллектива;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обеспечивает коллективное планирование и реализацию плана;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систематически анализирует текущую работу коллектива;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обсуждает оперативные дела;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формирует временные исполнительные органы самоуправления;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определяет обязанности профильного (по направлениям деятельности), сменного (избранного в помощь постоянному), временного (по подготовке разовых дел) актива;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направляет своих представителей в школьные штабы, клубы, советы, комиссии;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оценивает поступи членов коллектива, поощряет и награждает отличившихся ребят.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Институт уполномоченных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При распределении общественных поручений возможно применение следующих методических приемов: 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назначение органом самоуправления (классным собранием,        советом класса и др.);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выборы полномочного лица открытым (закрытым) голосованием;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коллективное доверие;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очередность;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конкурс;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жеребьевка;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личное желание;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совет взрослого.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:\семинар\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3353" y="442758"/>
            <a:ext cx="1083489" cy="134316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69755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 успешного выполнения учащимися общественных поручений необходима постоянная педагогическая поддержка: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Доведение до понимания ребенка сущности и </a:t>
            </a:r>
            <a:r>
              <a:rPr lang="ru-RU" dirty="0" smtClean="0"/>
              <a:t>значимости </a:t>
            </a:r>
            <a:r>
              <a:rPr lang="ru-RU" dirty="0"/>
              <a:t>поручения, его конечного результата. Организация первичного успеха.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Определение характера деятельности по выполнению поручения (самостоятельно, коллективно, сроки выполнения; ориентиры деятельности, к кому можно обратиться за помощью).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Обучение ребят, имеющих поручения, необходимым знаниям и умениям.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Представление реальных возможностей проявить самостоятельность при выполнении поручения. Доверие и разумная требовательность к детям.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Развитие и укрепление отношений товарищеской взаимопомощи. Контроль за выполнением взятого поручения, отчетность ребят за порученное дело.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Информирование учащихся о ходе выполнения поручений.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Оценка и стимулирование выполнения поручений (коллективом, который дал поручение, самооценка подростка, выполнявшего поручения, использование разнообразных форм и средств поощрения) с учетом индивидуального подхода к каждому ребенку.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i="1" dirty="0" smtClean="0"/>
              <a:t>Дежурные по классу, по школе, по этажу</a:t>
            </a:r>
          </a:p>
          <a:p>
            <a:r>
              <a:rPr lang="ru-RU" sz="1600" b="1" i="1" dirty="0" smtClean="0"/>
              <a:t>Медицинская служба класса</a:t>
            </a:r>
          </a:p>
          <a:p>
            <a:r>
              <a:rPr lang="ru-RU" sz="1600" b="1" i="1" dirty="0" smtClean="0"/>
              <a:t>Библиотечная служба класса</a:t>
            </a:r>
          </a:p>
          <a:p>
            <a:r>
              <a:rPr lang="ru-RU" sz="1600" b="1" i="1" dirty="0" smtClean="0"/>
              <a:t>Дежурные по столовой и гардеробу</a:t>
            </a:r>
          </a:p>
          <a:p>
            <a:r>
              <a:rPr lang="ru-RU" sz="1600" b="1" i="1" dirty="0" smtClean="0"/>
              <a:t>Корреспондентская служба класса</a:t>
            </a:r>
          </a:p>
          <a:p>
            <a:r>
              <a:rPr lang="ru-RU" sz="1600" b="1" i="1" dirty="0" smtClean="0"/>
              <a:t>Репортерская служба класса</a:t>
            </a:r>
          </a:p>
          <a:p>
            <a:r>
              <a:rPr lang="ru-RU" sz="1600" b="1" i="1" dirty="0" smtClean="0"/>
              <a:t>Хозяйственная служба класса</a:t>
            </a:r>
          </a:p>
          <a:p>
            <a:r>
              <a:rPr lang="ru-RU" sz="1600" b="1" i="1" dirty="0" smtClean="0"/>
              <a:t>Служба озеленения</a:t>
            </a:r>
          </a:p>
          <a:p>
            <a:r>
              <a:rPr lang="ru-RU" sz="1600" b="1" i="1" dirty="0" smtClean="0"/>
              <a:t>Служба сохранения здоровья</a:t>
            </a:r>
          </a:p>
          <a:p>
            <a:r>
              <a:rPr lang="ru-RU" sz="1600" b="1" i="1" dirty="0" smtClean="0"/>
              <a:t>Сценарная группа</a:t>
            </a:r>
          </a:p>
          <a:p>
            <a:r>
              <a:rPr lang="ru-RU" sz="1600" b="1" i="1" dirty="0" smtClean="0"/>
              <a:t>Аналитики класса</a:t>
            </a:r>
          </a:p>
          <a:p>
            <a:r>
              <a:rPr lang="ru-RU" sz="1600" b="1" i="1" dirty="0" smtClean="0"/>
              <a:t>Диджейская группа</a:t>
            </a:r>
          </a:p>
          <a:p>
            <a:r>
              <a:rPr lang="ru-RU" sz="1600" b="1" i="1" dirty="0" smtClean="0"/>
              <a:t>Лидеры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Самоуправление учащихся </a:t>
            </a:r>
            <a:r>
              <a:rPr lang="ru-RU" dirty="0"/>
              <a:t>– самостоятельность в проявлении инициативы, принятии решений и его самореализации в интересах своего коллектива. Самоуправление реализуется благодаря самоанализу, самооценке, самокритике и </a:t>
            </a:r>
            <a:r>
              <a:rPr lang="ru-RU" dirty="0" err="1"/>
              <a:t>самоустановкам</a:t>
            </a:r>
            <a:r>
              <a:rPr lang="ru-RU" dirty="0"/>
              <a:t>, сделанным учащимся по отношению к своей деятельности или </a:t>
            </a:r>
            <a:r>
              <a:rPr lang="ru-RU" dirty="0" smtClean="0"/>
              <a:t>коллективу. </a:t>
            </a:r>
            <a:r>
              <a:rPr lang="ru-RU" dirty="0"/>
              <a:t>(</a:t>
            </a:r>
            <a:r>
              <a:rPr lang="ru-RU" dirty="0" err="1" smtClean="0"/>
              <a:t>В.Т.Кабуш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643182"/>
            <a:ext cx="7652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 descr="G:\семинар\1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714752"/>
            <a:ext cx="2857520" cy="2857520"/>
          </a:xfrm>
          <a:prstGeom prst="rect">
            <a:avLst/>
          </a:prstGeom>
          <a:noFill/>
        </p:spPr>
      </p:pic>
      <p:pic>
        <p:nvPicPr>
          <p:cNvPr id="3075" name="Picture 3" descr="G:\семинар\9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1714512" cy="22759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Детское самоуправление </a:t>
            </a:r>
            <a:r>
              <a:rPr lang="ru-RU" dirty="0"/>
              <a:t>– демократическая форма организации коллектива детей, обеспечивающая развитие их самостоятельности в принятии и реализации решений для достижения групповых </a:t>
            </a:r>
            <a:r>
              <a:rPr lang="ru-RU" dirty="0" smtClean="0"/>
              <a:t>целей. </a:t>
            </a:r>
            <a:r>
              <a:rPr lang="ru-RU" dirty="0"/>
              <a:t>(Рожков </a:t>
            </a:r>
            <a:r>
              <a:rPr lang="ru-RU" dirty="0" smtClean="0"/>
              <a:t>М.И)</a:t>
            </a:r>
            <a:endParaRPr lang="ru-RU" dirty="0"/>
          </a:p>
        </p:txBody>
      </p:sp>
      <p:pic>
        <p:nvPicPr>
          <p:cNvPr id="1026" name="Picture 2" descr="G:\семинар\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357694"/>
            <a:ext cx="1933579" cy="20282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714356"/>
            <a:ext cx="80010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Самоуправление в классном коллективе направлено на решение следующих задач: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Создание условий для самовыражения, самоутверждения каждой личности через участие в различных видах деятельности.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Стимуляция социального творчества, инициативы, формирования активной гражданской позиции детей.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Воспитание у школьников демократической культуры, формирование умения действовать в интересах совершенствования не только своей личности, но и общества (класса, школы).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Воспитание достойных творческих лидеров</a:t>
            </a:r>
            <a:endParaRPr lang="ru-RU" sz="2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sz="27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Условия развития (совершенствования) ученического самоуправления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429288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400" dirty="0">
                <a:latin typeface="Calibri" pitchFamily="34" charset="0"/>
                <a:cs typeface="Times New Roman" pitchFamily="18" charset="0"/>
              </a:rPr>
              <a:t>Осуществление принципа взаимного уважения и сотрудничества в отношениях между педагогами и учащимися, их органами самоуправления. 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>
                <a:latin typeface="Calibri" pitchFamily="34" charset="0"/>
                <a:cs typeface="Times New Roman" pitchFamily="18" charset="0"/>
              </a:rPr>
              <a:t>Наличие атмосферы творчества и психологического комфорта как условия развития инициативы и самостоятельности ребят. 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 err="1">
                <a:latin typeface="Calibri" pitchFamily="34" charset="0"/>
                <a:cs typeface="Times New Roman" pitchFamily="18" charset="0"/>
              </a:rPr>
              <a:t>Деятельностный</a:t>
            </a:r>
            <a:r>
              <a:rPr lang="ru-RU" sz="2400" dirty="0">
                <a:latin typeface="Calibri" pitchFamily="34" charset="0"/>
                <a:cs typeface="Times New Roman" pitchFamily="18" charset="0"/>
              </a:rPr>
              <a:t> подход в организации ученического самоуправления. 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>
                <a:latin typeface="Calibri" pitchFamily="34" charset="0"/>
                <a:cs typeface="Times New Roman" pitchFamily="18" charset="0"/>
              </a:rPr>
              <a:t>Связь постоянных, временных и уполномоченных органов самоуправления. 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>
                <a:latin typeface="Calibri" pitchFamily="34" charset="0"/>
                <a:cs typeface="Times New Roman" pitchFamily="18" charset="0"/>
              </a:rPr>
              <a:t>Коллективный самоанализ. Выборность, отчетность и сменяемость актива. 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>
                <a:latin typeface="Calibri" pitchFamily="34" charset="0"/>
                <a:cs typeface="Times New Roman" pitchFamily="18" charset="0"/>
              </a:rPr>
              <a:t>Стимулирование выполнения общественных поручений. 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>
                <a:latin typeface="Calibri" pitchFamily="34" charset="0"/>
                <a:cs typeface="Times New Roman" pitchFamily="18" charset="0"/>
              </a:rPr>
              <a:t>Педагогическая поддержка ученического самоуправления. </a:t>
            </a:r>
          </a:p>
          <a:p>
            <a:endParaRPr lang="ru-RU" sz="2400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 стрелкой 10"/>
          <p:cNvCxnSpPr/>
          <p:nvPr/>
        </p:nvCxnSpPr>
        <p:spPr>
          <a:xfrm>
            <a:off x="5214942" y="1643050"/>
            <a:ext cx="1500198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571604" y="1714488"/>
            <a:ext cx="1643074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2643174" y="500042"/>
            <a:ext cx="378621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Уровни самоуправления</a:t>
            </a:r>
            <a:r>
              <a:rPr lang="ru-RU" sz="2800" dirty="0"/>
              <a:t> </a:t>
            </a:r>
            <a:r>
              <a:rPr lang="ru-RU" sz="2800" dirty="0" err="1" smtClean="0"/>
              <a:t>В.А.Караковский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496"/>
            <a:ext cx="3214710" cy="15001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личностный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29256" y="2786058"/>
            <a:ext cx="3429024" cy="16430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общественный</a:t>
            </a:r>
            <a:endParaRPr lang="ru-RU" sz="3600" dirty="0"/>
          </a:p>
        </p:txBody>
      </p:sp>
      <p:pic>
        <p:nvPicPr>
          <p:cNvPr id="2050" name="Picture 2" descr="G:\семинар\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714884"/>
            <a:ext cx="1571636" cy="17592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Стадии развития детского коллектива по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Лутошкину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b="1" i="1" dirty="0" smtClean="0"/>
              <a:t>«Песчаная россыпь» </a:t>
            </a:r>
            <a:endParaRPr lang="ru-RU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b="1" i="1" dirty="0" smtClean="0"/>
              <a:t>«Мягкая глина» </a:t>
            </a:r>
            <a:endParaRPr lang="ru-RU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b="1" i="1" dirty="0" smtClean="0"/>
              <a:t>«Мерцающий маяк» </a:t>
            </a:r>
            <a:endParaRPr lang="ru-RU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b="1" i="1" dirty="0" smtClean="0"/>
              <a:t>«Алый парус» </a:t>
            </a:r>
            <a:endParaRPr lang="ru-RU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b="1" i="1" dirty="0" smtClean="0"/>
              <a:t>«Горящий факел</a:t>
            </a:r>
            <a:r>
              <a:rPr lang="ru-RU" b="1" i="1" dirty="0" smtClean="0"/>
              <a:t>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sz="27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Динамика самоуправления на разных стадиях развития коллектива (по </a:t>
            </a:r>
            <a:r>
              <a:rPr lang="ru-RU" sz="27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Кабушу</a:t>
            </a:r>
            <a:r>
              <a:rPr lang="ru-RU" sz="27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В.Т.)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28641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00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/>
                        <a:t>Стадии коллектива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/>
                        <a:t>Первая стадия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/>
                        <a:t>Вторая стадия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/>
                        <a:t>Третья стадия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361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Характеристика стадии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Отсутствие актива, общности целей, интереса к деятельности в коллективе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Сформированность актива, заинтересованность учащихся в делах коллектива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Наличие общественного мнения, постоянно меняющегося актива в органах самоуправления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03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Функции самоуправления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Исполнительская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Организаторская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Управленческая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238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Содержание функций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Получение задания, определение режима выполнения, составление плана выполнения, экспертная оценка, самооценка, самоконтроль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Определение цели и усвоение задач, обеспечение работы (условия, средства), распределение обязанностей, оперативное руководство, подведение итогов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Оценка, анализ, принятие решения, организация (планирование), контроль, регулирование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3"/>
          <a:ext cx="8229600" cy="575052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66808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/>
                        <a:t>Первая стадия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/>
                        <a:t>Вторая стадия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/>
                        <a:t>Третья стадия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294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Тенденция развития самоуправления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Метод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Форма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Принцип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942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Элементы системы ученического самоуправления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Задание, поручение, расстановка, взаимоконтроль и др.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Учком, совет, бригады, штабы и др.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Коллективное планирование, проведение, анализ дела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942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Способы привлечения учащихся к самоуправлению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Назначение ответственных лиц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Выборность актива демократическим путем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Участие каждого в организации дел в порядке очередности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668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Позиция педагога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Учитель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Консультант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Партнер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6473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Характер деятельности педагога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Сообщает учащимся знания о значении самоуправления; формирует положительные мотивы у уч-ся по отношению к самоуправленческой деятельности; вырабатывает у учащихся навыки самостоятельной работы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/>
                        <a:t>Передает учащимся организаторский опыт, показывает пример участия в общественной работе, выступает носителем традиций, сложившихся в самоуправлении школы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dirty="0"/>
                        <a:t>Сотрудничество на равных началах, на равных основаниях при выполнении общих задач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1078</Words>
  <Application>Microsoft Office PowerPoint</Application>
  <PresentationFormat>Экран (4:3)</PresentationFormat>
  <Paragraphs>171</Paragraphs>
  <Slides>20</Slides>
  <Notes>2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Ученическое самоуправление  в  классе </vt:lpstr>
      <vt:lpstr>Слайд 2</vt:lpstr>
      <vt:lpstr>Слайд 3</vt:lpstr>
      <vt:lpstr>Слайд 4</vt:lpstr>
      <vt:lpstr>Условия развития (совершенствования) ученического самоуправления </vt:lpstr>
      <vt:lpstr>Слайд 6</vt:lpstr>
      <vt:lpstr>Стадии развития детского коллектива по Лутошкину  </vt:lpstr>
      <vt:lpstr>Динамика самоуправления на разных стадиях развития коллектива (по Кабушу В.Т.) </vt:lpstr>
      <vt:lpstr>Слайд 9</vt:lpstr>
      <vt:lpstr>Слайд 10</vt:lpstr>
      <vt:lpstr>Слайд 11</vt:lpstr>
      <vt:lpstr>Слайд 12</vt:lpstr>
      <vt:lpstr>Слайд 13</vt:lpstr>
      <vt:lpstr>Типы классного собрания</vt:lpstr>
      <vt:lpstr> Исполнительный орган самоуправления - Совет класса </vt:lpstr>
      <vt:lpstr>Слайд 16</vt:lpstr>
      <vt:lpstr>Институт уполномоченных 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Ученическое самоуправление в классе </dc:title>
  <dc:creator>ПАША</dc:creator>
  <cp:lastModifiedBy>Галина</cp:lastModifiedBy>
  <cp:revision>26</cp:revision>
  <dcterms:created xsi:type="dcterms:W3CDTF">2011-10-23T00:20:57Z</dcterms:created>
  <dcterms:modified xsi:type="dcterms:W3CDTF">2011-11-02T08:27:44Z</dcterms:modified>
</cp:coreProperties>
</file>