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svm" ContentType="image/unknown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9"/>
  </p:notesMasterIdLst>
  <p:handoutMasterIdLst>
    <p:handoutMasterId r:id="rId20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0080625" cy="7559675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Дата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Нижний колонтитул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Номер слайда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CF98A2EC-0ADC-48C3-BB05-793C76E2B62E}" type="slidenum"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4265583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x-none"/>
          </a:p>
        </p:txBody>
      </p:sp>
      <p:sp>
        <p:nvSpPr>
          <p:cNvPr id="4" name="Верхний колонтитул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Дата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Нижний колонтитул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7" name="Номер слайда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3BAD8358-E41D-43F1-A2E8-E7CE40506504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2246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>
            <a:spAutoFit/>
          </a:bodyPr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12920" y="1027079"/>
            <a:ext cx="4933800" cy="370044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Заметки 2"/>
          <p:cNvSpPr txBox="1">
            <a:spLocks noGrp="1"/>
          </p:cNvSpPr>
          <p:nvPr>
            <p:ph type="body" sz="quarter" idx="1"/>
          </p:nvPr>
        </p:nvSpPr>
        <p:spPr>
          <a:xfrm>
            <a:off x="1169640" y="5086800"/>
            <a:ext cx="5226120" cy="4107240"/>
          </a:xfrm>
        </p:spPr>
        <p:txBody>
          <a:bodyPr/>
          <a:lstStyle/>
          <a:p>
            <a:endParaRPr lang="de-DE" sz="2400">
              <a:solidFill>
                <a:srgbClr val="000000"/>
              </a:solidFill>
              <a:latin typeface="Thorndale" pitchFamily="1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C654B1D-626C-4DBC-8D9F-0A31C6E813DC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01959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EB66113-284C-44B1-A936-409DC82BDAA6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834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E069B0-E8E2-47B2-A6AC-14B6682BC943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021972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60DEFA-0997-46AE-8D11-79C2E4749C0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44963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4E5527-2802-4FBC-890F-6C60FFCF531A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6097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0FA5B1-21BC-4B04-859D-A8DE6DE832A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9874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FF73BE-C127-48B6-85B2-DB7E48B6C395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1932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5C7E6EC-D999-415F-9606-E400B832C4C0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6724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52C79A-0C22-432B-A7D6-442EFB6754E4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123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6C0EC8-8552-4660-9F09-3D981AC0B5F7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67868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981784-8CA1-4020-BF1B-AC0FE2173D4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230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14A73B-6E4A-48C6-8D65-B806749A0EE1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56173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7ABCB7-C68E-4792-9D24-4A64C16A6653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0932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0971FA8-97A0-49C6-AA06-A4EB51FB6105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8743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804C40-B580-4E8E-8B64-014B5418748D}" type="slidenum"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5232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475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857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25752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2325" y="2138363"/>
            <a:ext cx="4132263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06988" y="2138363"/>
            <a:ext cx="4133850" cy="476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92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74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6431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3690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D4EE083-FD54-4A68-8EBC-B1792533A09C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25979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7322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54994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642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7725" y="700088"/>
            <a:ext cx="2151063" cy="62007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41363" y="700088"/>
            <a:ext cx="6303962" cy="62007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09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D8BE56-AB18-4526-A836-B3829129C8FB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93369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08B5D44-EFA6-44C8-9BD8-8C54F3E86C86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723647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43B5BC-EAC3-46AE-B3F1-3FE3C41DE8F1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6492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B3D527-8547-41C5-8B64-1873FB0C231F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233313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FA74F0-E10C-46E6-B51A-BC001328ED5A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31233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E560C0-5150-4ADA-AD31-B3667516DDCB}" type="slidenum"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36557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x-none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x-none" sz="28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x-none" sz="24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x-none" sz="2000" b="0" i="0" u="none" strike="noStrike" kern="1200">
                <a:ln>
                  <a:noFill/>
                </a:ln>
                <a:latin typeface="Arial" pitchFamily="18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x-none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x-none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C05BA3C0-CB00-42F8-94EB-4A3E8B5D7B2B}" type="slidenum"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x-none" sz="2400" b="0" i="0" u="none" strike="noStrike" kern="1200">
          <a:ln>
            <a:noFill/>
          </a:ln>
          <a:latin typeface="Arial" pitchFamily="18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de-DE"/>
          </a:p>
        </p:txBody>
      </p:sp>
      <p:sp>
        <p:nvSpPr>
          <p:cNvPr id="3" name="Текст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None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marR="0" lvl="0" indent="-324000"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lang="de-DE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marR="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de-DE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marR="0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de-DE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marR="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marR="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marR="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marR="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marR="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marR="0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de-DE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DE"/>
          </a:p>
        </p:txBody>
      </p:sp>
      <p:sp>
        <p:nvSpPr>
          <p:cNvPr id="4" name="Дата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de-D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Нижний колонтитул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ctr" rtl="0" hangingPunct="0">
              <a:buNone/>
              <a:tabLst/>
              <a:defRPr lang="de-D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Номер слайда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de-D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69B6BEBF-E841-423B-9A90-979BE8083BE0}" type="slidenum"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24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marL="0" marR="0" indent="0" rtl="0" hangingPunct="0">
        <a:spcBef>
          <a:spcPts val="0"/>
        </a:spcBef>
        <a:spcAft>
          <a:spcPts val="1414"/>
        </a:spcAft>
        <a:tabLst/>
        <a:defRPr lang="de-DE" sz="32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0" y="0"/>
            <a:ext cx="10080000" cy="75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 txBox="1">
            <a:spLocks noGrp="1"/>
          </p:cNvSpPr>
          <p:nvPr>
            <p:ph type="title"/>
          </p:nvPr>
        </p:nvSpPr>
        <p:spPr>
          <a:xfrm>
            <a:off x="740879" y="699480"/>
            <a:ext cx="860796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sp>
        <p:nvSpPr>
          <p:cNvPr id="4" name="Текст 3"/>
          <p:cNvSpPr txBox="1">
            <a:spLocks noGrp="1"/>
          </p:cNvSpPr>
          <p:nvPr>
            <p:ph type="body" idx="1"/>
          </p:nvPr>
        </p:nvSpPr>
        <p:spPr>
          <a:xfrm>
            <a:off x="822600" y="2137680"/>
            <a:ext cx="8418240" cy="47627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algn="ctr" rtl="0" hangingPunct="0">
        <a:tabLst/>
        <a:defRPr lang="de-DE" sz="2400" b="1" i="1" u="none" strike="noStrike">
          <a:ln>
            <a:noFill/>
          </a:ln>
          <a:solidFill>
            <a:srgbClr val="99284C"/>
          </a:solidFill>
          <a:latin typeface="Albany" pitchFamily="34"/>
          <a:cs typeface="Tahoma" pitchFamily="2"/>
        </a:defRPr>
      </a:lvl1pPr>
    </p:titleStyle>
    <p:bodyStyle>
      <a:lvl1pPr marL="0" marR="0" indent="0" algn="l" rtl="0" hangingPunct="0">
        <a:spcBef>
          <a:spcPts val="0"/>
        </a:spcBef>
        <a:spcAft>
          <a:spcPts val="0"/>
        </a:spcAft>
        <a:tabLst/>
        <a:defRPr lang="de-DE" sz="2400" b="0" i="0" u="none" strike="noStrike">
          <a:ln>
            <a:noFill/>
          </a:ln>
          <a:solidFill>
            <a:srgbClr val="333333"/>
          </a:solidFill>
          <a:latin typeface="Albany" pitchFamily="34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m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m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svm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m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m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hangingPunct="1">
              <a:buNone/>
            </a:pPr>
            <a:r>
              <a:rPr lang="ru-RU" sz="1400">
                <a:solidFill>
                  <a:srgbClr val="000000"/>
                </a:solidFill>
                <a:latin typeface="Calibri" pitchFamily="34"/>
                <a:cs typeface="Times New Roman" pitchFamily="18"/>
              </a:rPr>
              <a:t>Министерство образования  и науки Самарской области</a:t>
            </a:r>
            <a:br>
              <a:rPr lang="ru-RU" sz="1400">
                <a:solidFill>
                  <a:srgbClr val="000000"/>
                </a:solidFill>
                <a:latin typeface="Calibri" pitchFamily="34"/>
                <a:cs typeface="Times New Roman" pitchFamily="18"/>
              </a:rPr>
            </a:br>
            <a:r>
              <a:rPr lang="ru-RU" sz="1400">
                <a:solidFill>
                  <a:srgbClr val="000000"/>
                </a:solidFill>
                <a:latin typeface="Calibri" pitchFamily="34"/>
              </a:rPr>
              <a:t>Государственное автономное образовательное учреждение дополнительного профессионального  образования (повышения квалификации) специалистов</a:t>
            </a:r>
            <a:br>
              <a:rPr lang="ru-RU" sz="1400">
                <a:solidFill>
                  <a:srgbClr val="000000"/>
                </a:solidFill>
                <a:latin typeface="Calibri" pitchFamily="34"/>
              </a:rPr>
            </a:br>
            <a:r>
              <a:rPr lang="ru-RU" sz="1400">
                <a:solidFill>
                  <a:srgbClr val="000000"/>
                </a:solidFill>
                <a:latin typeface="Calibri" pitchFamily="34"/>
              </a:rPr>
              <a:t>Самарский областной институт повышения квалификации и переподготовки работников образования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822600" y="2137680"/>
            <a:ext cx="8418240" cy="4493538"/>
          </a:xfrm>
        </p:spPr>
        <p:txBody>
          <a:bodyPr>
            <a:spAutoFit/>
          </a:bodyPr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 hangingPunct="1">
              <a:buNone/>
            </a:pPr>
            <a:endParaRPr lang="ru-RU" sz="1200" dirty="0">
              <a:solidFill>
                <a:srgbClr val="000000"/>
              </a:solidFill>
              <a:latin typeface="Calibri" pitchFamily="34"/>
              <a:cs typeface="Times New Roman" pitchFamily="18"/>
            </a:endParaRPr>
          </a:p>
          <a:p>
            <a:pPr lvl="0" hangingPunct="1">
              <a:buNone/>
            </a:pPr>
            <a:r>
              <a:rPr lang="ru-RU" sz="1200" b="1" dirty="0">
                <a:solidFill>
                  <a:srgbClr val="000000"/>
                </a:solidFill>
                <a:latin typeface="Calibri" pitchFamily="34"/>
              </a:rPr>
              <a:t> </a:t>
            </a:r>
          </a:p>
          <a:p>
            <a:pPr lvl="0" hangingPunct="1">
              <a:buNone/>
            </a:pPr>
            <a:r>
              <a:rPr lang="ru-RU" sz="1200" b="1" dirty="0">
                <a:solidFill>
                  <a:srgbClr val="000000"/>
                </a:solidFill>
                <a:latin typeface="Calibri" pitchFamily="34"/>
              </a:rPr>
              <a:t> </a:t>
            </a:r>
          </a:p>
          <a:p>
            <a:pPr lvl="0" algn="ctr" hangingPunct="1">
              <a:buNone/>
            </a:pPr>
            <a:r>
              <a:rPr lang="ru-RU" sz="1200" dirty="0">
                <a:solidFill>
                  <a:srgbClr val="000000"/>
                </a:solidFill>
                <a:latin typeface="Calibri" pitchFamily="34"/>
              </a:rPr>
              <a:t>                                 </a:t>
            </a: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Итоговая работа</a:t>
            </a:r>
          </a:p>
          <a:p>
            <a:pPr lvl="0" algn="ctr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по модулю инвариантной части курсов повышения квалификации ИОЧ</a:t>
            </a:r>
          </a:p>
          <a:p>
            <a:pPr lvl="0" algn="ctr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«</a:t>
            </a:r>
            <a:r>
              <a:rPr lang="ru-RU" sz="1600" b="1" dirty="0">
                <a:solidFill>
                  <a:srgbClr val="000000"/>
                </a:solidFill>
                <a:latin typeface="Calibri" pitchFamily="34"/>
              </a:rPr>
              <a:t>Основные направления региональной образовательной политики в контексте модернизации российского образования</a:t>
            </a: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»</a:t>
            </a: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 </a:t>
            </a: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 </a:t>
            </a:r>
          </a:p>
          <a:p>
            <a:pPr lvl="0" algn="ctr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по теме:</a:t>
            </a:r>
          </a:p>
          <a:p>
            <a:pPr lvl="0" algn="ctr" hangingPunct="1">
              <a:buNone/>
            </a:pPr>
            <a:r>
              <a:rPr lang="ru-RU" sz="1600" b="1" dirty="0">
                <a:solidFill>
                  <a:srgbClr val="000000"/>
                </a:solidFill>
                <a:latin typeface="Calibri" pitchFamily="34"/>
              </a:rPr>
              <a:t>«Развитие самостоятельности обучающихся  посредством игровых технологий  на уроках химии»</a:t>
            </a:r>
          </a:p>
          <a:p>
            <a:pPr lvl="0" hangingPunct="1">
              <a:buNone/>
            </a:pPr>
            <a:endParaRPr lang="ru-RU" sz="1600" dirty="0">
              <a:solidFill>
                <a:srgbClr val="000000"/>
              </a:solidFill>
              <a:latin typeface="Calibri" pitchFamily="34"/>
            </a:endParaRP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Сроки обучения: 1 сессия: с 12.05 по 16.05 2014 года</a:t>
            </a: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                                 2 сессия: с 26.05 по 30.05 2014 года</a:t>
            </a:r>
          </a:p>
          <a:p>
            <a:pPr lvl="0" hangingPunct="1">
              <a:buNone/>
            </a:pPr>
            <a:endParaRPr lang="ru-RU" sz="1600" dirty="0">
              <a:solidFill>
                <a:srgbClr val="000000"/>
              </a:solidFill>
              <a:latin typeface="Calibri" pitchFamily="34"/>
            </a:endParaRP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                                                                                    </a:t>
            </a:r>
            <a:r>
              <a:rPr lang="ru-RU" sz="1600" dirty="0" smtClean="0">
                <a:solidFill>
                  <a:srgbClr val="000000"/>
                </a:solidFill>
                <a:latin typeface="Calibri" pitchFamily="34"/>
              </a:rPr>
              <a:t>Выполнила   учитель </a:t>
            </a: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химии</a:t>
            </a:r>
          </a:p>
          <a:p>
            <a:pPr lvl="0" hangingPunct="1">
              <a:buNone/>
            </a:pP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                                                                                    ГБОУ СОШ №1 «ОЦ</a:t>
            </a:r>
            <a:r>
              <a:rPr lang="ru-RU" sz="1600">
                <a:solidFill>
                  <a:srgbClr val="000000"/>
                </a:solidFill>
                <a:latin typeface="Calibri" pitchFamily="34"/>
              </a:rPr>
              <a:t>» </a:t>
            </a:r>
            <a:r>
              <a:rPr lang="ru-RU" sz="1600" smtClean="0">
                <a:solidFill>
                  <a:srgbClr val="000000"/>
                </a:solidFill>
                <a:latin typeface="Calibri" pitchFamily="34"/>
              </a:rPr>
              <a:t>Самарской </a:t>
            </a:r>
            <a:r>
              <a:rPr lang="ru-RU" sz="1600" dirty="0">
                <a:solidFill>
                  <a:srgbClr val="000000"/>
                </a:solidFill>
                <a:latin typeface="Calibri" pitchFamily="34"/>
              </a:rPr>
              <a:t>области</a:t>
            </a:r>
          </a:p>
          <a:p>
            <a:pPr lvl="0" hangingPunct="1">
              <a:buNone/>
            </a:pPr>
            <a:endParaRPr lang="ru-RU" sz="1600" dirty="0">
              <a:solidFill>
                <a:srgbClr val="000000"/>
              </a:solidFill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20000" y="360000"/>
            <a:ext cx="8607960" cy="720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урок: «Кислоты в свете ТЭД»</a:t>
            </a:r>
          </a:p>
        </p:txBody>
      </p:sp>
      <p:pic>
        <p:nvPicPr>
          <p:cNvPr id="3" name=""/>
          <p:cNvPicPr>
            <a:picLocks noGrp="1" noChangeAspect="1"/>
          </p:cNvPicPr>
          <p:nvPr>
            <p:ph type="tbl" idx="4294967295"/>
          </p:nvPr>
        </p:nvPicPr>
        <p:blipFill>
          <a:blip r:embed="rId3"/>
          <a:stretch>
            <a:fillRect/>
          </a:stretch>
        </p:blipFill>
        <p:spPr>
          <a:xfrm>
            <a:off x="761759" y="1080000"/>
            <a:ext cx="8417880" cy="6243120"/>
          </a:xfr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pic>
        <p:nvPicPr>
          <p:cNvPr id="3" name=""/>
          <p:cNvPicPr>
            <a:picLocks noGrp="1" noChangeAspect="1"/>
          </p:cNvPicPr>
          <p:nvPr>
            <p:ph type="tbl" idx="4294967295"/>
          </p:nvPr>
        </p:nvPicPr>
        <p:blipFill>
          <a:blip r:embed="rId3"/>
          <a:stretch>
            <a:fillRect/>
          </a:stretch>
        </p:blipFill>
        <p:spPr>
          <a:xfrm>
            <a:off x="822600" y="2137680"/>
            <a:ext cx="7581600" cy="2451600"/>
          </a:xfr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</p:pic>
      <p:pic>
        <p:nvPicPr>
          <p:cNvPr id="4" name="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3480" y="610920"/>
            <a:ext cx="8418600" cy="5868720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 algn="just">
              <a:buNone/>
            </a:pPr>
            <a:endParaRPr lang="de-DE" sz="1400">
              <a:solidFill>
                <a:srgbClr val="000000"/>
              </a:solidFill>
              <a:latin typeface="Times New Roman" pitchFamily="18"/>
            </a:endParaRPr>
          </a:p>
          <a:p>
            <a:pPr lvl="0">
              <a:buNone/>
            </a:pPr>
            <a:endParaRPr lang="de-DE"/>
          </a:p>
        </p:txBody>
      </p:sp>
      <p:pic>
        <p:nvPicPr>
          <p:cNvPr id="4" name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40000"/>
            <a:ext cx="9179640" cy="7014239"/>
          </a:xfrm>
          <a:prstGeom prst="rect">
            <a:avLst/>
          </a:prstGeo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endParaRPr lang="de-DE"/>
          </a:p>
        </p:txBody>
      </p:sp>
      <p:pic>
        <p:nvPicPr>
          <p:cNvPr id="3" name=""/>
          <p:cNvPicPr>
            <a:picLocks noGrp="1" noChangeAspect="1"/>
          </p:cNvPicPr>
          <p:nvPr>
            <p:ph type="tbl" idx="4294967295"/>
          </p:nvPr>
        </p:nvPicPr>
        <p:blipFill>
          <a:blip r:embed="rId3"/>
          <a:stretch>
            <a:fillRect/>
          </a:stretch>
        </p:blipFill>
        <p:spPr>
          <a:xfrm>
            <a:off x="822600" y="360000"/>
            <a:ext cx="8417880" cy="6671520"/>
          </a:xfrm>
          <a:solidFill>
            <a:srgbClr val="99CCFF"/>
          </a:solidFill>
          <a:ln w="0">
            <a:solidFill>
              <a:srgbClr val="000000"/>
            </a:solidFill>
            <a:prstDash val="solid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lnSpc>
                <a:spcPct val="150000"/>
              </a:lnSpc>
              <a:buNone/>
            </a:pPr>
            <a:r>
              <a:rPr lang="de-DE"/>
              <a:t>Контрольно-оценочный блок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 algn="just">
              <a:lnSpc>
                <a:spcPct val="150000"/>
              </a:lnSpc>
              <a:buNone/>
            </a:pPr>
            <a:endParaRPr lang="de-DE" sz="1400" b="1"/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В рамках рейтинговой системы оценивания будут оцениваться устные и письменные ответы обучающихся, письменные групповые работы, интеллектуальные задания</a:t>
            </a:r>
            <a:r>
              <a:rPr lang="de-DE" sz="1400" b="1"/>
              <a:t>.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 b="1"/>
              <a:t>Преимущества рейтинговой системы контроля и оценки: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Активное участие учащихся в контроле и оценке своих достижений;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Мотивация стремления учащихся к успеху в учебно-познавательной деятельности;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Стимулирование самостоятельности в учебе;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Учет индивидуальных качеств учащихся;</a:t>
            </a:r>
          </a:p>
          <a:p>
            <a:pPr lvl="0" algn="just">
              <a:lnSpc>
                <a:spcPct val="150000"/>
              </a:lnSpc>
              <a:buNone/>
            </a:pPr>
            <a:r>
              <a:rPr lang="de-DE" sz="1400"/>
              <a:t>Возможность обеспечения индивидуального темпа по программе.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/>
            <a:r>
              <a:rPr lang="de-DE"/>
              <a:t>Использованные источники: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720000" y="1620000"/>
            <a:ext cx="8418240" cy="522000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z="2000"/>
              <a:t>1</a:t>
            </a:r>
            <a:r>
              <a:rPr lang="de-DE" sz="2000">
                <a:latin typeface="Times New Roman" pitchFamily="18"/>
              </a:rPr>
              <a:t>. Фундаментальное ядро российского образования[1]</a:t>
            </a:r>
          </a:p>
          <a:p>
            <a:pPr lvl="0"/>
            <a:r>
              <a:rPr lang="de-DE" sz="2000">
                <a:latin typeface="Times New Roman" pitchFamily="18"/>
              </a:rPr>
              <a:t>2. Новые Федеральные Государственные Образовательные Стандарты[2]</a:t>
            </a:r>
          </a:p>
          <a:p>
            <a:pPr lvl="0"/>
            <a:r>
              <a:rPr lang="de-DE" sz="2000">
                <a:latin typeface="Times New Roman" pitchFamily="18"/>
              </a:rPr>
              <a:t>3.Национальная образовательная инициатива «Наша новая школа». Утверждена президентом РФ   04.02.2010 г., ПР-271  [3]</a:t>
            </a:r>
          </a:p>
          <a:p>
            <a:pPr lvl="0"/>
            <a:r>
              <a:rPr lang="de-DE" sz="2000">
                <a:latin typeface="Times New Roman" pitchFamily="18"/>
              </a:rPr>
              <a:t>4.Стандарты второго поколения «Примерные программы. Химия 8-11 классы: проект. – М. : Просвещение, с. 3-8, 2010[4]</a:t>
            </a:r>
          </a:p>
          <a:p>
            <a:pPr lvl="0"/>
            <a:r>
              <a:rPr lang="de-DE" sz="2000">
                <a:latin typeface="Times New Roman" pitchFamily="18"/>
              </a:rPr>
              <a:t>5. Божович Л.Н. Проблемы развития мотивационной среды: ребенка // Изучение мотивации поведения детей и подростков. –М, 1972.</a:t>
            </a:r>
          </a:p>
          <a:p>
            <a:pPr lvl="0"/>
            <a:r>
              <a:rPr lang="de-DE" sz="2000">
                <a:latin typeface="Times New Roman" pitchFamily="18"/>
              </a:rPr>
              <a:t>6. Габриели О.С. Химия 10 кл.: настольная книга учителя М.: Дрофа 2010. 5. Габриели О.С. 11 кл.: В 2 ч. настольная книга учителя М. Дрофа, 2011.</a:t>
            </a:r>
          </a:p>
          <a:p>
            <a:pPr lvl="0"/>
            <a:r>
              <a:rPr lang="de-DE" sz="2000">
                <a:latin typeface="Times New Roman" pitchFamily="18"/>
              </a:rPr>
              <a:t>7.Карсонов В.А. Развивающее обучение и самостоятельная работа на уроках. Учебное пособие, - СПб – Саратов, 1990.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hangingPunct="1">
              <a:buNone/>
            </a:pPr>
            <a:r>
              <a:rPr lang="ru-RU">
                <a:solidFill>
                  <a:srgbClr val="000000"/>
                </a:solidFill>
                <a:latin typeface="Times New Roman" pitchFamily="18"/>
              </a:rPr>
              <a:t>Паспорт итоговой работы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  <a:p>
            <a:pPr lvl="0" hangingPunct="1">
              <a:buNone/>
            </a:pPr>
            <a:r>
              <a:rPr lang="ru-RU" sz="1800">
                <a:solidFill>
                  <a:srgbClr val="000000"/>
                </a:solidFill>
                <a:latin typeface="Times New Roman" pitchFamily="18"/>
              </a:rPr>
              <a:t>В работе представлена система деятельности ГБОУ СОШ №1 «ОЦ» ж.-д. ст.Шентала по Созданию педагогической системы, направленной на развитие самостоятельности обучения на уроках химии с помощью игровых технологий</a:t>
            </a:r>
          </a:p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  <a:p>
            <a:pPr lvl="0" hangingPunct="1">
              <a:buNone/>
            </a:pPr>
            <a:r>
              <a:rPr lang="ru-RU" sz="1800">
                <a:solidFill>
                  <a:srgbClr val="000000"/>
                </a:solidFill>
                <a:latin typeface="Times New Roman" pitchFamily="18"/>
              </a:rPr>
              <a:t>Целевая аудитория: 14 -15 лет</a:t>
            </a:r>
          </a:p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  <a:p>
            <a:pPr lvl="0" hangingPunct="1">
              <a:buNone/>
            </a:pPr>
            <a:r>
              <a:rPr lang="ru-RU" sz="1800">
                <a:solidFill>
                  <a:srgbClr val="000000"/>
                </a:solidFill>
                <a:latin typeface="Times New Roman" pitchFamily="18"/>
              </a:rPr>
              <a:t>В педагогическом проекте представлена система деятельности на примере урока</a:t>
            </a:r>
          </a:p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  <a:p>
            <a:pPr lvl="0" hangingPunct="1">
              <a:buNone/>
            </a:pPr>
            <a:r>
              <a:rPr lang="ru-RU" sz="1800">
                <a:solidFill>
                  <a:srgbClr val="000000"/>
                </a:solidFill>
                <a:latin typeface="Times New Roman" pitchFamily="18"/>
              </a:rPr>
              <a:t>По срочности — краткосрочный. Работа над совершенствованием системы будет длится в течение 2-х месяцев.</a:t>
            </a:r>
          </a:p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  <a:p>
            <a:pPr lvl="0" hangingPunct="1">
              <a:buNone/>
            </a:pPr>
            <a:r>
              <a:rPr lang="ru-RU" sz="1800">
                <a:solidFill>
                  <a:srgbClr val="000000"/>
                </a:solidFill>
                <a:latin typeface="Times New Roman" pitchFamily="18"/>
              </a:rPr>
              <a:t>По приоритетному виду деятельности —социально-ориентированный, воспитательный    </a:t>
            </a:r>
          </a:p>
          <a:p>
            <a:pPr lvl="0" hangingPunct="1">
              <a:buNone/>
            </a:pPr>
            <a:endParaRPr lang="ru-RU" sz="1800">
              <a:solidFill>
                <a:srgbClr val="000000"/>
              </a:solidFill>
              <a:latin typeface="Times New Roman" pitchFamily="1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Актуальность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761759" y="1620000"/>
            <a:ext cx="8418240" cy="4942799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z="2200">
                <a:solidFill>
                  <a:srgbClr val="000000"/>
                </a:solidFill>
                <a:latin typeface="Times New Roman" pitchFamily="18"/>
              </a:rPr>
              <a:t>В настоящее время  развитие самостоятельной деятельности обучающихся является самым важным аспектом в образовательном процессе. Этого требует сама жизнь, на это нацелен ФГОС, в основе которого лежит системно-деятельностный подход в обучении школьников, что предусматривает значительное увеличение доли самостоятельности ученика как субъекта учебного процесса.</a:t>
            </a:r>
          </a:p>
          <a:p>
            <a:pPr lvl="0"/>
            <a:r>
              <a:rPr lang="de-DE" sz="2200">
                <a:solidFill>
                  <a:srgbClr val="000000"/>
                </a:solidFill>
                <a:latin typeface="Times New Roman" pitchFamily="18"/>
              </a:rPr>
              <a:t>И фундаментальное ядро российского образования говорит о информатизации, появлений новых профессий и выдвигают требования непрерывного самообразования[1]</a:t>
            </a:r>
          </a:p>
          <a:p>
            <a:pPr lvl="0"/>
            <a:r>
              <a:rPr lang="de-DE" sz="2200">
                <a:solidFill>
                  <a:srgbClr val="000000"/>
                </a:solidFill>
                <a:latin typeface="Times New Roman" pitchFamily="18"/>
              </a:rPr>
              <a:t>В новых ФГОС говорится, что в ОУ для участников образовательного процесса должны создаваться условия, обеспечивающие возможность эффективной самостоятельной работы обучающихся при поддержке педагогических работников [2</a:t>
            </a:r>
            <a:r>
              <a:rPr lang="de-DE" sz="1400">
                <a:solidFill>
                  <a:srgbClr val="000000"/>
                </a:solidFill>
                <a:latin typeface="Times New Roman" pitchFamily="18"/>
              </a:rPr>
              <a:t>]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20000" y="177840"/>
            <a:ext cx="8607960" cy="902159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 indent="491400" algn="just">
              <a:lnSpc>
                <a:spcPct val="150000"/>
              </a:lnSpc>
              <a:spcBef>
                <a:spcPts val="300"/>
              </a:spcBef>
              <a:buNone/>
            </a:pPr>
            <a:r>
              <a:rPr lang="de-DE" sz="2200"/>
              <a:t>Анализ результатов образовательной деятельности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540000" y="900000"/>
            <a:ext cx="8820000" cy="612000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z="2000">
                <a:latin typeface="Times New Roman" pitchFamily="18"/>
              </a:rPr>
              <a:t>проведенный на основе наблюдения  показал, что, существуют как </a:t>
            </a:r>
            <a:r>
              <a:rPr lang="de-DE" sz="2000" u="sng">
                <a:latin typeface="Times New Roman" pitchFamily="18"/>
              </a:rPr>
              <a:t>позитивные</a:t>
            </a:r>
            <a:r>
              <a:rPr lang="de-DE" sz="2000">
                <a:latin typeface="Times New Roman" pitchFamily="18"/>
              </a:rPr>
              <a:t> результаты исследования: умение использовать первоисточники, умение логически мыслить так и </a:t>
            </a:r>
            <a:r>
              <a:rPr lang="de-DE" sz="2000" u="sng">
                <a:latin typeface="Times New Roman" pitchFamily="18"/>
              </a:rPr>
              <a:t>недостатки</a:t>
            </a:r>
            <a:r>
              <a:rPr lang="de-DE" sz="2000">
                <a:latin typeface="Times New Roman" pitchFamily="18"/>
              </a:rPr>
              <a:t>: обучающие при  предоставлении нужной информации опираются на учителя , педагог недостаточно часто внедряет в образовательный процесс игровые технологии.</a:t>
            </a:r>
          </a:p>
          <a:p>
            <a:pPr lvl="0"/>
            <a:r>
              <a:rPr lang="de-DE" sz="2000">
                <a:latin typeface="Times New Roman" pitchFamily="18"/>
              </a:rPr>
              <a:t>Исходя из недостатков можно сформулировать противоречия:</a:t>
            </a:r>
          </a:p>
          <a:p>
            <a:pPr lvl="0"/>
            <a:r>
              <a:rPr lang="de-DE" sz="2000">
                <a:latin typeface="Times New Roman" pitchFamily="18"/>
              </a:rPr>
              <a:t>- между требованиями ФГОС к развитию самостоятельности и освоением обучающимися новым государственным стандартам;</a:t>
            </a:r>
          </a:p>
          <a:p>
            <a:pPr lvl="0"/>
            <a:r>
              <a:rPr lang="de-DE" sz="2000">
                <a:latin typeface="Times New Roman" pitchFamily="18"/>
              </a:rPr>
              <a:t>- между определяющим значением  самостоятельной деятельности в развитии личности и пассивной ролью ученика в образовательном процессе;</a:t>
            </a:r>
          </a:p>
          <a:p>
            <a:pPr lvl="0"/>
            <a:r>
              <a:rPr lang="de-DE" sz="2000">
                <a:latin typeface="Times New Roman" pitchFamily="18"/>
              </a:rPr>
              <a:t>- между условиями, при которых интерес обучающихся к игре как к занимательному занятию постепенно переключился на учебное занятие и отсутствием современной инфраструктуры, способствующей эффективному использованию игровых технологий</a:t>
            </a:r>
            <a:r>
              <a:rPr lang="de-DE" sz="200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/>
            <a:r>
              <a:rPr lang="de-DE" sz="2000" i="0">
                <a:solidFill>
                  <a:srgbClr val="000000"/>
                </a:solidFill>
                <a:latin typeface="Times New Roman" pitchFamily="18"/>
              </a:rPr>
              <a:t>Проблема</a:t>
            </a:r>
            <a:r>
              <a:rPr lang="de-DE" sz="2000" i="0">
                <a:latin typeface="Times New Roman" pitchFamily="18"/>
              </a:rPr>
              <a:t>:</a:t>
            </a:r>
            <a:r>
              <a:rPr lang="de-DE" sz="2000">
                <a:latin typeface="Times New Roman" pitchFamily="18"/>
              </a:rPr>
              <a:t> </a:t>
            </a:r>
            <a:r>
              <a:rPr lang="de-DE" sz="2000" b="0" i="0">
                <a:solidFill>
                  <a:srgbClr val="000000"/>
                </a:solidFill>
                <a:latin typeface="Times New Roman" pitchFamily="18"/>
              </a:rPr>
              <a:t>Недостаточное количество умений и навыков самостоятельной работы обучающихся, неудовлетворенность учителя химии в плане самостоятельности  учащихся   в образовательном процессе.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z="2000"/>
              <a:t>  </a:t>
            </a:r>
            <a:r>
              <a:rPr lang="de-DE" sz="2000" b="1">
                <a:latin typeface="Times New Roman" pitchFamily="18"/>
              </a:rPr>
              <a:t>Цель:</a:t>
            </a:r>
            <a:r>
              <a:rPr lang="de-DE" sz="2000">
                <a:latin typeface="Times New Roman" pitchFamily="18"/>
              </a:rPr>
              <a:t> создать  условия для развития самостоятельности обучающихся посредством игровых технологий на уроках химии.</a:t>
            </a:r>
          </a:p>
          <a:p>
            <a:pPr lvl="0"/>
            <a:r>
              <a:rPr lang="de-DE" sz="2000" b="1">
                <a:latin typeface="Times New Roman" pitchFamily="18"/>
              </a:rPr>
              <a:t>Задачи:</a:t>
            </a:r>
          </a:p>
          <a:p>
            <a:pPr lvl="0"/>
            <a:r>
              <a:rPr lang="de-DE" sz="2000">
                <a:latin typeface="Times New Roman" pitchFamily="18"/>
              </a:rPr>
              <a:t>Проанализировать необходимую психолого-педагогическую и учебно-методическую литературу по  теме: «Развитие самостоятельности посредством игровых технологий» ;</a:t>
            </a:r>
          </a:p>
          <a:p>
            <a:pPr lvl="0"/>
            <a:r>
              <a:rPr lang="de-DE" sz="2000">
                <a:latin typeface="Times New Roman" pitchFamily="18"/>
              </a:rPr>
              <a:t>Изучить на основе литературы сущность понятий «познавательная самостоятельность», «игровые технологии».</a:t>
            </a:r>
          </a:p>
          <a:p>
            <a:pPr lvl="0"/>
            <a:r>
              <a:rPr lang="de-DE" sz="2000">
                <a:latin typeface="Times New Roman" pitchFamily="18"/>
              </a:rPr>
              <a:t>Разработать систему развития самостоятельности  обучающего и внедрить её в образовательный процесс;</a:t>
            </a:r>
          </a:p>
          <a:p>
            <a:pPr lvl="0"/>
            <a:r>
              <a:rPr lang="de-DE" sz="2000">
                <a:latin typeface="Times New Roman" pitchFamily="18"/>
              </a:rPr>
              <a:t>Проверить эффективность предложенных средств в реальной практике;</a:t>
            </a:r>
          </a:p>
          <a:p>
            <a:pPr lvl="0"/>
            <a:r>
              <a:rPr lang="de-DE" sz="2000">
                <a:latin typeface="Times New Roman" pitchFamily="18"/>
              </a:rPr>
              <a:t>Провести анализ, систематизацию и обобщение результатов, полученных в ходе реализации проекта.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52040" y="360000"/>
            <a:ext cx="8607960" cy="720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/>
            <a:r>
              <a:rPr lang="de-DE"/>
              <a:t>Ожидаемые результаты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720000" y="1080000"/>
            <a:ext cx="8418240" cy="580068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 sz="2000">
                <a:latin typeface="Times New Roman" pitchFamily="18"/>
              </a:rPr>
              <a:t>Обучающиеся:</a:t>
            </a:r>
          </a:p>
          <a:p>
            <a:pPr lvl="0"/>
            <a:r>
              <a:rPr lang="de-DE" sz="2000">
                <a:latin typeface="Times New Roman" pitchFamily="18"/>
              </a:rPr>
              <a:t> - обучающиеся приобретут такие качества, как самостоятельность;</a:t>
            </a:r>
          </a:p>
          <a:p>
            <a:pPr lvl="0"/>
            <a:r>
              <a:rPr lang="de-DE" sz="2000">
                <a:latin typeface="Times New Roman" pitchFamily="18"/>
              </a:rPr>
              <a:t> - повысится уровень  самостоятельного изучения предмета</a:t>
            </a:r>
          </a:p>
          <a:p>
            <a:pPr lvl="0"/>
            <a:r>
              <a:rPr lang="de-DE" sz="2000">
                <a:latin typeface="Times New Roman" pitchFamily="18"/>
              </a:rPr>
              <a:t> - научатся самостоятельно добывать знания и применять их на практике;</a:t>
            </a:r>
          </a:p>
          <a:p>
            <a:pPr lvl="0"/>
            <a:r>
              <a:rPr lang="de-DE" sz="2000">
                <a:latin typeface="Times New Roman" pitchFamily="18"/>
              </a:rPr>
              <a:t> - будет создан положительный морально-психологический климат в классе для развития личности обучающихся;</a:t>
            </a:r>
          </a:p>
          <a:p>
            <a:pPr lvl="0"/>
            <a:r>
              <a:rPr lang="de-DE" sz="2000">
                <a:latin typeface="Times New Roman" pitchFamily="18"/>
              </a:rPr>
              <a:t> - повысится уровень развития коммуникативных навыков обучающихся;</a:t>
            </a:r>
          </a:p>
          <a:p>
            <a:pPr lvl="0"/>
            <a:r>
              <a:rPr lang="de-DE" sz="2000">
                <a:latin typeface="Times New Roman" pitchFamily="18"/>
              </a:rPr>
              <a:t> - повысится уровень сформированности устойчивой мотивации познания;</a:t>
            </a:r>
          </a:p>
          <a:p>
            <a:pPr lvl="0"/>
            <a:r>
              <a:rPr lang="de-DE" sz="2000">
                <a:latin typeface="Times New Roman" pitchFamily="18"/>
              </a:rPr>
              <a:t>- появятся участники, призеры и победители олимпиад и творческих конкурсов из числа слабоуспевающих детей.</a:t>
            </a:r>
          </a:p>
          <a:p>
            <a:pPr lvl="0"/>
            <a:r>
              <a:rPr lang="de-DE" sz="2000">
                <a:latin typeface="Times New Roman" pitchFamily="18"/>
              </a:rPr>
              <a:t>В образовательном процессе:</a:t>
            </a:r>
          </a:p>
          <a:p>
            <a:pPr lvl="0"/>
            <a:r>
              <a:rPr lang="de-DE" sz="2000">
                <a:latin typeface="Times New Roman" pitchFamily="18"/>
              </a:rPr>
              <a:t>  - увеличилась глубина подачи материала без усиления нервно-психической нагрузки на детей за счет роста самостоятельной  деятельности учащихся;</a:t>
            </a:r>
          </a:p>
          <a:p>
            <a:pPr lvl="0"/>
            <a:r>
              <a:rPr lang="de-DE" sz="2000">
                <a:latin typeface="Times New Roman" pitchFamily="18"/>
              </a:rPr>
              <a:t> -  активизировалась мотивационная деятельность;</a:t>
            </a:r>
          </a:p>
          <a:p>
            <a:pPr lvl="0"/>
            <a:r>
              <a:rPr lang="de-DE" sz="2000">
                <a:latin typeface="Times New Roman" pitchFamily="18"/>
              </a:rPr>
              <a:t>- учитель овладеет новыми технологиями, направленными на повышение уровня самостоятельности у обучающихся.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Используемые понятия: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>
                <a:latin typeface="Times New Roman" pitchFamily="18"/>
              </a:rPr>
              <a:t>Термин «самостоятельный»  обозначает:«Существующий отдельно от других, независимый, решительный, обладающий собственной инициативой. …Совершаемый собственными силами, без посторонних влияний, без чужой помощи»[3].</a:t>
            </a:r>
          </a:p>
          <a:p>
            <a:pPr lvl="0"/>
            <a:r>
              <a:rPr lang="de-DE">
                <a:latin typeface="Times New Roman" pitchFamily="18"/>
              </a:rPr>
              <a:t>«…Осуществляемый своими силами, без посторонней помощи или руководства….   Свободный от посторонних влияний,оригинальный»[4].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52040" y="360000"/>
            <a:ext cx="8607960" cy="1260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Способы реализации: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900000" y="1357200"/>
            <a:ext cx="8418240" cy="584280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/>
            <a:r>
              <a:rPr lang="de-DE">
                <a:latin typeface="Times New Roman" pitchFamily="18"/>
              </a:rPr>
              <a:t>изучение нормативно-правовых документов по развитию самостоятельности обучающихся;</a:t>
            </a:r>
          </a:p>
          <a:p>
            <a:pPr lvl="0"/>
            <a:r>
              <a:rPr lang="de-DE">
                <a:latin typeface="Times New Roman" pitchFamily="18"/>
              </a:rPr>
              <a:t>разработать систему развития самостоятельности  обучающего и внедрить её в образовательный процесс;</a:t>
            </a:r>
          </a:p>
          <a:p>
            <a:pPr lvl="0"/>
            <a:r>
              <a:rPr lang="de-DE">
                <a:latin typeface="Times New Roman" pitchFamily="18"/>
              </a:rPr>
              <a:t>проведение моделирования самостоятельной работы , наблюдения, бесед;</a:t>
            </a:r>
          </a:p>
          <a:p>
            <a:pPr lvl="0"/>
            <a:r>
              <a:rPr lang="de-DE">
                <a:latin typeface="Times New Roman" pitchFamily="18"/>
              </a:rPr>
              <a:t>проведение  анализа, статистическая обработка результатов плана реализации  проекта.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 idx="4294967295"/>
          </p:nvPr>
        </p:nvSpPr>
        <p:spPr>
          <a:xfrm>
            <a:off x="752040" y="180000"/>
            <a:ext cx="8607960" cy="720000"/>
          </a:xfrm>
        </p:spPr>
        <p:txBody>
          <a:bodyPr/>
          <a:lstStyle>
            <a:defPPr lvl="0">
              <a:buClr>
                <a:srgbClr val="000000"/>
              </a:buClr>
              <a:buSzPct val="45000"/>
              <a:buFont typeface="StarSymbol"/>
              <a:buNone/>
            </a:defPPr>
            <a:lvl1pPr lvl="0">
              <a:buClr>
                <a:srgbClr val="000000"/>
              </a:buClr>
              <a:buSzPct val="45000"/>
              <a:buFont typeface="StarSymbol"/>
              <a:buChar char=""/>
            </a:lvl1pPr>
            <a:lvl2pPr lvl="1">
              <a:buClr>
                <a:srgbClr val="000000"/>
              </a:buClr>
              <a:buSzPct val="45000"/>
              <a:buFont typeface="StarSymbol"/>
              <a:buChar char=""/>
            </a:lvl2pPr>
            <a:lvl3pPr lvl="2">
              <a:buClr>
                <a:srgbClr val="000000"/>
              </a:buClr>
              <a:buSzPct val="45000"/>
              <a:buFont typeface="StarSymbol"/>
              <a:buChar char=""/>
            </a:lvl3pPr>
            <a:lvl4pPr lvl="3">
              <a:buClr>
                <a:srgbClr val="000000"/>
              </a:buClr>
              <a:buSzPct val="45000"/>
              <a:buFont typeface="StarSymbol"/>
              <a:buChar char=""/>
            </a:lvl4pPr>
            <a:lvl5pPr lvl="4">
              <a:buClr>
                <a:srgbClr val="000000"/>
              </a:buClr>
              <a:buSzPct val="45000"/>
              <a:buFont typeface="StarSymbol"/>
              <a:buChar char=""/>
            </a:lvl5pPr>
            <a:lvl6pPr lvl="5">
              <a:buClr>
                <a:srgbClr val="000000"/>
              </a:buClr>
              <a:buSzPct val="45000"/>
              <a:buFont typeface="StarSymbol"/>
              <a:buChar char=""/>
            </a:lvl6pPr>
            <a:lvl7pPr lvl="6">
              <a:buClr>
                <a:srgbClr val="000000"/>
              </a:buClr>
              <a:buSzPct val="45000"/>
              <a:buFont typeface="StarSymbol"/>
              <a:buChar char=""/>
            </a:lvl7pPr>
            <a:lvl8pPr lvl="7">
              <a:buClr>
                <a:srgbClr val="000000"/>
              </a:buClr>
              <a:buSzPct val="45000"/>
              <a:buFont typeface="StarSymbol"/>
              <a:buChar char=""/>
            </a:lvl8pPr>
            <a:lvl9pPr lvl="8">
              <a:buClr>
                <a:srgbClr val="000000"/>
              </a:buClr>
              <a:buSzPct val="45000"/>
              <a:buFont typeface="StarSymbol"/>
              <a:buChar char=""/>
            </a:lvl9pPr>
          </a:lstStyle>
          <a:p>
            <a:pPr lvl="0">
              <a:buNone/>
            </a:pPr>
            <a:r>
              <a:rPr lang="de-DE"/>
              <a:t>Основная часть</a:t>
            </a:r>
          </a:p>
        </p:txBody>
      </p:sp>
      <p:sp>
        <p:nvSpPr>
          <p:cNvPr id="3" name="Текст 2"/>
          <p:cNvSpPr txBox="1">
            <a:spLocks noGrp="1"/>
          </p:cNvSpPr>
          <p:nvPr>
            <p:ph type="body" idx="4294967295"/>
          </p:nvPr>
        </p:nvSpPr>
        <p:spPr>
          <a:xfrm>
            <a:off x="900000" y="817200"/>
            <a:ext cx="8418240" cy="5842800"/>
          </a:xfrm>
        </p:spPr>
        <p:txBody>
          <a:bodyPr/>
          <a:lstStyle>
            <a:def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None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defPPr>
            <a:lvl1pPr marL="504000" marR="0" lvl="0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1pPr>
            <a:lvl2pPr marL="792000" marR="0" lvl="1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8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2pPr>
            <a:lvl3pPr marL="1080000" marR="0" lvl="2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4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3pPr>
            <a:lvl4pPr marL="1368000" marR="0" lvl="3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4pPr>
            <a:lvl5pPr marL="1656000" marR="0" lvl="4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5pPr>
            <a:lvl6pPr marL="1944000" marR="0" lvl="5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6pPr>
            <a:lvl7pPr marL="2232000" marR="0" lvl="6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7pPr>
            <a:lvl8pPr marL="2520000" marR="0" lvl="7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8pPr>
            <a:lvl9pPr marL="2808000" marR="0" lvl="8" indent="-432000" algn="l">
              <a:spcBef>
                <a:spcPts val="0"/>
              </a:spcBef>
              <a:spcAft>
                <a:spcPts val="0"/>
              </a:spcAft>
              <a:buClr>
                <a:srgbClr val="99284C"/>
              </a:buClr>
              <a:buSzPct val="75000"/>
              <a:buFont typeface="StarSymbol" pitchFamily="2"/>
              <a:buChar char=""/>
              <a:defRPr lang="de-DE" sz="2000" b="0" i="0" u="none" strike="noStrike">
                <a:ln>
                  <a:noFill/>
                </a:ln>
                <a:solidFill>
                  <a:srgbClr val="333333"/>
                </a:solidFill>
                <a:latin typeface="Albany" pitchFamily="34"/>
                <a:ea typeface="Andale Sans UI" pitchFamily="2"/>
                <a:cs typeface="Tahoma" pitchFamily="2"/>
              </a:defRPr>
            </a:lvl9pPr>
          </a:lstStyle>
          <a:p>
            <a:pPr lvl="0">
              <a:lnSpc>
                <a:spcPct val="150000"/>
              </a:lnSpc>
              <a:buNone/>
            </a:pPr>
            <a:r>
              <a:rPr lang="ru-RU" sz="2000">
                <a:solidFill>
                  <a:srgbClr val="000000"/>
                </a:solidFill>
              </a:rPr>
              <a:t>В</a:t>
            </a:r>
            <a:r>
              <a:rPr lang="ru-RU" sz="2000">
                <a:solidFill>
                  <a:srgbClr val="000000"/>
                </a:solidFill>
                <a:latin typeface="Times New Roman" pitchFamily="18"/>
              </a:rPr>
              <a:t> настоящее время обществу нужны люди, обладающие такими личностными качествами, как самостоятельность, активность, инициативность. Такие качества можно развить в процессе самостоятельной учебной деятельности на уроке, поэтому в своей работе  важно развивать самостоятельность учащихся с применением игровых технологий.</a:t>
            </a:r>
          </a:p>
          <a:p>
            <a:pPr lvl="0">
              <a:lnSpc>
                <a:spcPct val="150000"/>
              </a:lnSpc>
              <a:buNone/>
            </a:pPr>
            <a:r>
              <a:rPr lang="ru-RU" sz="2000">
                <a:solidFill>
                  <a:srgbClr val="000000"/>
                </a:solidFill>
                <a:latin typeface="Times New Roman" pitchFamily="18"/>
              </a:rPr>
              <a:t>Активное участие в игре способствует развитию кроме самостоятельности и  творческий потенциал обучаемых, их внимание, память, воображение и мышление, а это, в свою очередь, оказывает влияние на степень развития учебной деятельности и результаты обучения в целом.</a:t>
            </a:r>
          </a:p>
          <a:p>
            <a:pPr lvl="0">
              <a:lnSpc>
                <a:spcPct val="150000"/>
              </a:lnSpc>
              <a:buNone/>
            </a:pPr>
            <a:endParaRPr lang="ru-RU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бычны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prs-novelty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798</Words>
  <Application>Microsoft Office PowerPoint</Application>
  <PresentationFormat>Экран (4:3)</PresentationFormat>
  <Paragraphs>88</Paragraphs>
  <Slides>15</Slides>
  <Notes>15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Default</vt:lpstr>
      <vt:lpstr>Обычный</vt:lpstr>
      <vt:lpstr>prs-novelty</vt:lpstr>
      <vt:lpstr>Министерство образования  и науки Самарской области Государственное автономное образовательное учреждение дополнительного профессионального  образования (повышения квалификации) специалистов Самарский областной институт повышения квалификации и переподготовки работников образования</vt:lpstr>
      <vt:lpstr>Паспорт итоговой работы</vt:lpstr>
      <vt:lpstr>Актуальность</vt:lpstr>
      <vt:lpstr>Анализ результатов образовательной деятельности</vt:lpstr>
      <vt:lpstr>Проблема: Недостаточное количество умений и навыков самостоятельной работы обучающихся, неудовлетворенность учителя химии в плане самостоятельности  учащихся   в образовательном процессе.</vt:lpstr>
      <vt:lpstr>Ожидаемые результаты</vt:lpstr>
      <vt:lpstr>Используемые понятия:</vt:lpstr>
      <vt:lpstr>Способы реализации:</vt:lpstr>
      <vt:lpstr>Основная часть</vt:lpstr>
      <vt:lpstr>урок: «Кислоты в свете ТЭД»</vt:lpstr>
      <vt:lpstr>Презентация PowerPoint</vt:lpstr>
      <vt:lpstr>Презентация PowerPoint</vt:lpstr>
      <vt:lpstr>Презентация PowerPoint</vt:lpstr>
      <vt:lpstr>Контрольно-оценочный блок</vt:lpstr>
      <vt:lpstr>Использованные 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 и науки Самарской области Государственное автономное образовательное учреждение дополнительного профессионального  образования (повышения квалификации) специалистов Самарский областной институт повышения квалификации и переподготовки работников образования</dc:title>
  <dc:creator>1</dc:creator>
  <cp:lastModifiedBy>1</cp:lastModifiedBy>
  <cp:revision>7</cp:revision>
  <dcterms:created xsi:type="dcterms:W3CDTF">2009-04-16T11:32:32Z</dcterms:created>
  <dcterms:modified xsi:type="dcterms:W3CDTF">2014-08-27T11:07:08Z</dcterms:modified>
</cp:coreProperties>
</file>