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99"/>
    <a:srgbClr val="0033CC"/>
    <a:srgbClr val="0066FF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AFD10-336B-46F7-BCB4-9075BF43F8C2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2354A-D528-4129-9BA3-676257C42D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47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2354A-D528-4129-9BA3-676257C42DC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672BBA-773B-4154-85C1-06AB339E674F}" type="datetimeFigureOut">
              <a:rPr lang="ru-RU" smtClean="0"/>
              <a:pPr/>
              <a:t>22.02.2014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14EE31-0029-41AF-B9AD-C5F4A964E84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Relationship Id="rId9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992888" cy="2880320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0000FF"/>
                </a:solidFill>
              </a:rPr>
              <a:t>Логопедическое занятие по теме «Описание любимой игрушки»</a:t>
            </a:r>
            <a:endParaRPr lang="ru-RU" sz="5400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97152"/>
            <a:ext cx="8136904" cy="1944216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Учитель-логопед: Боброва Вера Алексеевна</a:t>
            </a:r>
          </a:p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Государственное Бюджетное Дошкольное Образовательное Учреждение </a:t>
            </a:r>
          </a:p>
          <a:p>
            <a:pPr algn="ctr"/>
            <a:r>
              <a:rPr lang="ru-RU" sz="2000" dirty="0" smtClean="0">
                <a:solidFill>
                  <a:srgbClr val="000099"/>
                </a:solidFill>
              </a:rPr>
              <a:t>Детский сад №60 «Василёк»</a:t>
            </a:r>
          </a:p>
          <a:p>
            <a:pPr algn="ctr"/>
            <a:endParaRPr lang="ru-RU" sz="2000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80920" cy="5544616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latin typeface="+mn-lt"/>
              </a:rPr>
              <a:t>Коррекционно-образовательные цели:</a:t>
            </a:r>
            <a:r>
              <a:rPr lang="ru-RU" sz="2400" dirty="0" smtClean="0">
                <a:solidFill>
                  <a:srgbClr val="000099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000099"/>
                </a:solidFill>
                <a:latin typeface="+mn-lt"/>
              </a:rPr>
            </a:br>
            <a:r>
              <a:rPr lang="ru-RU" sz="2400" dirty="0" smtClean="0">
                <a:solidFill>
                  <a:srgbClr val="000099"/>
                </a:solidFill>
                <a:latin typeface="+mn-lt"/>
              </a:rPr>
              <a:t>  1) расширять и обобщать представления детей об игрушках, материалах, из которых они сделаны, частях, из которых они состоят</a:t>
            </a:r>
            <a:br>
              <a:rPr lang="ru-RU" sz="2400" dirty="0" smtClean="0">
                <a:solidFill>
                  <a:srgbClr val="000099"/>
                </a:solidFill>
                <a:latin typeface="+mn-lt"/>
              </a:rPr>
            </a:br>
            <a:r>
              <a:rPr lang="ru-RU" sz="2400" dirty="0" smtClean="0">
                <a:solidFill>
                  <a:srgbClr val="000099"/>
                </a:solidFill>
                <a:latin typeface="+mn-lt"/>
              </a:rPr>
              <a:t>  2) активизация словаря по теме</a:t>
            </a:r>
            <a:br>
              <a:rPr lang="ru-RU" sz="2400" dirty="0" smtClean="0">
                <a:solidFill>
                  <a:srgbClr val="000099"/>
                </a:solidFill>
                <a:latin typeface="+mn-lt"/>
              </a:rPr>
            </a:br>
            <a:r>
              <a:rPr lang="ru-RU" sz="2400" dirty="0" smtClean="0">
                <a:solidFill>
                  <a:srgbClr val="000099"/>
                </a:solidFill>
                <a:latin typeface="+mn-lt"/>
              </a:rPr>
              <a:t>  3) развитие грамматического строя речи</a:t>
            </a:r>
            <a:br>
              <a:rPr lang="ru-RU" sz="2400" dirty="0" smtClean="0">
                <a:solidFill>
                  <a:srgbClr val="000099"/>
                </a:solidFill>
                <a:latin typeface="+mn-lt"/>
              </a:rPr>
            </a:br>
            <a:r>
              <a:rPr lang="ru-RU" sz="2400" dirty="0" smtClean="0">
                <a:solidFill>
                  <a:srgbClr val="000099"/>
                </a:solidFill>
                <a:latin typeface="+mn-lt"/>
              </a:rPr>
              <a:t>  4) учить составлять рассказ – описание по наглядному плану.</a:t>
            </a:r>
            <a:r>
              <a:rPr lang="ru-RU" sz="1800" dirty="0" smtClean="0">
                <a:solidFill>
                  <a:srgbClr val="000099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rgbClr val="000099"/>
                </a:solidFill>
                <a:latin typeface="+mn-lt"/>
              </a:rPr>
            </a:br>
            <a:r>
              <a:rPr lang="ru-RU" sz="3200" dirty="0" smtClean="0">
                <a:solidFill>
                  <a:srgbClr val="000099"/>
                </a:solidFill>
                <a:latin typeface="+mn-lt"/>
              </a:rPr>
              <a:t>Коррекционно-развивающие цели:</a:t>
            </a:r>
            <a:r>
              <a:rPr lang="ru-RU" sz="2400" dirty="0" smtClean="0">
                <a:solidFill>
                  <a:srgbClr val="000099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000099"/>
                </a:solidFill>
                <a:latin typeface="+mn-lt"/>
              </a:rPr>
            </a:br>
            <a:r>
              <a:rPr lang="ru-RU" sz="2000" dirty="0" smtClean="0">
                <a:solidFill>
                  <a:srgbClr val="000099"/>
                </a:solidFill>
                <a:latin typeface="+mn-lt"/>
              </a:rPr>
              <a:t>  </a:t>
            </a:r>
            <a:r>
              <a:rPr lang="ru-RU" sz="2400" dirty="0" smtClean="0">
                <a:solidFill>
                  <a:srgbClr val="000099"/>
                </a:solidFill>
                <a:latin typeface="+mn-lt"/>
              </a:rPr>
              <a:t>1) развитие зрительного и слухового восприятия, памяти</a:t>
            </a:r>
            <a:br>
              <a:rPr lang="ru-RU" sz="2400" dirty="0" smtClean="0">
                <a:solidFill>
                  <a:srgbClr val="000099"/>
                </a:solidFill>
                <a:latin typeface="+mn-lt"/>
              </a:rPr>
            </a:br>
            <a:r>
              <a:rPr lang="ru-RU" sz="2400" dirty="0" smtClean="0">
                <a:solidFill>
                  <a:srgbClr val="000099"/>
                </a:solidFill>
                <a:latin typeface="+mn-lt"/>
              </a:rPr>
              <a:t>  2)развитие мелкой моторики.</a:t>
            </a:r>
            <a:r>
              <a:rPr lang="ru-RU" sz="1800" dirty="0" smtClean="0">
                <a:solidFill>
                  <a:srgbClr val="000099"/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rgbClr val="000099"/>
                </a:solidFill>
                <a:latin typeface="+mn-lt"/>
              </a:rPr>
            </a:br>
            <a:r>
              <a:rPr lang="ru-RU" sz="3200" dirty="0" smtClean="0">
                <a:solidFill>
                  <a:srgbClr val="000099"/>
                </a:solidFill>
                <a:latin typeface="+mn-lt"/>
              </a:rPr>
              <a:t>Воспитательные цели:</a:t>
            </a:r>
            <a:r>
              <a:rPr lang="ru-RU" sz="2400" dirty="0" smtClean="0">
                <a:solidFill>
                  <a:srgbClr val="000099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rgbClr val="000099"/>
                </a:solidFill>
                <a:latin typeface="+mn-lt"/>
              </a:rPr>
            </a:br>
            <a:r>
              <a:rPr lang="ru-RU" sz="2400" dirty="0" smtClean="0">
                <a:solidFill>
                  <a:srgbClr val="000099"/>
                </a:solidFill>
                <a:latin typeface="+mn-lt"/>
              </a:rPr>
              <a:t>  1)воспитание бережного отношения к игрушкам.</a:t>
            </a:r>
            <a:br>
              <a:rPr lang="ru-RU" sz="2400" dirty="0" smtClean="0">
                <a:solidFill>
                  <a:srgbClr val="000099"/>
                </a:solidFill>
                <a:latin typeface="+mn-lt"/>
              </a:rPr>
            </a:br>
            <a:endParaRPr lang="ru-RU" sz="2400" dirty="0">
              <a:solidFill>
                <a:srgbClr val="000099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476672"/>
            <a:ext cx="5328592" cy="93610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0099"/>
                </a:solidFill>
              </a:rPr>
              <a:t>Магазин «Игрушки»</a:t>
            </a:r>
            <a:endParaRPr lang="ru-RU" sz="4800" dirty="0">
              <a:solidFill>
                <a:srgbClr val="000099"/>
              </a:solidFill>
            </a:endParaRPr>
          </a:p>
        </p:txBody>
      </p:sp>
      <p:pic>
        <p:nvPicPr>
          <p:cNvPr id="4" name="Содержимое 3" descr="игрушки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348880"/>
            <a:ext cx="1009368" cy="1001788"/>
          </a:xfr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" name="Содержимое 3" descr="игруш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4725144"/>
            <a:ext cx="1998449" cy="1584176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8" name="Прямоугольник 7"/>
          <p:cNvSpPr/>
          <p:nvPr/>
        </p:nvSpPr>
        <p:spPr>
          <a:xfrm>
            <a:off x="1691680" y="1556792"/>
            <a:ext cx="5688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0099"/>
                </a:solidFill>
              </a:rPr>
              <a:t>Рассматриваем и называем игрушки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23528" y="3861048"/>
            <a:ext cx="82809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rgbClr val="000099"/>
                </a:solidFill>
              </a:rPr>
              <a:t>Отгадываем загадки и узнаём какие игрушки везёт эта машинка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4941168"/>
            <a:ext cx="30963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Уши чуткие торчком,</a:t>
            </a:r>
          </a:p>
          <a:p>
            <a:r>
              <a:rPr lang="ru-RU" dirty="0" smtClean="0">
                <a:solidFill>
                  <a:srgbClr val="000099"/>
                </a:solidFill>
              </a:rPr>
              <a:t> хвост взлохмаченный крючком.  У дверей она лежит – зайки домик сторожит.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868144" y="4941168"/>
            <a:ext cx="302433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99"/>
                </a:solidFill>
              </a:rPr>
              <a:t>Ростом разные  подружки, не похожи друг на дружку. Все они сидят друг в дружке, а всего одна игрушка.</a:t>
            </a:r>
            <a:endParaRPr lang="ru-RU" dirty="0"/>
          </a:p>
        </p:txBody>
      </p:sp>
      <p:pic>
        <p:nvPicPr>
          <p:cNvPr id="12" name="Содержимое 3" descr="игрушк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1720" y="2492896"/>
            <a:ext cx="1005995" cy="1005995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3" name="Содержимое 3" descr="игрушки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2708920"/>
            <a:ext cx="1281403" cy="969858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4" name="Содержимое 3" descr="игрушки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16016" y="2708920"/>
            <a:ext cx="1272142" cy="954105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5" name="Содержимое 3" descr="игрушки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156176" y="2492896"/>
            <a:ext cx="1052941" cy="957219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6" name="Содержимое 3" descr="игрушки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452320" y="2348880"/>
            <a:ext cx="965755" cy="1005995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76672"/>
            <a:ext cx="6552728" cy="85496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0099"/>
                </a:solidFill>
              </a:rPr>
              <a:t>Игра «Скажи наоборот»</a:t>
            </a:r>
            <a:endParaRPr lang="ru-RU" sz="4800" dirty="0">
              <a:solidFill>
                <a:srgbClr val="000099"/>
              </a:solidFill>
            </a:endParaRPr>
          </a:p>
        </p:txBody>
      </p:sp>
      <p:pic>
        <p:nvPicPr>
          <p:cNvPr id="5" name="Содержимое 4" descr="слон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060848"/>
            <a:ext cx="1011865" cy="1152128"/>
          </a:xfr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2" name="Содержимое 11" descr="кубики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436096" y="2060848"/>
            <a:ext cx="1152128" cy="1152128"/>
          </a:xfr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6" name="Содержимое 4" descr="слон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1640" y="5085184"/>
            <a:ext cx="1096292" cy="996629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7" name="Содержимое 4" descr="слон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27584" y="3717032"/>
            <a:ext cx="1096292" cy="888885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9" name="Прямоугольник 8"/>
          <p:cNvSpPr/>
          <p:nvPr/>
        </p:nvSpPr>
        <p:spPr>
          <a:xfrm>
            <a:off x="2627784" y="2276872"/>
            <a:ext cx="24131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0099"/>
                </a:solidFill>
              </a:rPr>
              <a:t>мягкий, а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67744" y="3789040"/>
            <a:ext cx="25794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0099"/>
                </a:solidFill>
              </a:rPr>
              <a:t>тяжёлая, а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627784" y="5301208"/>
            <a:ext cx="2024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0099"/>
                </a:solidFill>
              </a:rPr>
              <a:t>новая, а</a:t>
            </a:r>
            <a:endParaRPr lang="ru-RU" sz="4000" dirty="0"/>
          </a:p>
        </p:txBody>
      </p:sp>
      <p:pic>
        <p:nvPicPr>
          <p:cNvPr id="13" name="Содержимое 11" descr="кубики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5013176"/>
            <a:ext cx="1008111" cy="1129456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pic>
        <p:nvPicPr>
          <p:cNvPr id="14" name="Содержимое 11" descr="кубики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868144" y="3645024"/>
            <a:ext cx="1034539" cy="1002636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  <p:sp>
        <p:nvSpPr>
          <p:cNvPr id="15" name="Прямоугольник 14"/>
          <p:cNvSpPr/>
          <p:nvPr/>
        </p:nvSpPr>
        <p:spPr>
          <a:xfrm>
            <a:off x="7380312" y="2132856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0099"/>
                </a:solidFill>
              </a:rPr>
              <a:t>…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7596336" y="371703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0099"/>
                </a:solidFill>
              </a:rPr>
              <a:t>…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7236296" y="5157192"/>
            <a:ext cx="55496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000099"/>
                </a:solidFill>
              </a:rPr>
              <a:t>…</a:t>
            </a:r>
            <a:endParaRPr lang="ru-RU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4" cy="78296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000099"/>
                </a:solidFill>
              </a:rPr>
              <a:t>Цвет          Форма         Величина</a:t>
            </a:r>
            <a:endParaRPr lang="ru-RU" sz="4800" dirty="0">
              <a:solidFill>
                <a:srgbClr val="000099"/>
              </a:solidFill>
            </a:endParaRPr>
          </a:p>
        </p:txBody>
      </p:sp>
      <p:pic>
        <p:nvPicPr>
          <p:cNvPr id="6" name="Содержимое 4" descr="IMG_06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132856"/>
            <a:ext cx="1145660" cy="1002576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7" name="Содержимое 4" descr="IMG_067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3645024"/>
            <a:ext cx="1049540" cy="1093271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8" name="Содержимое 4" descr="IMG_067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5517232"/>
            <a:ext cx="1086075" cy="936104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9" name="Прямоугольник 8"/>
          <p:cNvSpPr/>
          <p:nvPr/>
        </p:nvSpPr>
        <p:spPr>
          <a:xfrm>
            <a:off x="899592" y="1268760"/>
            <a:ext cx="29523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99"/>
                </a:solidFill>
              </a:rPr>
              <a:t>Игра с мячом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835696" y="5589240"/>
            <a:ext cx="13681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</a:rPr>
              <a:t>Какие?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979712" y="2420888"/>
            <a:ext cx="12961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</a:rPr>
              <a:t>Какая?</a:t>
            </a:r>
            <a:endParaRPr lang="ru-RU" sz="28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907704" y="3717032"/>
            <a:ext cx="145895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000099"/>
                </a:solidFill>
              </a:rPr>
              <a:t>Какой?</a:t>
            </a:r>
            <a:endParaRPr lang="ru-RU" sz="2800" dirty="0"/>
          </a:p>
        </p:txBody>
      </p:sp>
      <p:pic>
        <p:nvPicPr>
          <p:cNvPr id="15" name="Содержимое 4" descr="IMG_067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20272" y="2060848"/>
            <a:ext cx="1284945" cy="1021263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16" name="Содержимое 4" descr="IMG_067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84368" y="5301208"/>
            <a:ext cx="1011453" cy="1011453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17" name="Содержимое 4" descr="IMG_067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2298" y="3429000"/>
            <a:ext cx="1064881" cy="949255"/>
          </a:xfrm>
          <a:prstGeom prst="rect">
            <a:avLst/>
          </a:prstGeo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4642992" y="1268760"/>
            <a:ext cx="45010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99"/>
                </a:solidFill>
              </a:rPr>
              <a:t>Игра «Добавь к цвету»</a:t>
            </a:r>
            <a:endParaRPr lang="ru-RU" sz="3200" dirty="0">
              <a:solidFill>
                <a:srgbClr val="000099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076056" y="2276872"/>
            <a:ext cx="1058416" cy="698376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220072" y="3861048"/>
            <a:ext cx="770384" cy="770384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5148064" y="5445224"/>
            <a:ext cx="844680" cy="698376"/>
          </a:xfrm>
          <a:prstGeom prst="triangle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5" name="Содержимое 24" descr="пирамидка3.jpg"/>
          <p:cNvPicPr>
            <a:picLocks noGrp="1" noChangeAspect="1"/>
          </p:cNvPicPr>
          <p:nvPr>
            <p:ph sz="half" idx="2"/>
          </p:nvPr>
        </p:nvPicPr>
        <p:blipFill>
          <a:blip r:embed="rId8" cstate="print"/>
          <a:stretch>
            <a:fillRect/>
          </a:stretch>
        </p:blipFill>
        <p:spPr>
          <a:xfrm>
            <a:off x="6588224" y="5301208"/>
            <a:ext cx="1057448" cy="1057448"/>
          </a:xfr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</p:pic>
      <p:pic>
        <p:nvPicPr>
          <p:cNvPr id="27" name="Содержимое 26" descr="самолёт5.jpg"/>
          <p:cNvPicPr>
            <a:picLocks noGrp="1" noChangeAspect="1"/>
          </p:cNvPicPr>
          <p:nvPr>
            <p:ph sz="half" idx="1"/>
          </p:nvPr>
        </p:nvPicPr>
        <p:blipFill>
          <a:blip r:embed="rId9" cstate="print"/>
          <a:stretch>
            <a:fillRect/>
          </a:stretch>
        </p:blipFill>
        <p:spPr>
          <a:xfrm>
            <a:off x="1187624" y="4221088"/>
            <a:ext cx="944608" cy="936104"/>
          </a:xfrm>
          <a:ln>
            <a:solidFill>
              <a:srgbClr val="000099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  <a:softEdge rad="31750"/>
          </a:effectLst>
        </p:spPr>
      </p:pic>
      <p:sp>
        <p:nvSpPr>
          <p:cNvPr id="28" name="Овал 27"/>
          <p:cNvSpPr/>
          <p:nvPr/>
        </p:nvSpPr>
        <p:spPr>
          <a:xfrm>
            <a:off x="3635896" y="4077072"/>
            <a:ext cx="482352" cy="48235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635896" y="6093296"/>
            <a:ext cx="482352" cy="482352"/>
          </a:xfrm>
          <a:prstGeom prst="ellips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635896" y="3068960"/>
            <a:ext cx="482352" cy="48235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635896" y="2060848"/>
            <a:ext cx="504056" cy="504056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635896" y="5085184"/>
            <a:ext cx="482352" cy="48235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4762872" cy="85496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0099"/>
                </a:solidFill>
              </a:rPr>
              <a:t>Физкультминутка</a:t>
            </a:r>
            <a:endParaRPr lang="ru-RU" sz="4800" dirty="0">
              <a:solidFill>
                <a:srgbClr val="000099"/>
              </a:solidFill>
            </a:endParaRPr>
          </a:p>
        </p:txBody>
      </p:sp>
      <p:pic>
        <p:nvPicPr>
          <p:cNvPr id="4" name="Содержимое 3" descr="кукл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628800"/>
            <a:ext cx="1054083" cy="952580"/>
          </a:xfrm>
          <a:effectLst>
            <a:softEdge rad="31750"/>
          </a:effectLst>
        </p:spPr>
      </p:pic>
      <p:pic>
        <p:nvPicPr>
          <p:cNvPr id="5" name="Содержимое 3" descr="кук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628800"/>
            <a:ext cx="1054083" cy="95258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6" name="Содержимое 3" descr="кук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628800"/>
            <a:ext cx="1054083" cy="95258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7" name="Содержимое 3" descr="кук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628800"/>
            <a:ext cx="1054083" cy="95258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8" name="Содержимое 3" descr="кукл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2924944"/>
            <a:ext cx="1054083" cy="8831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0" name="Содержимое 3" descr="кукл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2924944"/>
            <a:ext cx="1054083" cy="8831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1" name="Содержимое 3" descr="кукл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2924944"/>
            <a:ext cx="1054083" cy="8831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2" name="Содержимое 3" descr="кук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1628800"/>
            <a:ext cx="1054083" cy="95258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3" name="Содержимое 3" descr="кукл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07904" y="2924944"/>
            <a:ext cx="1054083" cy="88315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4" name="Содержимое 3" descr="кукл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4149080"/>
            <a:ext cx="1086702" cy="887034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8" name="Прямоугольник 17"/>
          <p:cNvSpPr/>
          <p:nvPr/>
        </p:nvSpPr>
        <p:spPr>
          <a:xfrm>
            <a:off x="6228184" y="1772816"/>
            <a:ext cx="2592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99"/>
                </a:solidFill>
              </a:rPr>
              <a:t>Сколько куколок – столько и наклонов</a:t>
            </a:r>
            <a:endParaRPr lang="ru-RU" sz="2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652120" y="3068960"/>
            <a:ext cx="30872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99"/>
                </a:solidFill>
              </a:rPr>
              <a:t>Сколько грузовичков – столько и прыжков</a:t>
            </a:r>
            <a:endParaRPr lang="ru-RU" sz="2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283968" y="4365104"/>
            <a:ext cx="486003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0099"/>
                </a:solidFill>
              </a:rPr>
              <a:t>Сколько жирафов – столько и хлопков</a:t>
            </a:r>
            <a:endParaRPr lang="ru-RU" sz="2000" dirty="0"/>
          </a:p>
        </p:txBody>
      </p:sp>
      <p:pic>
        <p:nvPicPr>
          <p:cNvPr id="21" name="Содержимое 3" descr="кукл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5373216"/>
            <a:ext cx="897848" cy="955158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3" name="Содержимое 3" descr="кукл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75856" y="5373216"/>
            <a:ext cx="897848" cy="955158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4" name="Содержимое 3" descr="кукл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5373216"/>
            <a:ext cx="897848" cy="955158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5" name="Содержимое 3" descr="кукл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5373216"/>
            <a:ext cx="897848" cy="955158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9" name="Содержимое 3" descr="кукл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75656" y="4149080"/>
            <a:ext cx="1086702" cy="887034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30" name="Содержимое 3" descr="кукл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4149080"/>
            <a:ext cx="1086702" cy="887034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31" name="Прямоугольник 30"/>
          <p:cNvSpPr/>
          <p:nvPr/>
        </p:nvSpPr>
        <p:spPr>
          <a:xfrm>
            <a:off x="4139952" y="5661248"/>
            <a:ext cx="51200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 smtClean="0">
                <a:solidFill>
                  <a:srgbClr val="000099"/>
                </a:solidFill>
              </a:rPr>
              <a:t>Сколько слоников – столько и приседаний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89DEFF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494</TotalTime>
  <Words>147</Words>
  <Application>Microsoft Office PowerPoint</Application>
  <PresentationFormat>Экран (4:3)</PresentationFormat>
  <Paragraphs>30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Логопедическое занятие по теме «Описание любимой игрушки»</vt:lpstr>
      <vt:lpstr>Коррекционно-образовательные цели:   1) расширять и обобщать представления детей об игрушках, материалах, из которых они сделаны, частях, из которых они состоят   2) активизация словаря по теме   3) развитие грамматического строя речи   4) учить составлять рассказ – описание по наглядному плану. Коррекционно-развивающие цели:   1) развитие зрительного и слухового восприятия, памяти   2)развитие мелкой моторики. Воспитательные цели:   1)воспитание бережного отношения к игрушкам. </vt:lpstr>
      <vt:lpstr>Магазин «Игрушки»</vt:lpstr>
      <vt:lpstr>Игра «Скажи наоборот»</vt:lpstr>
      <vt:lpstr>Цвет          Форма         Величина</vt:lpstr>
      <vt:lpstr>Физкультминутка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дети</dc:title>
  <dc:creator>Admin</dc:creator>
  <cp:lastModifiedBy>admin</cp:lastModifiedBy>
  <cp:revision>56</cp:revision>
  <dcterms:created xsi:type="dcterms:W3CDTF">2014-02-09T11:05:31Z</dcterms:created>
  <dcterms:modified xsi:type="dcterms:W3CDTF">2014-02-22T12:31:14Z</dcterms:modified>
</cp:coreProperties>
</file>