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6" r:id="rId2"/>
    <p:sldId id="274" r:id="rId3"/>
    <p:sldId id="275" r:id="rId4"/>
    <p:sldId id="257" r:id="rId5"/>
    <p:sldId id="276" r:id="rId6"/>
    <p:sldId id="280" r:id="rId7"/>
    <p:sldId id="282" r:id="rId8"/>
    <p:sldId id="284" r:id="rId9"/>
    <p:sldId id="277" r:id="rId10"/>
    <p:sldId id="278" r:id="rId11"/>
    <p:sldId id="279" r:id="rId12"/>
    <p:sldId id="300" r:id="rId13"/>
    <p:sldId id="285" r:id="rId14"/>
    <p:sldId id="286" r:id="rId15"/>
    <p:sldId id="287" r:id="rId16"/>
    <p:sldId id="297" r:id="rId17"/>
    <p:sldId id="283" r:id="rId18"/>
    <p:sldId id="288" r:id="rId19"/>
    <p:sldId id="289" r:id="rId20"/>
    <p:sldId id="290" r:id="rId21"/>
    <p:sldId id="295" r:id="rId22"/>
    <p:sldId id="291" r:id="rId23"/>
    <p:sldId id="293" r:id="rId24"/>
    <p:sldId id="298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3EE0A-616D-43C5-81CD-DFB8E51FC08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747FC-6D7D-4887-948E-D7C759B3A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E825D-B771-48CC-8D6E-F8FA7654E7D7}" type="slidenum">
              <a:rPr lang="ru-RU"/>
              <a:pPr/>
              <a:t>4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B1A0-6782-4362-9C5A-FAF5C3D9820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429D6-331A-4C74-A093-936C56C4A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88;&#1086;&#1076;&#1080;&#1090;&#1077;&#1083;&#1100;&#1089;&#1082;&#1080;&#1081;%20&#1082;&#1083;&#1091;&#1073;\&#1042;%20&#1051;&#1077;&#1089;&#1091;%20&#1056;&#1086;&#1076;&#1080;&#1083;&#1072;&#1089;&#1100;%20&#1045;&#1083;&#1086;&#1095;&#1082;&#1072;.WAV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www.greek.ru/upload/iblock/674/mobile-children_1h1z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35719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ArtScript" pitchFamily="34" charset="0"/>
              </a:rPr>
              <a:t>Формирование основных компонентов навыка чтения 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5786478"/>
            <a:ext cx="864399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Учитель-логопед: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Магомадова Инна Станиславовна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6682" y="652442"/>
            <a:ext cx="864399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tScript" pitchFamily="34" charset="0"/>
                <a:ea typeface="+mj-ea"/>
                <a:cs typeface="+mj-cs"/>
              </a:rPr>
              <a:t>ГБОУ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tScript" pitchFamily="34" charset="0"/>
                <a:ea typeface="+mj-ea"/>
                <a:cs typeface="+mj-cs"/>
              </a:rPr>
              <a:t> лицей 1793 «Жулебино»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28604"/>
            <a:ext cx="8286808" cy="57435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Важно научить ребёнка различать гласные и согласные звуки!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 произнесении гласных звуков поток воздуха не встречает преграды.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User\Downloads\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3214710" cy="3433770"/>
          </a:xfrm>
          <a:prstGeom prst="rect">
            <a:avLst/>
          </a:prstGeom>
          <a:noFill/>
        </p:spPr>
      </p:pic>
      <p:pic>
        <p:nvPicPr>
          <p:cNvPr id="1026" name="Picture 2" descr="C:\Users\User\Downloads\2287056_001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321471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4286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Поём только гласные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14356"/>
            <a:ext cx="4038600" cy="5929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        В л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r>
              <a:rPr lang="ru-RU" sz="8000" b="1" dirty="0" smtClean="0">
                <a:solidFill>
                  <a:srgbClr val="FF0000"/>
                </a:solidFill>
              </a:rPr>
              <a:t>у</a:t>
            </a:r>
            <a:r>
              <a:rPr lang="ru-RU" sz="8000" b="1" dirty="0" smtClean="0">
                <a:solidFill>
                  <a:srgbClr val="002060"/>
                </a:solidFill>
              </a:rPr>
              <a:t> р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д</a:t>
            </a:r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2060"/>
                </a:solidFill>
              </a:rPr>
              <a:t>сь 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чк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2060"/>
                </a:solidFill>
              </a:rPr>
              <a:t>,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В л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2060"/>
                </a:solidFill>
              </a:rPr>
              <a:t>с</a:t>
            </a:r>
            <a:r>
              <a:rPr lang="ru-RU" sz="8000" b="1" dirty="0" smtClean="0">
                <a:solidFill>
                  <a:srgbClr val="FF0000"/>
                </a:solidFill>
              </a:rPr>
              <a:t>у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r>
              <a:rPr lang="ru-RU" sz="8000" b="1" dirty="0" smtClean="0">
                <a:solidFill>
                  <a:srgbClr val="FF0000"/>
                </a:solidFill>
              </a:rPr>
              <a:t>а </a:t>
            </a:r>
            <a:r>
              <a:rPr lang="ru-RU" sz="8000" b="1" dirty="0" smtClean="0">
                <a:solidFill>
                  <a:srgbClr val="002060"/>
                </a:solidFill>
              </a:rPr>
              <a:t>р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сл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2060"/>
                </a:solidFill>
              </a:rPr>
              <a:t>,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З</a:t>
            </a:r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r>
              <a:rPr lang="ru-RU" sz="8000" b="1" dirty="0" smtClean="0">
                <a:solidFill>
                  <a:srgbClr val="002060"/>
                </a:solidFill>
              </a:rPr>
              <a:t>м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й </a:t>
            </a:r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r>
              <a:rPr lang="ru-RU" sz="8000" b="1" dirty="0" smtClean="0">
                <a:solidFill>
                  <a:srgbClr val="002060"/>
                </a:solidFill>
              </a:rPr>
              <a:t> л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2060"/>
                </a:solidFill>
              </a:rPr>
              <a:t>т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м стр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йн</a:t>
            </a:r>
            <a:r>
              <a:rPr lang="ru-RU" sz="8000" b="1" dirty="0" smtClean="0">
                <a:solidFill>
                  <a:srgbClr val="FF0000"/>
                </a:solidFill>
              </a:rPr>
              <a:t>ая</a:t>
            </a:r>
            <a:r>
              <a:rPr lang="ru-RU" sz="8000" b="1" dirty="0" smtClean="0">
                <a:solidFill>
                  <a:srgbClr val="002060"/>
                </a:solidFill>
              </a:rPr>
              <a:t>, з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r>
              <a:rPr lang="ru-RU" sz="8000" b="1" dirty="0" smtClean="0">
                <a:solidFill>
                  <a:srgbClr val="FF0000"/>
                </a:solidFill>
              </a:rPr>
              <a:t>ая</a:t>
            </a:r>
            <a:r>
              <a:rPr lang="ru-RU" sz="8000" b="1" dirty="0" smtClean="0">
                <a:solidFill>
                  <a:srgbClr val="002060"/>
                </a:solidFill>
              </a:rPr>
              <a:t> б</a:t>
            </a:r>
            <a:r>
              <a:rPr lang="ru-RU" sz="8000" b="1" dirty="0" smtClean="0">
                <a:solidFill>
                  <a:srgbClr val="FF0000"/>
                </a:solidFill>
              </a:rPr>
              <a:t>ы</a:t>
            </a:r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2060"/>
                </a:solidFill>
              </a:rPr>
              <a:t>.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З</a:t>
            </a:r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r>
              <a:rPr lang="ru-RU" sz="8000" b="1" dirty="0" smtClean="0">
                <a:solidFill>
                  <a:srgbClr val="002060"/>
                </a:solidFill>
              </a:rPr>
              <a:t>м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й </a:t>
            </a:r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r>
              <a:rPr lang="ru-RU" sz="8000" b="1" dirty="0" smtClean="0">
                <a:solidFill>
                  <a:srgbClr val="002060"/>
                </a:solidFill>
              </a:rPr>
              <a:t> л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2060"/>
                </a:solidFill>
              </a:rPr>
              <a:t>т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м стр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йн</a:t>
            </a:r>
            <a:r>
              <a:rPr lang="ru-RU" sz="8000" b="1" dirty="0" smtClean="0">
                <a:solidFill>
                  <a:srgbClr val="FF0000"/>
                </a:solidFill>
              </a:rPr>
              <a:t>ая</a:t>
            </a:r>
            <a:r>
              <a:rPr lang="ru-RU" sz="8000" b="1" dirty="0" smtClean="0">
                <a:solidFill>
                  <a:srgbClr val="002060"/>
                </a:solidFill>
              </a:rPr>
              <a:t>, з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2060"/>
                </a:solidFill>
              </a:rPr>
              <a:t>н</a:t>
            </a:r>
            <a:r>
              <a:rPr lang="ru-RU" sz="8000" b="1" dirty="0" smtClean="0">
                <a:solidFill>
                  <a:srgbClr val="FF0000"/>
                </a:solidFill>
              </a:rPr>
              <a:t>ая</a:t>
            </a:r>
            <a:r>
              <a:rPr lang="ru-RU" sz="8000" b="1" dirty="0" smtClean="0">
                <a:solidFill>
                  <a:srgbClr val="002060"/>
                </a:solidFill>
              </a:rPr>
              <a:t> б</a:t>
            </a:r>
            <a:r>
              <a:rPr lang="ru-RU" sz="8000" b="1" dirty="0" smtClean="0">
                <a:solidFill>
                  <a:srgbClr val="FF0000"/>
                </a:solidFill>
              </a:rPr>
              <a:t>ы</a:t>
            </a:r>
            <a:r>
              <a:rPr lang="ru-RU" sz="8000" b="1" dirty="0" smtClean="0">
                <a:solidFill>
                  <a:srgbClr val="002060"/>
                </a:solidFill>
              </a:rPr>
              <a:t>л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2060"/>
                </a:solidFill>
              </a:rPr>
              <a:t>.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/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Метель ей пела песенку: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"Спи, елочка, бай-бай!"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Мороз снежком укутывал: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"Смотри, не замерзай!"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Мороз снежком укутывал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"Смотри, не замерзай!"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/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Трусишка зайка серенький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Под елочкой скакал.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Порою волк, сердитый волк, рысцою пробегал.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Порою волк, сердитый волк, рысцою пробегал.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ownloads\1197465041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71480"/>
            <a:ext cx="3857620" cy="4929222"/>
          </a:xfrm>
          <a:prstGeom prst="rect">
            <a:avLst/>
          </a:prstGeom>
          <a:noFill/>
        </p:spPr>
      </p:pic>
      <p:pic>
        <p:nvPicPr>
          <p:cNvPr id="7" name="В Лесу Родилась Елочка.WA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72066" y="5143512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АЛФАВИТ</a:t>
            </a:r>
          </a:p>
        </p:txBody>
      </p:sp>
      <p:pic>
        <p:nvPicPr>
          <p:cNvPr id="28674" name="Picture 2" descr="http://img0.liveinternet.ru/images/attach/c/2/73/360/73360018_alfavi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40" y="1071546"/>
            <a:ext cx="7990849" cy="578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2428892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 smtClean="0">
                <a:solidFill>
                  <a:srgbClr val="0070C0"/>
                </a:solidFill>
              </a:rPr>
              <a:t>Вреднючка</a:t>
            </a:r>
            <a:r>
              <a:rPr lang="ru-RU" sz="2000" b="1" dirty="0" smtClean="0">
                <a:solidFill>
                  <a:srgbClr val="002060"/>
                </a:solidFill>
              </a:rPr>
              <a:t>.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Кто такая Вреднючка? Создание, которое вредничает и делает все наоборот. Вот и читает Вреднючка наоборот — не слева направо, а справа налево. Очень полезно так читать, когда ребенок только учится прочитывать слова. Вы лишний раз потренируете ребенка в слиянии букв и чтении слов без напряжения. Несмотря на то, что читать наоборот труднее, дети с удовольствием это делают. Еще бы, ведь эта игра всегда сопровождается смехом. А то, что смешно, трудным не бывает!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38" y="2928934"/>
            <a:ext cx="86353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15352" cy="3214710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 smtClean="0">
                <a:solidFill>
                  <a:srgbClr val="0070C0"/>
                </a:solidFill>
              </a:rPr>
              <a:t>Чтение "по вершкам и корешкам".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Ребенку надо прочитать слово или предложение "по вершкам" букв. Конечно, если будет очень трудно, можно линейку сдвинуть, показать буквы и снова закрыть.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"По корешкам" читаем так же, только прикрываем верхнюю часть букв. Это уже намного труднее, так что "по корешкам" читаем тогда, когда "по вершкам" уже хорошо получается.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1"/>
            <a:ext cx="8229600" cy="1214446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/>
              <a:t>ДАРЬЯ ДАРИТ ДИНЕ ДЫНИ.</a:t>
            </a:r>
          </a:p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5720" y="3500438"/>
            <a:ext cx="8072494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636"/>
            <a:ext cx="857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БЕЛЫЕ БАРАНЫ БИЛИ В БАРАБАНЫ</a:t>
            </a:r>
            <a:endParaRPr lang="ru-RU" sz="4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4857760"/>
            <a:ext cx="8072494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Морской бой</a:t>
            </a:r>
            <a:endParaRPr lang="ru-RU" b="1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714488"/>
          <a:ext cx="8572560" cy="38576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964413">
                <a:tc>
                  <a:txBody>
                    <a:bodyPr/>
                    <a:lstStyle/>
                    <a:p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/>
                        <a:t>А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/>
                        <a:t>Б</a:t>
                      </a:r>
                      <a:endParaRPr lang="ru-RU" sz="3600" b="1" i="1" dirty="0" smtClean="0"/>
                    </a:p>
                    <a:p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/>
                        <a:t>В</a:t>
                      </a:r>
                      <a:endParaRPr lang="ru-RU" sz="3600" b="1" i="1" dirty="0" smtClean="0"/>
                    </a:p>
                    <a:p>
                      <a:endParaRPr lang="ru-RU" sz="2800" b="1" i="1" dirty="0"/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1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/>
                        <a:t>ма</a:t>
                      </a:r>
                      <a:endParaRPr lang="ru-RU" sz="36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нас</a:t>
                      </a:r>
                      <a:endParaRPr lang="ru-RU" sz="36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/>
                        <a:t>зи</a:t>
                      </a:r>
                      <a:endParaRPr lang="ru-RU" sz="36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2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пи</a:t>
                      </a:r>
                      <a:endParaRPr lang="ru-RU" sz="36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/>
                        <a:t>ла</a:t>
                      </a:r>
                      <a:endParaRPr lang="ru-RU" sz="36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ту</a:t>
                      </a:r>
                      <a:endParaRPr lang="ru-RU" sz="36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3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/>
                        <a:t>бе</a:t>
                      </a:r>
                      <a:endParaRPr lang="ru-RU" sz="36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я</a:t>
                      </a:r>
                      <a:endParaRPr lang="ru-RU" sz="36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/>
                        <a:t>ла</a:t>
                      </a:r>
                      <a:endParaRPr lang="ru-RU" sz="36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984882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Б1 В2 А2 Б2 А3 В3 Б3 В1 А1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57892"/>
            <a:ext cx="8715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Наступила белая зима.</a:t>
            </a:r>
            <a:endParaRPr lang="ru-RU" sz="4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Эдигей 0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Эдигей 0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092" y="285728"/>
            <a:ext cx="471490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971924" cy="57689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73050"/>
            <a:ext cx="4286279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4608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4429124" cy="574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9" y="428604"/>
            <a:ext cx="4357718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3929090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28"/>
            <a:ext cx="4143404" cy="57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57356" y="5857892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5786454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357166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57166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214686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3143248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0"/>
            <a:ext cx="3786214" cy="6357982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Многие дети младшего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школьного возраста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испытывают трудности при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овладении техникой чтения. Это очень сложный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процесс. Ошибки 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чаще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всего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связаны с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несформированностью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фонематического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восприятия.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Дети не могут научиться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свободно читать . А это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 в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свою очередь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 препятствует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усвоению школьной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программы.</a:t>
            </a:r>
          </a:p>
          <a:p>
            <a:pPr>
              <a:buFontTx/>
              <a:buNone/>
            </a:pPr>
            <a:r>
              <a:rPr lang="ru-RU" sz="2000" dirty="0" smtClean="0"/>
              <a:t>      </a:t>
            </a:r>
          </a:p>
          <a:p>
            <a:pPr>
              <a:buFontTx/>
              <a:buNone/>
            </a:pPr>
            <a:r>
              <a:rPr lang="ru-RU" sz="2000" dirty="0" smtClean="0"/>
              <a:t>      </a:t>
            </a:r>
          </a:p>
          <a:p>
            <a:pPr>
              <a:buFontTx/>
              <a:buNone/>
            </a:pPr>
            <a:r>
              <a:rPr lang="ru-RU" sz="2000" dirty="0" smtClean="0"/>
              <a:t>       </a:t>
            </a:r>
            <a:endParaRPr lang="ru-RU" sz="2000" dirty="0"/>
          </a:p>
        </p:txBody>
      </p:sp>
      <p:pic>
        <p:nvPicPr>
          <p:cNvPr id="8197" name="Picture 5" descr="MPj0431826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214290"/>
            <a:ext cx="514350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414337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 descr="F:\диск для слушателей\книги\Эдигей вторая\Эдигей 0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5369" y="428625"/>
            <a:ext cx="3956624" cy="56975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6643686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571504" y="4357694"/>
            <a:ext cx="114297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642974" y="1214422"/>
            <a:ext cx="114297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Эдигей 0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Эдигей 0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6572248"/>
            <a:ext cx="114297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6572248"/>
            <a:ext cx="114297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0"/>
            <a:ext cx="114297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0"/>
            <a:ext cx="114297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Э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878684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786454"/>
            <a:ext cx="9144000" cy="114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2" y="-285776"/>
            <a:ext cx="9144000" cy="114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3143309" y="2786063"/>
            <a:ext cx="6786566" cy="7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57802" y="2857511"/>
            <a:ext cx="7215215" cy="7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5" name="Picture 9" descr="F:\диск для слушателей\книги\Эдигей\Эдигей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00042"/>
            <a:ext cx="8329642" cy="6357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6200000">
            <a:off x="-3036109" y="3036129"/>
            <a:ext cx="6858025" cy="7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" y="-642966"/>
            <a:ext cx="9144000" cy="114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32" y="6215082"/>
            <a:ext cx="9144000" cy="114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1250145" y="3536145"/>
            <a:ext cx="6858025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3008313" cy="14287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Памятка для родителей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143248"/>
            <a:ext cx="8472518" cy="37147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 Важна не длительность, а частота тренировочных упражнений и чтения (по 20-30 мин., в зависимости от возраста можно и меньше,  несколько раз в день);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  Чтение перед сном вместе с мамой (немного прочитал ребенок, а остальное дочитывает родитель) очень полезно.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  Подбирайте книги по возрасту.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  Обратите внимание на то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 чтобы книга не стала врагом.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   Формируйте у детей иммунитет к низкопробной литературе.</a:t>
            </a:r>
          </a:p>
        </p:txBody>
      </p:sp>
      <p:pic>
        <p:nvPicPr>
          <p:cNvPr id="40962" name="Picture 2" descr="C:\Users\User\Downloads\i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73050"/>
            <a:ext cx="4929222" cy="287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714752"/>
            <a:ext cx="8286808" cy="228601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Читать – это ещё ничего не значит. Что читать и как понимать прочитанное– вот в чём главное дело.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К.Д.Ушинский    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5072098" cy="3643337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      </a:t>
            </a:r>
            <a:r>
              <a:rPr lang="ru-RU" sz="3600" i="1" dirty="0" smtClean="0">
                <a:solidFill>
                  <a:srgbClr val="002060"/>
                </a:solidFill>
              </a:rPr>
              <a:t>Чтение вслух «душеполезной» литературы в семье идёт ещё из Древней Руси.</a:t>
            </a:r>
            <a:r>
              <a:rPr lang="en-US" sz="3600" i="1" dirty="0" smtClean="0">
                <a:solidFill>
                  <a:srgbClr val="002060"/>
                </a:solidFill>
              </a:rPr>
              <a:t> 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C:\Users\User\Downloads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64333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Немаловажную роль в развитии  ребёнка играет окружающая среда 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Picture 2" descr="C:\Users\1\Desktop\анимация\evolu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5448"/>
            <a:ext cx="4497388" cy="365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lip_image0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572031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g_44043" descr="0440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4724400"/>
            <a:ext cx="2286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38735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6324" name="Picture 4" descr="mobile-children_1h1z">
            <a:hlinkClick r:id="rId4" tooltip="&quot;Увеличить изображение&quot;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62750" y="838200"/>
            <a:ext cx="2381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79388" y="3141663"/>
            <a:ext cx="8534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У </a:t>
            </a:r>
            <a:r>
              <a:rPr lang="ru-RU" b="1" i="1" u="sng">
                <a:latin typeface="Garamond" pitchFamily="18" charset="0"/>
              </a:rPr>
              <a:t>всех детей</a:t>
            </a:r>
            <a:r>
              <a:rPr lang="ru-RU">
                <a:latin typeface="Garamond" pitchFamily="18" charset="0"/>
              </a:rPr>
              <a:t> зарегистрировано увеличение </a:t>
            </a:r>
          </a:p>
          <a:p>
            <a:pPr algn="ctr"/>
            <a:r>
              <a:rPr lang="ru-RU">
                <a:latin typeface="Garamond" pitchFamily="18" charset="0"/>
              </a:rPr>
              <a:t>числа нарушений фонематического восприятия (неверное различение фонем).</a:t>
            </a:r>
          </a:p>
          <a:p>
            <a:pPr algn="ctr"/>
            <a:r>
              <a:rPr lang="ru-RU" b="1">
                <a:latin typeface="Garamond" pitchFamily="18" charset="0"/>
              </a:rPr>
              <a:t>В</a:t>
            </a:r>
            <a:r>
              <a:rPr lang="ru-RU" sz="2000" b="1">
                <a:latin typeface="Garamond" pitchFamily="18" charset="0"/>
              </a:rPr>
              <a:t> 79,3%</a:t>
            </a:r>
            <a:r>
              <a:rPr lang="ru-RU">
                <a:latin typeface="Garamond" pitchFamily="18" charset="0"/>
              </a:rPr>
              <a:t> случаев зарегистрирован </a:t>
            </a:r>
            <a:r>
              <a:rPr lang="ru-RU" b="1" i="1" u="sng">
                <a:latin typeface="Garamond" pitchFamily="18" charset="0"/>
              </a:rPr>
              <a:t>коллатеральный</a:t>
            </a:r>
            <a:r>
              <a:rPr lang="ru-RU">
                <a:latin typeface="Garamond" pitchFamily="18" charset="0"/>
              </a:rPr>
              <a:t> эффект воздействия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79388" y="692150"/>
            <a:ext cx="6324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у </a:t>
            </a:r>
            <a:r>
              <a:rPr lang="ru-RU" b="1">
                <a:latin typeface="Arial" charset="0"/>
              </a:rPr>
              <a:t>50,7%</a:t>
            </a:r>
            <a:r>
              <a:rPr lang="ru-RU">
                <a:latin typeface="Garamond" pitchFamily="18" charset="0"/>
              </a:rPr>
              <a:t> детей – снижение работоспособности,</a:t>
            </a:r>
          </a:p>
          <a:p>
            <a:pPr algn="ctr"/>
            <a:r>
              <a:rPr lang="ru-RU">
                <a:latin typeface="Garamond" pitchFamily="18" charset="0"/>
              </a:rPr>
              <a:t>у </a:t>
            </a:r>
            <a:r>
              <a:rPr lang="ru-RU" b="1">
                <a:latin typeface="Arial" charset="0"/>
              </a:rPr>
              <a:t>39,7%</a:t>
            </a:r>
            <a:r>
              <a:rPr lang="ru-RU">
                <a:latin typeface="Garamond" pitchFamily="18" charset="0"/>
              </a:rPr>
              <a:t> - повышение утомления,</a:t>
            </a:r>
          </a:p>
          <a:p>
            <a:pPr algn="ctr"/>
            <a:r>
              <a:rPr lang="ru-RU">
                <a:latin typeface="Garamond" pitchFamily="18" charset="0"/>
              </a:rPr>
              <a:t>у </a:t>
            </a:r>
            <a:r>
              <a:rPr lang="ru-RU" b="1">
                <a:latin typeface="Garamond" pitchFamily="18" charset="0"/>
              </a:rPr>
              <a:t>66,7% -</a:t>
            </a:r>
            <a:r>
              <a:rPr lang="ru-RU">
                <a:latin typeface="Garamond" pitchFamily="18" charset="0"/>
              </a:rPr>
              <a:t> увеличение времени реакции на световые и </a:t>
            </a:r>
          </a:p>
          <a:p>
            <a:pPr algn="ctr"/>
            <a:r>
              <a:rPr lang="ru-RU">
                <a:latin typeface="Garamond" pitchFamily="18" charset="0"/>
              </a:rPr>
              <a:t>звуковые стимулы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79388" y="1916113"/>
            <a:ext cx="638492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Garamond" pitchFamily="18" charset="0"/>
              </a:rPr>
              <a:t>Снижение</a:t>
            </a:r>
            <a:r>
              <a:rPr lang="ru-RU">
                <a:latin typeface="Garamond" pitchFamily="18" charset="0"/>
              </a:rPr>
              <a:t> показателей произвольного внимания</a:t>
            </a:r>
          </a:p>
          <a:p>
            <a:pPr algn="ctr"/>
            <a:r>
              <a:rPr lang="ru-RU">
                <a:latin typeface="Garamond" pitchFamily="18" charset="0"/>
              </a:rPr>
              <a:t> (продуктивность - </a:t>
            </a:r>
            <a:r>
              <a:rPr lang="ru-RU" sz="2000" b="1">
                <a:latin typeface="Garamond" pitchFamily="18" charset="0"/>
              </a:rPr>
              <a:t>14,3</a:t>
            </a:r>
            <a:r>
              <a:rPr lang="ru-RU">
                <a:latin typeface="Garamond" pitchFamily="18" charset="0"/>
              </a:rPr>
              <a:t> </a:t>
            </a:r>
            <a:r>
              <a:rPr lang="ru-RU" sz="2000" b="1">
                <a:latin typeface="Garamond" pitchFamily="18" charset="0"/>
              </a:rPr>
              <a:t>%</a:t>
            </a:r>
            <a:r>
              <a:rPr lang="ru-RU" sz="2000">
                <a:latin typeface="Garamond" pitchFamily="18" charset="0"/>
              </a:rPr>
              <a:t>, </a:t>
            </a:r>
            <a:r>
              <a:rPr lang="ru-RU">
                <a:latin typeface="Garamond" pitchFamily="18" charset="0"/>
              </a:rPr>
              <a:t>точность </a:t>
            </a:r>
            <a:r>
              <a:rPr lang="ru-RU" sz="2000" b="1">
                <a:latin typeface="Garamond" pitchFamily="18" charset="0"/>
              </a:rPr>
              <a:t>19,4%) </a:t>
            </a:r>
            <a:r>
              <a:rPr lang="ru-RU">
                <a:latin typeface="Garamond" pitchFamily="18" charset="0"/>
              </a:rPr>
              <a:t>и </a:t>
            </a:r>
          </a:p>
          <a:p>
            <a:pPr algn="ctr"/>
            <a:r>
              <a:rPr lang="ru-RU">
                <a:latin typeface="Garamond" pitchFamily="18" charset="0"/>
              </a:rPr>
              <a:t>смысловой памяти (точность – </a:t>
            </a:r>
            <a:r>
              <a:rPr lang="ru-RU" sz="2000" b="1">
                <a:latin typeface="Garamond" pitchFamily="18" charset="0"/>
              </a:rPr>
              <a:t>19,4%;</a:t>
            </a:r>
            <a:r>
              <a:rPr lang="ru-RU">
                <a:latin typeface="Garamond" pitchFamily="18" charset="0"/>
              </a:rPr>
              <a:t> </a:t>
            </a:r>
          </a:p>
          <a:p>
            <a:pPr algn="ctr"/>
            <a:r>
              <a:rPr lang="ru-RU">
                <a:latin typeface="Garamond" pitchFamily="18" charset="0"/>
              </a:rPr>
              <a:t>увеличение времени – </a:t>
            </a:r>
            <a:r>
              <a:rPr lang="ru-RU" sz="2000" b="1">
                <a:latin typeface="Garamond" pitchFamily="18" charset="0"/>
              </a:rPr>
              <a:t>30,1%</a:t>
            </a:r>
            <a:r>
              <a:rPr lang="ru-RU">
                <a:latin typeface="Garamond" pitchFamily="18" charset="0"/>
              </a:rPr>
              <a:t>)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590800" y="4724400"/>
            <a:ext cx="64008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Garamond" pitchFamily="18" charset="0"/>
              </a:rPr>
              <a:t>Хотя в большинстве случаев  изменение</a:t>
            </a:r>
          </a:p>
          <a:p>
            <a:pPr algn="ctr"/>
            <a:r>
              <a:rPr lang="ru-RU" dirty="0">
                <a:latin typeface="Garamond" pitchFamily="18" charset="0"/>
              </a:rPr>
              <a:t>психофизиологических показателей выявлено пока</a:t>
            </a:r>
          </a:p>
          <a:p>
            <a:pPr algn="ctr"/>
            <a:r>
              <a:rPr lang="ru-RU" dirty="0">
                <a:latin typeface="Garamond" pitchFamily="18" charset="0"/>
              </a:rPr>
              <a:t>в пределах возрастных норм, однако установлено </a:t>
            </a:r>
          </a:p>
          <a:p>
            <a:pPr algn="ctr"/>
            <a:r>
              <a:rPr lang="ru-RU" dirty="0">
                <a:latin typeface="Garamond" pitchFamily="18" charset="0"/>
              </a:rPr>
              <a:t>устойчивое снижение показателей с высоких величин</a:t>
            </a:r>
          </a:p>
          <a:p>
            <a:pPr algn="ctr"/>
            <a:r>
              <a:rPr lang="ru-RU" dirty="0">
                <a:latin typeface="Garamond" pitchFamily="18" charset="0"/>
              </a:rPr>
              <a:t> до нижней границы нормы (работоспособность, </a:t>
            </a:r>
          </a:p>
          <a:p>
            <a:pPr algn="ctr"/>
            <a:r>
              <a:rPr lang="ru-RU" dirty="0">
                <a:latin typeface="Garamond" pitchFamily="18" charset="0"/>
              </a:rPr>
              <a:t>показатели произвольного внимания и смысловой памяти, </a:t>
            </a:r>
          </a:p>
          <a:p>
            <a:pPr algn="ctr"/>
            <a:r>
              <a:rPr lang="ru-RU" dirty="0">
                <a:latin typeface="Garamond" pitchFamily="18" charset="0"/>
              </a:rPr>
              <a:t>времени простой </a:t>
            </a:r>
            <a:r>
              <a:rPr lang="ru-RU" dirty="0" err="1">
                <a:latin typeface="Garamond" pitchFamily="18" charset="0"/>
              </a:rPr>
              <a:t>слухо</a:t>
            </a:r>
            <a:r>
              <a:rPr lang="ru-RU" dirty="0">
                <a:latin typeface="Garamond" pitchFamily="18" charset="0"/>
              </a:rPr>
              <a:t>- и зрительно-моторных реакций)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7620000" y="4114800"/>
            <a:ext cx="13716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ru-RU" sz="2800">
                <a:solidFill>
                  <a:schemeClr val="tx1"/>
                </a:solidFill>
              </a:rPr>
              <a:t>в настоящее время установлено: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000504"/>
            <a:ext cx="8429684" cy="26432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Одним из способов оградить ребёнка от негативных воздействий  – привить интерес к чтению.  А для этого он должен овладеть навыками свободного чтения.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Начинается это только с того момента, когда человек, смотря на буквы, в состоянии произнести определенное слово, соответствующее сочетанию этих букв.</a:t>
            </a:r>
          </a:p>
        </p:txBody>
      </p:sp>
      <p:pic>
        <p:nvPicPr>
          <p:cNvPr id="19458" name="Picture 2" descr="C:\Users\User\Downloads\i (6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286750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207170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Каждый из нас помнит, как в школе проверяли технику чтения. Как мы заикались и как дрожали коленки, когда приходилось читать на проверке. Всего-то одна минутка, а разговоров потом на целых полгода, если техника чтения оказывалась ниже нормы. А она почему-то у многих оказывалась ниже нормы.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500306"/>
            <a:ext cx="4400552" cy="36258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Прошло время, изменились программы, изменились требования к учебе, к ученикам, появились новые предметы, и только проверка техники чтения остается неизменной. Нет, здесь тоже кое-что меняется, а именно — нормы.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614734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372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14554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</a:rPr>
              <a:t> первом классе </a:t>
            </a:r>
            <a:r>
              <a:rPr lang="ru-RU" sz="2400" b="1" dirty="0" smtClean="0">
                <a:solidFill>
                  <a:srgbClr val="002060"/>
                </a:solidFill>
              </a:rPr>
              <a:t>проверяется сформированность слогового способа чтения; осознание общего смысла читаемого текста при темпе чтения не менее 25-30 слов в минуту (на конец года); понимания значения отдельных слов и предложений.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071675"/>
          <a:ext cx="8358245" cy="4574116"/>
        </p:xfrm>
        <a:graphic>
          <a:graphicData uri="http://schemas.openxmlformats.org/drawingml/2006/table">
            <a:tbl>
              <a:tblPr/>
              <a:tblGrid>
                <a:gridCol w="1085834"/>
                <a:gridCol w="3317828"/>
                <a:gridCol w="3954583"/>
              </a:tblGrid>
              <a:tr h="3531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/>
                        </a:rPr>
                        <a:t>1 класс</a:t>
                      </a:r>
                      <a:endParaRPr lang="ru-RU" sz="2000" dirty="0">
                        <a:solidFill>
                          <a:srgbClr val="7030A0"/>
                        </a:solidFill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78">
                <a:tc>
                  <a:txBody>
                    <a:bodyPr/>
                    <a:lstStyle/>
                    <a:p>
                      <a:pPr algn="r"/>
                      <a:r>
                        <a:rPr lang="ru-RU" sz="2000">
                          <a:solidFill>
                            <a:srgbClr val="7030A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6355" algn="ctr"/>
                      <a:r>
                        <a:rPr lang="ru-RU" sz="2000" b="1" i="1" dirty="0">
                          <a:solidFill>
                            <a:srgbClr val="7030A0"/>
                          </a:solidFill>
                          <a:latin typeface="verdana"/>
                        </a:rPr>
                        <a:t>1 полугодие</a:t>
                      </a:r>
                      <a:endParaRPr lang="ru-RU" sz="2000" dirty="0">
                        <a:solidFill>
                          <a:srgbClr val="7030A0"/>
                        </a:solidFill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>
                          <a:solidFill>
                            <a:srgbClr val="7030A0"/>
                          </a:solidFill>
                          <a:latin typeface="verdana"/>
                        </a:rPr>
                        <a:t>2 полугодие</a:t>
                      </a:r>
                      <a:endParaRPr lang="ru-RU" sz="2000">
                        <a:solidFill>
                          <a:srgbClr val="7030A0"/>
                        </a:solidFill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7030A0"/>
                        </a:solidFill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7030A0"/>
                          </a:solidFill>
                          <a:latin typeface="verdana"/>
                        </a:rPr>
                        <a:t>от 35 и выше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7030A0"/>
                        </a:solidFill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7030A0"/>
                          </a:solidFill>
                          <a:latin typeface="verdana"/>
                        </a:rPr>
                        <a:t>30 - 34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7030A0"/>
                        </a:solidFill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7030A0"/>
                          </a:solidFill>
                          <a:latin typeface="verdana"/>
                        </a:rPr>
                        <a:t>25 - 29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7030A0"/>
                        </a:solidFill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7030A0"/>
                          </a:solidFill>
                          <a:latin typeface="verdana"/>
                        </a:rPr>
                        <a:t>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1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/>
                        </a:rPr>
                        <a:t>2 класс</a:t>
                      </a:r>
                      <a:endParaRPr lang="ru-RU" sz="2000" dirty="0">
                        <a:solidFill>
                          <a:srgbClr val="7030A0"/>
                        </a:solidFill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6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7030A0"/>
                          </a:solidFill>
                          <a:latin typeface="verdana"/>
                        </a:rPr>
                        <a:t>1 полугодие</a:t>
                      </a:r>
                      <a:endParaRPr lang="ru-RU" sz="2000" dirty="0">
                        <a:solidFill>
                          <a:srgbClr val="7030A0"/>
                        </a:solidFill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7030A0"/>
                          </a:solidFill>
                          <a:latin typeface="verdana"/>
                        </a:rPr>
                        <a:t>2 полугодие</a:t>
                      </a:r>
                      <a:endParaRPr lang="ru-RU" sz="2000" dirty="0">
                        <a:solidFill>
                          <a:srgbClr val="7030A0"/>
                        </a:solidFill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7030A0"/>
                          </a:solidFill>
                          <a:latin typeface="verdana"/>
                        </a:rPr>
                        <a:t>от 45 и выше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от 55 и выше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40 - 44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50 - 54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7030A0"/>
                          </a:solidFill>
                          <a:latin typeface="verdana"/>
                        </a:rPr>
                        <a:t>35 - 39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45 – 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менее 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  <a:latin typeface="verdana"/>
                        </a:rPr>
                        <a:t>менее 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1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32573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9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21457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Ребёнку, который не умеет хорошо читать, очень трудно выполнять различные задания. Ему не интересно на уроках, он неусидчив</a:t>
            </a:r>
            <a:r>
              <a:rPr lang="en-US" sz="2700" b="1" dirty="0" smtClean="0">
                <a:solidFill>
                  <a:srgbClr val="002060"/>
                </a:solidFill>
              </a:rPr>
              <a:t>,</a:t>
            </a:r>
            <a:r>
              <a:rPr lang="ru-RU" sz="2700" b="1" dirty="0" smtClean="0">
                <a:solidFill>
                  <a:srgbClr val="002060"/>
                </a:solidFill>
              </a:rPr>
              <a:t> потому что читать книги при низкой технике чтения – это мука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8501122" cy="350046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Теперь самое важное. Развивается техника чтения с помощью специальных игр. Длительное чтение не сделает того, что сделает кратковременная игра! И при развитии техники чтения важна не длительность занятий, а частота. Хорошо тренируется то, что часто повторяется. Какие же игры можно использовать для развития техники чтения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65562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Роль гласных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714776" cy="5715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Роль гласных звуков в процессе словообразо-вания важна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</a:rPr>
              <a:t> деление слов на слоги</a:t>
            </a:r>
            <a:r>
              <a:rPr lang="en-US" sz="2400" b="1" dirty="0" smtClean="0">
                <a:solidFill>
                  <a:srgbClr val="002060"/>
                </a:solidFill>
              </a:rPr>
              <a:t>,</a:t>
            </a:r>
            <a:r>
              <a:rPr lang="ru-RU" sz="2400" b="1" dirty="0" smtClean="0">
                <a:solidFill>
                  <a:srgbClr val="002060"/>
                </a:solidFill>
              </a:rPr>
              <a:t> постановка ударения в слове. Выделение голосом ударного гласного звука при  произношении. Смыслоразличительная роль ударения. </a:t>
            </a:r>
          </a:p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гв</a:t>
            </a:r>
            <a:r>
              <a:rPr lang="ru-RU" sz="2800" b="1" i="1" dirty="0" smtClean="0">
                <a:solidFill>
                  <a:srgbClr val="FF0000"/>
                </a:solidFill>
              </a:rPr>
              <a:t>о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здики-гвозд</a:t>
            </a:r>
            <a:r>
              <a:rPr lang="ru-RU" sz="2800" b="1" i="1" dirty="0" smtClean="0">
                <a:solidFill>
                  <a:srgbClr val="FF0000"/>
                </a:solidFill>
              </a:rPr>
              <a:t>и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ки</a:t>
            </a:r>
          </a:p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стр</a:t>
            </a:r>
            <a:r>
              <a:rPr lang="ru-RU" sz="2800" b="1" i="1" dirty="0" smtClean="0">
                <a:solidFill>
                  <a:srgbClr val="FF0000"/>
                </a:solidFill>
              </a:rPr>
              <a:t>е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лки- стрелк</a:t>
            </a:r>
            <a:r>
              <a:rPr lang="ru-RU" sz="2800" b="1" i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2800" b="1" i="1" dirty="0" smtClean="0">
                <a:solidFill>
                  <a:srgbClr val="FF0000"/>
                </a:solidFill>
              </a:rPr>
              <a:t>а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мок-зам</a:t>
            </a:r>
            <a:r>
              <a:rPr lang="ru-RU" sz="2800" b="1" i="1" dirty="0" smtClean="0">
                <a:solidFill>
                  <a:srgbClr val="FF0000"/>
                </a:solidFill>
              </a:rPr>
              <a:t>о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User\Downloads\glasnye-bukvy-russi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857232"/>
            <a:ext cx="5111750" cy="3605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556</Words>
  <Application>Microsoft Office PowerPoint</Application>
  <PresentationFormat>Экран (4:3)</PresentationFormat>
  <Paragraphs>120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Формирование основных компонентов навыка чтения   </vt:lpstr>
      <vt:lpstr>Слайд 2</vt:lpstr>
      <vt:lpstr>Немаловажную роль в развитии  ребёнка играет окружающая среда .</vt:lpstr>
      <vt:lpstr>в настоящее время установлено:</vt:lpstr>
      <vt:lpstr>Слайд 5</vt:lpstr>
      <vt:lpstr>Каждый из нас помнит, как в школе проверяли технику чтения. Как мы заикались и как дрожали коленки, когда приходилось читать на проверке. Всего-то одна минутка, а разговоров потом на целых полгода, если техника чтения оказывалась ниже нормы. А она почему-то у многих оказывалась ниже нормы. </vt:lpstr>
      <vt:lpstr>В первом классе проверяется сформированность слогового способа чтения; осознание общего смысла читаемого текста при темпе чтения не менее 25-30 слов в минуту (на конец года); понимания значения отдельных слов и предложений.</vt:lpstr>
      <vt:lpstr>Ребёнку, который не умеет хорошо читать, очень трудно выполнять различные задания. Ему не интересно на уроках, он неусидчив, потому что читать книги при низкой технике чтения – это мука.</vt:lpstr>
      <vt:lpstr>Роль гласных</vt:lpstr>
      <vt:lpstr>Слайд 10</vt:lpstr>
      <vt:lpstr>Поём только гласные</vt:lpstr>
      <vt:lpstr>Слайд 12</vt:lpstr>
      <vt:lpstr>Вреднючка. Кто такая Вреднючка? Создание, которое вредничает и делает все наоборот. Вот и читает Вреднючка наоборот — не слева направо, а справа налево. Очень полезно так читать, когда ребенок только учится прочитывать слова. Вы лишний раз потренируете ребенка в слиянии букв и чтении слов без напряжения. Несмотря на то, что читать наоборот труднее, дети с удовольствием это делают. Еще бы, ведь эта игра всегда сопровождается смехом. А то, что смешно, трудным не бывает!</vt:lpstr>
      <vt:lpstr>Чтение "по вершкам и корешкам".  Ребенку надо прочитать слово или предложение "по вершкам" букв. Конечно, если будет очень трудно, можно линейку сдвинуть, показать буквы и снова закрыть. "По корешкам" читаем так же, только прикрываем верхнюю часть букв. Это уже намного труднее, так что "по корешкам" читаем тогда, когда "по вершкам" уже хорошо получается. </vt:lpstr>
      <vt:lpstr>Морской бой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Памятка для родителей</vt:lpstr>
      <vt:lpstr>Читать – это ещё ничего не значит. Что читать и как понимать прочитанное– вот в чём главное дело.                                           К.Д.Ушинский    </vt:lpstr>
    </vt:vector>
  </TitlesOfParts>
  <Company>sch1439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каб102</dc:creator>
  <cp:lastModifiedBy>каб102</cp:lastModifiedBy>
  <cp:revision>51</cp:revision>
  <dcterms:created xsi:type="dcterms:W3CDTF">2013-11-06T15:22:50Z</dcterms:created>
  <dcterms:modified xsi:type="dcterms:W3CDTF">2014-02-18T13:09:40Z</dcterms:modified>
</cp:coreProperties>
</file>