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sldIdLst>
    <p:sldId id="256" r:id="rId6"/>
    <p:sldId id="268" r:id="rId7"/>
    <p:sldId id="257" r:id="rId8"/>
    <p:sldId id="260" r:id="rId9"/>
    <p:sldId id="258" r:id="rId10"/>
    <p:sldId id="270" r:id="rId11"/>
    <p:sldId id="261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5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5FA4-6A0C-45BD-8940-24D395CB36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5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804F-8A9B-438D-8790-BE90A3ABD2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4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8623-C1C1-46BE-8F5F-CE2A63485C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9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4360-50E1-4888-B340-EB2F2C3D84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8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BA75-8985-424A-A924-20274EF8A3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87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0C2D-18C1-4DA5-8810-CA01D78111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6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2DD7-ACB9-4ADF-B43B-A42F979C40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02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DA64B-83C3-4202-8C9F-FE25EAFAC8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5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988B-F2A3-4C58-9D8F-409FAA3ED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53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F582-B94D-4598-8EA4-1C0223A301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27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999F-2D38-4F86-8189-02179D1CC0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0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5FA4-6A0C-45BD-8940-24D395CB36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69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804F-8A9B-438D-8790-BE90A3ABD2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96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8623-C1C1-46BE-8F5F-CE2A63485C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4360-50E1-4888-B340-EB2F2C3D84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4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BA75-8985-424A-A924-20274EF8A3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48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0C2D-18C1-4DA5-8810-CA01D78111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09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2DD7-ACB9-4ADF-B43B-A42F979C40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8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DA64B-83C3-4202-8C9F-FE25EAFAC8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29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988B-F2A3-4C58-9D8F-409FAA3ED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48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F582-B94D-4598-8EA4-1C0223A301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86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999F-2D38-4F86-8189-02179D1CC0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35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5FA4-6A0C-45BD-8940-24D395CB36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804F-8A9B-438D-8790-BE90A3ABD2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26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8623-C1C1-46BE-8F5F-CE2A63485C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96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4360-50E1-4888-B340-EB2F2C3D84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68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BA75-8985-424A-A924-20274EF8A3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13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0C2D-18C1-4DA5-8810-CA01D78111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3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2DD7-ACB9-4ADF-B43B-A42F979C40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29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DA64B-83C3-4202-8C9F-FE25EAFAC8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81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988B-F2A3-4C58-9D8F-409FAA3ED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7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F582-B94D-4598-8EA4-1C0223A301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02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999F-2D38-4F86-8189-02179D1CC0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82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5FA4-6A0C-45BD-8940-24D395CB36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92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804F-8A9B-438D-8790-BE90A3ABD2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78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8623-C1C1-46BE-8F5F-CE2A63485C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93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4360-50E1-4888-B340-EB2F2C3D84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36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BA75-8985-424A-A924-20274EF8A3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8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0C2D-18C1-4DA5-8810-CA01D78111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19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2DD7-ACB9-4ADF-B43B-A42F979C40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40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DA64B-83C3-4202-8C9F-FE25EAFAC8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17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988B-F2A3-4C58-9D8F-409FAA3ED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9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F582-B94D-4598-8EA4-1C0223A301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469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999F-2D38-4F86-8189-02179D1CC0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5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19522-E0D1-44AB-988E-1976350257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20112995 w 5767"/>
              <a:gd name="T1" fmla="*/ 19142110 h 2730"/>
              <a:gd name="T2" fmla="*/ 2147483647 w 5767"/>
              <a:gd name="T3" fmla="*/ 19114058 h 2730"/>
              <a:gd name="T4" fmla="*/ 2147483647 w 5767"/>
              <a:gd name="T5" fmla="*/ 18440902 h 2730"/>
              <a:gd name="T6" fmla="*/ 2147483647 w 5767"/>
              <a:gd name="T7" fmla="*/ 15215549 h 2730"/>
              <a:gd name="T8" fmla="*/ 2147483647 w 5767"/>
              <a:gd name="T9" fmla="*/ 14584429 h 2730"/>
              <a:gd name="T10" fmla="*/ 2147483647 w 5767"/>
              <a:gd name="T11" fmla="*/ 14675618 h 2730"/>
              <a:gd name="T12" fmla="*/ 2147483647 w 5767"/>
              <a:gd name="T13" fmla="*/ 0 h 2730"/>
              <a:gd name="T14" fmla="*/ 0 w 5767"/>
              <a:gd name="T15" fmla="*/ 7034 h 2730"/>
              <a:gd name="T16" fmla="*/ 20112995 w 5767"/>
              <a:gd name="T17" fmla="*/ 19142110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1960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19522-E0D1-44AB-988E-1976350257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20112995 w 5767"/>
              <a:gd name="T1" fmla="*/ 19142110 h 2730"/>
              <a:gd name="T2" fmla="*/ 2147483647 w 5767"/>
              <a:gd name="T3" fmla="*/ 19114058 h 2730"/>
              <a:gd name="T4" fmla="*/ 2147483647 w 5767"/>
              <a:gd name="T5" fmla="*/ 18440902 h 2730"/>
              <a:gd name="T6" fmla="*/ 2147483647 w 5767"/>
              <a:gd name="T7" fmla="*/ 15215549 h 2730"/>
              <a:gd name="T8" fmla="*/ 2147483647 w 5767"/>
              <a:gd name="T9" fmla="*/ 14584429 h 2730"/>
              <a:gd name="T10" fmla="*/ 2147483647 w 5767"/>
              <a:gd name="T11" fmla="*/ 14675618 h 2730"/>
              <a:gd name="T12" fmla="*/ 2147483647 w 5767"/>
              <a:gd name="T13" fmla="*/ 0 h 2730"/>
              <a:gd name="T14" fmla="*/ 0 w 5767"/>
              <a:gd name="T15" fmla="*/ 7034 h 2730"/>
              <a:gd name="T16" fmla="*/ 20112995 w 5767"/>
              <a:gd name="T17" fmla="*/ 19142110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1936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19522-E0D1-44AB-988E-1976350257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20112995 w 5767"/>
              <a:gd name="T1" fmla="*/ 19142110 h 2730"/>
              <a:gd name="T2" fmla="*/ 2147483647 w 5767"/>
              <a:gd name="T3" fmla="*/ 19114058 h 2730"/>
              <a:gd name="T4" fmla="*/ 2147483647 w 5767"/>
              <a:gd name="T5" fmla="*/ 18440902 h 2730"/>
              <a:gd name="T6" fmla="*/ 2147483647 w 5767"/>
              <a:gd name="T7" fmla="*/ 15215549 h 2730"/>
              <a:gd name="T8" fmla="*/ 2147483647 w 5767"/>
              <a:gd name="T9" fmla="*/ 14584429 h 2730"/>
              <a:gd name="T10" fmla="*/ 2147483647 w 5767"/>
              <a:gd name="T11" fmla="*/ 14675618 h 2730"/>
              <a:gd name="T12" fmla="*/ 2147483647 w 5767"/>
              <a:gd name="T13" fmla="*/ 0 h 2730"/>
              <a:gd name="T14" fmla="*/ 0 w 5767"/>
              <a:gd name="T15" fmla="*/ 7034 h 2730"/>
              <a:gd name="T16" fmla="*/ 20112995 w 5767"/>
              <a:gd name="T17" fmla="*/ 19142110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1170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19522-E0D1-44AB-988E-1976350257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20112995 w 5767"/>
              <a:gd name="T1" fmla="*/ 19142110 h 2730"/>
              <a:gd name="T2" fmla="*/ 2147483647 w 5767"/>
              <a:gd name="T3" fmla="*/ 19114058 h 2730"/>
              <a:gd name="T4" fmla="*/ 2147483647 w 5767"/>
              <a:gd name="T5" fmla="*/ 18440902 h 2730"/>
              <a:gd name="T6" fmla="*/ 2147483647 w 5767"/>
              <a:gd name="T7" fmla="*/ 15215549 h 2730"/>
              <a:gd name="T8" fmla="*/ 2147483647 w 5767"/>
              <a:gd name="T9" fmla="*/ 14584429 h 2730"/>
              <a:gd name="T10" fmla="*/ 2147483647 w 5767"/>
              <a:gd name="T11" fmla="*/ 14675618 h 2730"/>
              <a:gd name="T12" fmla="*/ 2147483647 w 5767"/>
              <a:gd name="T13" fmla="*/ 0 h 2730"/>
              <a:gd name="T14" fmla="*/ 0 w 5767"/>
              <a:gd name="T15" fmla="*/ 7034 h 2730"/>
              <a:gd name="T16" fmla="*/ 20112995 w 5767"/>
              <a:gd name="T17" fmla="*/ 19142110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6532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918648" cy="2592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Мастер класс «Развитие памяти детей </a:t>
            </a:r>
            <a:r>
              <a:rPr lang="ru-RU" b="1" dirty="0" smtClean="0">
                <a:solidFill>
                  <a:srgbClr val="7030A0"/>
                </a:solidFill>
              </a:rPr>
              <a:t>младшего школьного  </a:t>
            </a:r>
            <a:r>
              <a:rPr lang="ru-RU" b="1" dirty="0">
                <a:solidFill>
                  <a:srgbClr val="7030A0"/>
                </a:solidFill>
              </a:rPr>
              <a:t>возраста средствами мнемотехники»»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8136904" cy="187220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Приготовила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учитель начальных классов</a:t>
            </a:r>
          </a:p>
          <a:p>
            <a:pPr algn="r"/>
            <a:r>
              <a:rPr lang="ru-RU" dirty="0" err="1" smtClean="0">
                <a:solidFill>
                  <a:srgbClr val="7030A0"/>
                </a:solidFill>
              </a:rPr>
              <a:t>Синяева</a:t>
            </a:r>
            <a:r>
              <a:rPr lang="ru-RU" dirty="0" smtClean="0">
                <a:solidFill>
                  <a:srgbClr val="7030A0"/>
                </a:solidFill>
              </a:rPr>
              <a:t> Елена Александровна</a:t>
            </a:r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7772400" cy="44196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с помощью схем – моделей  и мнемотаблиц удастся достичь следующих результатов:</a:t>
            </a:r>
          </a:p>
          <a:p>
            <a:pPr>
              <a:buFontTx/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у детей появится желание пересказывать сказки – как на занятии, так и повседневной  жизни;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 расширится круг знаний об окружающем мире;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 активизируется словарный запас; 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197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11144" cy="22322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Актуальность проблемы </a:t>
            </a:r>
            <a:r>
              <a:rPr lang="ru-RU" dirty="0">
                <a:solidFill>
                  <a:srgbClr val="7030A0"/>
                </a:solidFill>
              </a:rPr>
              <a:t>-</a:t>
            </a:r>
            <a:r>
              <a:rPr lang="ru-RU" dirty="0" smtClean="0">
                <a:solidFill>
                  <a:srgbClr val="7030A0"/>
                </a:solidFill>
              </a:rPr>
              <a:t>развитие </a:t>
            </a:r>
            <a:r>
              <a:rPr lang="ru-RU" dirty="0">
                <a:solidFill>
                  <a:srgbClr val="7030A0"/>
                </a:solidFill>
              </a:rPr>
              <a:t>памяти детей младшего школьного  возраста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861048"/>
            <a:ext cx="8445624" cy="2221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7030A0"/>
                </a:solidFill>
              </a:rPr>
              <a:t>Я слышу и забываю. Я вижу и запоминаю. Я делаю и запоминаю. </a:t>
            </a:r>
            <a:endParaRPr lang="ru-RU" sz="4000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Конфуций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7030A0"/>
                </a:solidFill>
              </a:rPr>
              <a:t>Мнемотехника</a:t>
            </a:r>
            <a:r>
              <a:rPr lang="ru-RU" sz="4000" dirty="0">
                <a:solidFill>
                  <a:srgbClr val="7030A0"/>
                </a:solidFill>
              </a:rPr>
              <a:t> в переводе с греческого обозначает «искусство запоминания». Это совокупность правил и приемов, облегчающих процесс запоминания информации.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62880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К . Д. Ушинский писал:</a:t>
            </a:r>
          </a:p>
          <a:p>
            <a:r>
              <a:rPr lang="ru-RU" sz="4000" dirty="0">
                <a:solidFill>
                  <a:srgbClr val="7030A0"/>
                </a:solidFill>
              </a:rPr>
              <a:t>«Учите ребёнка каким-нибудь неизвестным ему пяти словам- он будет долго и напрасно мучиться, но свяжите двадцать таких слов с картинками, и он усвоит на лету».</a:t>
            </a:r>
          </a:p>
        </p:txBody>
      </p:sp>
    </p:spTree>
    <p:extLst>
      <p:ext uri="{BB962C8B-B14F-4D97-AF65-F5344CB8AC3E}">
        <p14:creationId xmlns:p14="http://schemas.microsoft.com/office/powerpoint/2010/main" val="11593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Мнемотехника</a:t>
            </a:r>
            <a:r>
              <a:rPr lang="ru-RU" sz="4000" dirty="0">
                <a:solidFill>
                  <a:srgbClr val="7030A0"/>
                </a:solidFill>
              </a:rPr>
              <a:t> помогает развивать: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•ассоциативное </a:t>
            </a:r>
            <a:r>
              <a:rPr lang="ru-RU" sz="4000" dirty="0">
                <a:solidFill>
                  <a:srgbClr val="7030A0"/>
                </a:solidFill>
              </a:rPr>
              <a:t>мышление 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•зрительную </a:t>
            </a:r>
            <a:r>
              <a:rPr lang="ru-RU" sz="4000" dirty="0">
                <a:solidFill>
                  <a:srgbClr val="7030A0"/>
                </a:solidFill>
              </a:rPr>
              <a:t>и слуховую память 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•зрительное </a:t>
            </a:r>
            <a:r>
              <a:rPr lang="ru-RU" sz="4000" dirty="0">
                <a:solidFill>
                  <a:srgbClr val="7030A0"/>
                </a:solidFill>
              </a:rPr>
              <a:t>и слуховое внимание 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•воображение 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59363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smtClean="0">
                <a:solidFill>
                  <a:srgbClr val="002060"/>
                </a:solidFill>
                <a:latin typeface="Arial Black" pitchFamily="34" charset="0"/>
              </a:rPr>
              <a:t>     «Маша и медведь»</a:t>
            </a:r>
          </a:p>
        </p:txBody>
      </p:sp>
      <p:pic>
        <p:nvPicPr>
          <p:cNvPr id="16387" name="Picture 2" descr="C:\Documents and Settings\Admin\Мои документы\Мои рисунки\Masha_i_Medw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4197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02640"/>
            <a:ext cx="85081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Работа по </a:t>
            </a:r>
            <a:r>
              <a:rPr lang="ru-RU" sz="3200" b="1" dirty="0" err="1">
                <a:solidFill>
                  <a:srgbClr val="7030A0"/>
                </a:solidFill>
              </a:rPr>
              <a:t>мнемотаблице</a:t>
            </a:r>
            <a:r>
              <a:rPr lang="ru-RU" sz="3200" b="1" dirty="0">
                <a:solidFill>
                  <a:srgbClr val="7030A0"/>
                </a:solidFill>
              </a:rPr>
              <a:t> состоит из пяти этапов: </a:t>
            </a:r>
          </a:p>
          <a:p>
            <a:r>
              <a:rPr lang="ru-RU" sz="3200" dirty="0" smtClean="0"/>
              <a:t>1.  </a:t>
            </a:r>
            <a:r>
              <a:rPr lang="ru-RU" sz="3200" dirty="0">
                <a:solidFill>
                  <a:srgbClr val="7030A0"/>
                </a:solidFill>
              </a:rPr>
              <a:t>Рассматривание таблицы и разбор того, что на ней изображено. </a:t>
            </a:r>
          </a:p>
          <a:p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2. Преобразование </a:t>
            </a:r>
            <a:r>
              <a:rPr lang="ru-RU" sz="3200" dirty="0">
                <a:solidFill>
                  <a:srgbClr val="7030A0"/>
                </a:solidFill>
              </a:rPr>
              <a:t>из абстрактных символов в образы. </a:t>
            </a:r>
          </a:p>
          <a:p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3. Пересказ с </a:t>
            </a:r>
            <a:r>
              <a:rPr lang="ru-RU" sz="3200" dirty="0">
                <a:solidFill>
                  <a:srgbClr val="7030A0"/>
                </a:solidFill>
              </a:rPr>
              <a:t>опорой на символы (образы). </a:t>
            </a:r>
          </a:p>
          <a:p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4. Делается </a:t>
            </a:r>
            <a:r>
              <a:rPr lang="ru-RU" sz="3200" dirty="0">
                <a:solidFill>
                  <a:srgbClr val="7030A0"/>
                </a:solidFill>
              </a:rPr>
              <a:t>графическая зарисовка </a:t>
            </a:r>
            <a:r>
              <a:rPr lang="ru-RU" sz="3200" dirty="0" err="1">
                <a:solidFill>
                  <a:srgbClr val="7030A0"/>
                </a:solidFill>
              </a:rPr>
              <a:t>мнемотаблицы</a:t>
            </a:r>
            <a:r>
              <a:rPr lang="ru-RU" sz="3200" dirty="0">
                <a:solidFill>
                  <a:srgbClr val="7030A0"/>
                </a:solidFill>
              </a:rPr>
              <a:t>. </a:t>
            </a:r>
          </a:p>
          <a:p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5. Таблица </a:t>
            </a:r>
            <a:r>
              <a:rPr lang="ru-RU" sz="3200" dirty="0">
                <a:solidFill>
                  <a:srgbClr val="7030A0"/>
                </a:solidFill>
              </a:rPr>
              <a:t>воспроизводится ребёнком при её показе ему. </a:t>
            </a:r>
          </a:p>
        </p:txBody>
      </p:sp>
    </p:spTree>
    <p:extLst>
      <p:ext uri="{BB962C8B-B14F-4D97-AF65-F5344CB8AC3E}">
        <p14:creationId xmlns:p14="http://schemas.microsoft.com/office/powerpoint/2010/main" val="75644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54371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0" y="2209800"/>
            <a:ext cx="3581400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	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 эффективны при разучивании стихотворений. </a:t>
            </a:r>
          </a:p>
          <a:p>
            <a:pPr>
              <a:buFontTx/>
              <a:buNone/>
            </a:pP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271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33400" y="152400"/>
            <a:ext cx="8382000" cy="6553200"/>
          </a:xfrm>
        </p:spPr>
        <p:txBody>
          <a:bodyPr/>
          <a:lstStyle/>
          <a:p>
            <a:pPr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Мнемозагадка</a:t>
            </a: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коричневый, бывает овальный или круглый. Он маленький, растет на грядке в огороде. Его выкапывают. Его можно варить или жарить.</a:t>
            </a: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4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883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706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266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Мастер класс «Развитие памяти детей младшего школьного  возраста средствами мнемотехники»»</vt:lpstr>
      <vt:lpstr>Актуальность проблемы -развитие памяти детей младшего школьного 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Алена</cp:lastModifiedBy>
  <cp:revision>17</cp:revision>
  <dcterms:created xsi:type="dcterms:W3CDTF">2013-01-06T18:32:13Z</dcterms:created>
  <dcterms:modified xsi:type="dcterms:W3CDTF">2013-12-11T06:42:58Z</dcterms:modified>
</cp:coreProperties>
</file>