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C72EDE-A133-4B6B-B3B3-59496745EF3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438970D-9709-46A8-9E3D-ED8E6D9D9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177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C8FA1E-7ABB-46CC-AD8F-8760BCEC479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2BB8A7-1FDE-4C6F-A48B-3629114AE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16E22-C346-4229-8019-46B07ACA8F3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0AAB7-1B3F-4A2F-9583-B13FF8E94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E8F92-9877-4A26-A500-79B85EFA5288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5B4E0-074D-4CDB-9E0E-651C2F20F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1D3F0-FE6E-4B19-9A6B-75AE1E532105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B0927-D0D2-410C-B045-918472808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42438D-157C-4F7E-BF75-2158B9B0D6FC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DD3D7D-0D66-4775-8F28-312D639CC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C9BFF-ACFE-4C5C-9A29-446F25D1CD7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251D3-304C-4C12-BD46-81F254645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CA7D8-7BBA-4FED-B188-C18F94E528C1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039C-4439-4546-BB60-EC4E73A30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954E-3EFF-4274-81FC-AE61C882365E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3A9B5-2E2E-4DF7-A5F5-C0CB6BD5D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952DD3-2B17-4F5B-8A6F-D5FA3D5C7D27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A582EA-BB30-4A23-B8EC-7EDFC2003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2336A-04F0-482C-A665-9552BE785A3E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32DF-E271-4FCA-B20C-F2ACCD477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56927B-23C1-4229-B908-F10070EA0064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891E57-41A5-4398-BCF4-35237F1A6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F85E8AD-8841-4CE0-98AF-30A0900FD22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B17A0FF-C5DB-401F-906F-8F606C739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24717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Коррекция </a:t>
            </a:r>
            <a:r>
              <a:rPr lang="ru-RU" sz="3600" dirty="0"/>
              <a:t>нарушений фонетико-фонематической стороны речи у младших школьников с детским церебральным параличом и умственной отсталостью.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050" y="4005263"/>
            <a:ext cx="6400800" cy="23764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9149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Проблема, актуальность проблемы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Дефекты звукопроизношения в коррекционной школе 8 вида  школе встречаются гораздо чаще, чем в массовой.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 их основе лежит не одна, а целый ряд причин: недоразвитие познавательной деятельности, </a:t>
            </a:r>
            <a:r>
              <a:rPr lang="ru-RU" dirty="0" err="1"/>
              <a:t>несформированность</a:t>
            </a:r>
            <a:r>
              <a:rPr lang="ru-RU" dirty="0"/>
              <a:t> речеслуховой дифференциации, нарушения речевой моторики, аномалии в строении артикуляторного аппарата.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91163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Цель нашей работы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Определение путей коррекции нарушения фонетико-фонематической стороны речи у школьников с умственной отсталостью.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Задачи</a:t>
            </a:r>
            <a:r>
              <a:rPr lang="ru-RU" b="1" i="1" dirty="0"/>
              <a:t>: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1. Охарактеризовать состояние фонетико- фонематической стороны речи 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2. Выявить особенности логопедической работы по формированию фонетико-фонематической стороны речи 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3. Проанализировать коррекционное обучение по формированию фонетико-фонематической стороны речи.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1308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Этапы </a:t>
            </a:r>
            <a:r>
              <a:rPr lang="ru-RU" b="1" dirty="0"/>
              <a:t>логопедической работы  с умственно отсталыми детьми.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 </a:t>
            </a:r>
            <a:r>
              <a:rPr lang="ru-RU" dirty="0"/>
              <a:t>узнавать и соответственно различать звуки, входящие в состав родного языка,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</a:t>
            </a:r>
            <a:r>
              <a:rPr lang="ru-RU" dirty="0"/>
              <a:t>вырабатывать  их правильные уклады,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</a:t>
            </a:r>
            <a:r>
              <a:rPr lang="ru-RU" dirty="0"/>
              <a:t>фиксировать верное произношение звуков и их различение в свободной речи,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развивать умение совершать </a:t>
            </a:r>
            <a:r>
              <a:rPr lang="ru-RU" dirty="0" err="1"/>
              <a:t>звуко</a:t>
            </a:r>
            <a:r>
              <a:rPr lang="ru-RU" dirty="0"/>
              <a:t>-слоговой анализ слов.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Мероприятия по выполнению каждого этапа.</a:t>
            </a:r>
            <a:endParaRPr lang="ru-RU" sz="2000" smtClean="0">
              <a:latin typeface="Calibri" pitchFamily="34" charset="0"/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849438" y="1090613"/>
            <a:ext cx="5689600" cy="20526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      д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9913" y="3141663"/>
            <a:ext cx="5688012" cy="21240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      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86063" y="1801813"/>
            <a:ext cx="3816350" cy="2922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 rot="19154287">
            <a:off x="5510213" y="2157413"/>
            <a:ext cx="193675" cy="193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0263" y="21066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7763" y="21351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0" y="21351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9763" y="21351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0963" y="21320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1240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21478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7125" y="21320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1240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0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0263" y="24050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1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7763" y="24050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0" y="24050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3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9763" y="24050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4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4413" y="24050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5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0963" y="24145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6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4813" y="24034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7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24034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8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8713" y="24034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9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1963" y="24050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0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7288" y="27193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1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0263" y="26955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2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1963" y="27193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3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0" y="26908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4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5638" y="268763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5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5050" y="27082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6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4300" y="27193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7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3700" y="27082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8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27082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9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8713" y="27082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0" name="Picture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1963" y="18589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1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0263" y="184785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2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7763" y="184785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3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0" y="18589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4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5638" y="184785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5" name="Picture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4888" y="183673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6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0963" y="183673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7" name="Picture 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184785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8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18700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9" name="Picture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8713" y="183673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70" name="Picture 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3075" y="3352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71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2125" y="36496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72" name="Picture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3075" y="39766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73" name="Picture 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3075" y="4343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74" name="Picture 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0263" y="3352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75" name="Picture 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0263" y="36607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76" name="Picture 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0263" y="39989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77" name="Picture 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9150" y="4343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78" name="Picture 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7763" y="33512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79" name="Picture 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7288" y="36607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0" name="Picture 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3638" y="39989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1" name="Picture 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3638" y="4343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2" name="Picture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0" y="33512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3" name="Picture 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0" y="364172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4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0" y="39798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5" name="Picture 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0" y="431482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6" name="Picture 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8175" y="33512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7" name="Picture 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3413" y="36496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8" name="Picture 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3413" y="39798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9" name="Picture 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9763" y="4343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90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2675" y="33670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91" name="Picture 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4888" y="33512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92" name="Picture 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6038" y="336073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93" name="Picture 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6238" y="33512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94" name="Picture 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9300" y="337185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95" name="Picture 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0" y="36607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96" name="Picture 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6038" y="366395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97" name="Picture 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4813" y="366712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98" name="Picture 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1525" y="367823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99" name="Picture 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2675" y="367823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0" name="Picture 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9463" y="40147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1" name="Picture 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2638" y="4343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2" name="Picture 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2675" y="43195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3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43307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4" name="Picture 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9671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5" name="Picture 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6038" y="43545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6" name="Picture 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0963" y="39798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7" name="Picture 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4343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8" name="Picture 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39798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9" name="Picture 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2675" y="39751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710" name="TextBox 7"/>
          <p:cNvSpPr txBox="1">
            <a:spLocks noChangeArrowheads="1"/>
          </p:cNvSpPr>
          <p:nvPr/>
        </p:nvSpPr>
        <p:spPr bwMode="auto">
          <a:xfrm>
            <a:off x="2771775" y="1268413"/>
            <a:ext cx="4032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</a:t>
            </a:r>
            <a:r>
              <a:rPr lang="ru-RU" sz="2400">
                <a:latin typeface="Verdana" pitchFamily="34" charset="0"/>
              </a:rPr>
              <a:t>э</a:t>
            </a:r>
            <a:r>
              <a:rPr lang="ru-RU" sz="2000">
                <a:latin typeface="Verdana" pitchFamily="34" charset="0"/>
              </a:rPr>
              <a:t> </a:t>
            </a:r>
            <a:r>
              <a:rPr lang="ru-RU">
                <a:latin typeface="Verdana" pitchFamily="34" charset="0"/>
              </a:rPr>
              <a:t>  </a:t>
            </a:r>
            <a:r>
              <a:rPr lang="ru-RU" sz="2400">
                <a:latin typeface="Verdana" pitchFamily="34" charset="0"/>
              </a:rPr>
              <a:t>ы у  о  а  а о у  ы э </a:t>
            </a:r>
            <a:endParaRPr lang="ru-RU">
              <a:latin typeface="Verdana" pitchFamily="34" charset="0"/>
            </a:endParaRPr>
          </a:p>
        </p:txBody>
      </p:sp>
      <p:sp>
        <p:nvSpPr>
          <p:cNvPr id="26711" name="TextBox 8"/>
          <p:cNvSpPr txBox="1">
            <a:spLocks noChangeArrowheads="1"/>
          </p:cNvSpPr>
          <p:nvPr/>
        </p:nvSpPr>
        <p:spPr bwMode="auto">
          <a:xfrm>
            <a:off x="2835275" y="4575175"/>
            <a:ext cx="3767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Verdana" pitchFamily="34" charset="0"/>
              </a:rPr>
              <a:t> е  и ю ё я  я  ё  ю и 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59865" y="1711948"/>
            <a:ext cx="511935" cy="471164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б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717838" y="1947530"/>
            <a:ext cx="511935" cy="466724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д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711658" y="1745888"/>
            <a:ext cx="511935" cy="471164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б</a:t>
            </a:r>
          </a:p>
        </p:txBody>
      </p:sp>
      <p:sp>
        <p:nvSpPr>
          <p:cNvPr id="26715" name="TextBox 10"/>
          <p:cNvSpPr txBox="1">
            <a:spLocks noChangeArrowheads="1"/>
          </p:cNvSpPr>
          <p:nvPr/>
        </p:nvSpPr>
        <p:spPr bwMode="auto">
          <a:xfrm>
            <a:off x="6842125" y="2349500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в</a:t>
            </a:r>
          </a:p>
        </p:txBody>
      </p:sp>
      <p:sp>
        <p:nvSpPr>
          <p:cNvPr id="26716" name="TextBox 11"/>
          <p:cNvSpPr txBox="1">
            <a:spLocks noChangeArrowheads="1"/>
          </p:cNvSpPr>
          <p:nvPr/>
        </p:nvSpPr>
        <p:spPr bwMode="auto">
          <a:xfrm>
            <a:off x="2352675" y="3295650"/>
            <a:ext cx="32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б</a:t>
            </a:r>
          </a:p>
        </p:txBody>
      </p:sp>
      <p:sp>
        <p:nvSpPr>
          <p:cNvPr id="26717" name="TextBox 96"/>
          <p:cNvSpPr txBox="1">
            <a:spLocks noChangeArrowheads="1"/>
          </p:cNvSpPr>
          <p:nvPr/>
        </p:nvSpPr>
        <p:spPr bwMode="auto">
          <a:xfrm>
            <a:off x="2327275" y="2368550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в</a:t>
            </a:r>
          </a:p>
        </p:txBody>
      </p:sp>
      <p:pic>
        <p:nvPicPr>
          <p:cNvPr id="26718" name="Picture 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3265488"/>
            <a:ext cx="427038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719" name="TextBox 12"/>
          <p:cNvSpPr txBox="1">
            <a:spLocks noChangeArrowheads="1"/>
          </p:cNvSpPr>
          <p:nvPr/>
        </p:nvSpPr>
        <p:spPr bwMode="auto">
          <a:xfrm>
            <a:off x="2368550" y="2673350"/>
            <a:ext cx="29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г</a:t>
            </a:r>
          </a:p>
        </p:txBody>
      </p:sp>
      <p:pic>
        <p:nvPicPr>
          <p:cNvPr id="26720" name="Picture 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9100" y="2647950"/>
            <a:ext cx="3968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721" name="TextBox 13"/>
          <p:cNvSpPr txBox="1">
            <a:spLocks noChangeArrowheads="1"/>
          </p:cNvSpPr>
          <p:nvPr/>
        </p:nvSpPr>
        <p:spPr bwMode="auto">
          <a:xfrm>
            <a:off x="2339975" y="3573463"/>
            <a:ext cx="328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д</a:t>
            </a:r>
          </a:p>
        </p:txBody>
      </p:sp>
      <p:sp>
        <p:nvSpPr>
          <p:cNvPr id="26722" name="TextBox 14"/>
          <p:cNvSpPr txBox="1">
            <a:spLocks noChangeArrowheads="1"/>
          </p:cNvSpPr>
          <p:nvPr/>
        </p:nvSpPr>
        <p:spPr bwMode="auto">
          <a:xfrm>
            <a:off x="6875463" y="3573463"/>
            <a:ext cx="330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д</a:t>
            </a:r>
          </a:p>
        </p:txBody>
      </p:sp>
      <p:sp>
        <p:nvSpPr>
          <p:cNvPr id="26723" name="TextBox 15"/>
          <p:cNvSpPr txBox="1">
            <a:spLocks noChangeArrowheads="1"/>
          </p:cNvSpPr>
          <p:nvPr/>
        </p:nvSpPr>
        <p:spPr bwMode="auto">
          <a:xfrm>
            <a:off x="6875463" y="3933825"/>
            <a:ext cx="323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в</a:t>
            </a:r>
          </a:p>
        </p:txBody>
      </p:sp>
      <p:sp>
        <p:nvSpPr>
          <p:cNvPr id="26724" name="TextBox 16"/>
          <p:cNvSpPr txBox="1">
            <a:spLocks noChangeArrowheads="1"/>
          </p:cNvSpPr>
          <p:nvPr/>
        </p:nvSpPr>
        <p:spPr bwMode="auto">
          <a:xfrm>
            <a:off x="2339975" y="4292600"/>
            <a:ext cx="29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г</a:t>
            </a:r>
          </a:p>
        </p:txBody>
      </p:sp>
      <p:sp>
        <p:nvSpPr>
          <p:cNvPr id="26725" name="TextBox 17"/>
          <p:cNvSpPr txBox="1">
            <a:spLocks noChangeArrowheads="1"/>
          </p:cNvSpPr>
          <p:nvPr/>
        </p:nvSpPr>
        <p:spPr bwMode="auto">
          <a:xfrm>
            <a:off x="6870700" y="4292600"/>
            <a:ext cx="29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562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5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Ожидаемые результаты коррекционной работы</a:t>
            </a:r>
            <a:endParaRPr lang="ru-RU" sz="1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ct val="95000"/>
              </a:lnSpc>
              <a:spcAft>
                <a:spcPts val="1000"/>
              </a:spcAft>
              <a:buFont typeface="Wingdings 2" pitchFamily="18" charset="2"/>
              <a:buNone/>
            </a:pPr>
            <a:r>
              <a:rPr lang="ru-RU" sz="2000" smtClean="0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детей с фонетико-фонематическим недоразвитием речи предлагаемая система упражнений приводит к следующим результатам:</a:t>
            </a:r>
            <a:endParaRPr lang="ru-RU" sz="1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95000"/>
              </a:lnSpc>
              <a:spcAft>
                <a:spcPts val="1000"/>
              </a:spcAft>
              <a:buFont typeface="Wingdings 2" pitchFamily="18" charset="2"/>
              <a:buNone/>
            </a:pPr>
            <a:r>
              <a:rPr lang="ru-RU" sz="2000" smtClean="0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правильно артикулировать все звуки речи в различных позициях;</a:t>
            </a:r>
            <a:b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 - четко дифференцировать все изученные звуки;</a:t>
            </a:r>
            <a:b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 - различать понятия «звук», «твердый звук», «мягкий звук», «глухой звук», «звонкий звук», «слог», «предложение» на практическом уровне;</a:t>
            </a:r>
            <a:b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 -называть последовательность слов в предложении, слогов и звуков в словах;</a:t>
            </a:r>
            <a:b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 - производить звуковой анализ и синтез;</a:t>
            </a:r>
            <a:b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 - читать и правильно понимать прочитанное в пределах изученной программы;</a:t>
            </a:r>
            <a:b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 - отвечать на вопросы по содержанию прочитанного, ставить вопросы к текстам и пересказывать их;</a:t>
            </a:r>
            <a:b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 - выкладывать из букв разрезной азбуки и печатать слова различного слогового состава, предложения с применением всех усвоенных правил правописания.</a:t>
            </a:r>
            <a:endParaRPr lang="ru-RU" sz="1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endParaRPr lang="ru-RU" sz="200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5000"/>
              </a:lnSpc>
              <a:buFont typeface="Wingdings 2" pitchFamily="18" charset="2"/>
              <a:buNone/>
            </a:pPr>
            <a:r>
              <a:rPr lang="ru-RU" sz="2600" b="1" i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Перспектива развития темы.  </a:t>
            </a:r>
            <a:endParaRPr lang="ru-RU" sz="19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ct val="105000"/>
              </a:lnSpc>
              <a:buFont typeface="Wingdings 2" pitchFamily="18" charset="2"/>
              <a:buNone/>
            </a:pPr>
            <a:r>
              <a:rPr lang="ru-RU" sz="26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аппликатора Кузнецова позволяет применять методы рефлексотерапии, он предназначен для снятия умственного и физического утомления, нормализует кровообращение, повышает эластичность и восстанавливает её тонус мышц, способствует подаче более чётких импульсов в кору головного мозга, улучшает координацию движения и точность выполнения заданий.</a:t>
            </a:r>
            <a:endParaRPr lang="ru-RU" sz="19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endParaRPr lang="ru-RU" sz="260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xfrm>
            <a:off x="503238" y="4986338"/>
            <a:ext cx="8183562" cy="10509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ru-RU" sz="4000" smtClean="0">
              <a:latin typeface="Arial Black" pitchFamily="34" charset="0"/>
            </a:endParaRPr>
          </a:p>
          <a:p>
            <a:endParaRPr lang="ru-RU" sz="4000" smtClean="0">
              <a:latin typeface="Arial Black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ru-RU" sz="4000" smtClean="0">
                <a:latin typeface="Arial Black" pitchFamily="34" charset="0"/>
              </a:rPr>
              <a:t>   </a:t>
            </a:r>
          </a:p>
          <a:p>
            <a:pPr>
              <a:buFont typeface="Wingdings 2" pitchFamily="18" charset="2"/>
              <a:buNone/>
            </a:pPr>
            <a:r>
              <a:rPr lang="ru-RU" sz="4000" smtClean="0">
                <a:latin typeface="Arial Black" pitchFamily="34" charset="0"/>
              </a:rPr>
              <a:t>    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Тема</a:t>
            </a:r>
            <a:r>
              <a:rPr lang="ru-RU" b="1" dirty="0"/>
              <a:t>: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 Коррекция нарушений </a:t>
            </a:r>
            <a:r>
              <a:rPr lang="ru-RU" b="1" dirty="0" err="1"/>
              <a:t>фонетико</a:t>
            </a:r>
            <a:r>
              <a:rPr lang="ru-RU" b="1" dirty="0"/>
              <a:t> - фонематической стороны речи у младших школьников с детским церебральным параличом и умственной отсталостью.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Проблема, актуальность проблемы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Детский церебральный паралич - разнообразная патология, она порождает полярные мнения о состоянии и возможностях развития детей с этим заболеванием и трудности в организации специальной помощи им. Актуальность развития системы специального образования школьников с детским церебральным параличом определяется не только гуманистическими тенденциями развития общества, но и степенью востребованности данной системы.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91163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Цель нашей работы</a:t>
            </a:r>
            <a:r>
              <a:rPr lang="ru-RU" i="1" dirty="0"/>
              <a:t> 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Определение путей коррекции нарушения фонетико-фонематической стороны речи у школьников с церебральным параличом и умственной отсталостью.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Задачи</a:t>
            </a:r>
            <a:r>
              <a:rPr lang="ru-RU" b="1" i="1" dirty="0"/>
              <a:t>: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1. Охарактеризовать состояние фонетико- фонематической стороны речи у детей с нарушением опорно-двигательного аппарата.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2. Выявить особенности логопедической работы по формированию фонетико-фонематической стороны речи у школьников с детским церебральным параличом.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3. Проанализировать коррекционное обучение по формированию фонетико-фонематической стороны речи у школьников с детским церебральным параличом.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6067425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Этапы логопедической работы с детьми с детским церебральным </a:t>
            </a:r>
            <a:r>
              <a:rPr lang="ru-RU" b="1" dirty="0" smtClean="0"/>
              <a:t>параличом</a:t>
            </a:r>
            <a:r>
              <a:rPr lang="ru-RU" b="1" dirty="0"/>
              <a:t>.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Обследование </a:t>
            </a:r>
            <a:r>
              <a:rPr lang="ru-RU" dirty="0"/>
              <a:t>и коррекция  моторных функций (мелкой, мимической, артикуляционной моторики);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Обследование </a:t>
            </a:r>
            <a:r>
              <a:rPr lang="ru-RU" dirty="0"/>
              <a:t>и коррекция звукопроизношения, просодической стороны речи.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Обследование  </a:t>
            </a:r>
            <a:r>
              <a:rPr lang="ru-RU" dirty="0"/>
              <a:t>и коррекция фонематических функций (фонематического восприятия, фонематического анализа и синтеза)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</a:t>
            </a:r>
            <a:r>
              <a:rPr lang="ru-RU" dirty="0"/>
              <a:t>Обследование  и коррекция  дыхания.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6067425"/>
          </a:xfrm>
        </p:spPr>
        <p:txBody>
          <a:bodyPr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      Мероприятия </a:t>
            </a:r>
            <a:r>
              <a:rPr lang="ru-RU" b="1" dirty="0"/>
              <a:t>по выполнению каждого этапа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В основу  диагностики  была взята методика обследования речи, предложенная Волковой Г.А., </a:t>
            </a:r>
            <a:r>
              <a:rPr lang="ru-RU" dirty="0" err="1"/>
              <a:t>Мастюковой</a:t>
            </a:r>
            <a:r>
              <a:rPr lang="ru-RU" dirty="0"/>
              <a:t> Е. М.</a:t>
            </a:r>
            <a:r>
              <a:rPr lang="ru-RU" b="1" i="1" dirty="0"/>
              <a:t> 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Обследование </a:t>
            </a:r>
            <a:r>
              <a:rPr lang="ru-RU" dirty="0" err="1"/>
              <a:t>фонетико</a:t>
            </a:r>
            <a:r>
              <a:rPr lang="ru-RU" dirty="0"/>
              <a:t> - фонематической стороны речи включало в себя следующие разделы: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1. Изучение состояния звукопроизношения</a:t>
            </a:r>
            <a:r>
              <a:rPr lang="ru-RU" dirty="0"/>
              <a:t>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2. Состояние просодических компонентов речи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3. Состояние фонематических функций: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/>
              <a:t>1. Обследование фонематического восприятия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/>
              <a:t>2. Способность к фонематическому анализу 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/>
              <a:t>3. Способность к фонематическому синтезу. 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4.Обследование дыхания.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5. Обследование моторных функций (мелкая моторика, мимическая моторика, артикуляционная моторика). 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1. Обследование состояния мелкой моторики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2. Обследование состояния мимической моторики.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3.Исследование артикуляционной </a:t>
            </a:r>
            <a:r>
              <a:rPr lang="ru-RU" dirty="0" smtClean="0"/>
              <a:t>моторики.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07063"/>
          </a:xfrm>
        </p:spPr>
        <p:txBody>
          <a:bodyPr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 </a:t>
            </a:r>
            <a:r>
              <a:rPr lang="ru-RU" b="1" dirty="0" smtClean="0"/>
              <a:t>  Ожидаемые </a:t>
            </a:r>
            <a:r>
              <a:rPr lang="ru-RU" b="1" dirty="0"/>
              <a:t>результаты коррекционной работы :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1. Нормализация артикуляционной, мимической и мелкой моторики (снижение тяжести проявления спастического пареза, гиперкинезов и атаксии);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2. Развитие физиологического и речевого дыхания, голоса; По работе над дыханием, можно отметить что сделать ротовой вдох становится более произвольным, длительным и ритмичным.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3. Нормализация просодических компонентов речи (мелодико-интонационной и темпо-ритмической стороны); В ходе работы речь стала  интонационно выразительна.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4. Постановка и автоматизация звуков в речи. Звукопроизношение улучшилось.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5. Развитие фонематических функций (фонематического восприятия, фонематического анализа и синтеза). В ходе данной работы фонематическое восприятие, анализ, синтез у учащихся с ДЦП и умственной отсталостью отмечается положительная динамика в различении звуков на слух, анализ простых слов, выделение первого и последнего звука на слух.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78500"/>
          </a:xfrm>
        </p:spPr>
        <p:txBody>
          <a:bodyPr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         Перспектива </a:t>
            </a:r>
            <a:r>
              <a:rPr lang="ru-RU" b="1" dirty="0"/>
              <a:t>развития темы.</a:t>
            </a:r>
            <a:r>
              <a:rPr lang="ru-RU" b="1" i="1" dirty="0"/>
              <a:t> 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 Мы предполагаем, что коррекцию фонетико- фонематических нарушений у школьников с детским церебральным параличом, возможно, осуществлять средствами тактильно - </a:t>
            </a:r>
            <a:r>
              <a:rPr lang="ru-RU" dirty="0" err="1"/>
              <a:t>проприоцептивной</a:t>
            </a:r>
            <a:r>
              <a:rPr lang="ru-RU" dirty="0"/>
              <a:t> стимуляции, развитием чётких артикуляционных кинестезий, подключением двигательно-кинестетического и </a:t>
            </a:r>
            <a:r>
              <a:rPr lang="ru-RU" dirty="0" err="1"/>
              <a:t>слухо</a:t>
            </a:r>
            <a:r>
              <a:rPr lang="ru-RU" dirty="0"/>
              <a:t>-зрительно-кинестетического контроля.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Перспектива развития заключается в дальнейшем изучении детей с детским церебральным параличом, изучения коррекционной работы и методов обучения детей данной группы.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404813"/>
            <a:ext cx="8183562" cy="534035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 </a:t>
            </a:r>
            <a:r>
              <a:rPr lang="ru-RU" b="1" dirty="0" smtClean="0"/>
              <a:t>                Тема: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Коррекция </a:t>
            </a:r>
            <a:r>
              <a:rPr lang="ru-RU" b="1" dirty="0"/>
              <a:t>нарушений </a:t>
            </a:r>
            <a:r>
              <a:rPr lang="ru-RU" b="1" dirty="0" err="1"/>
              <a:t>фонетико</a:t>
            </a:r>
            <a:r>
              <a:rPr lang="ru-RU" b="1" dirty="0"/>
              <a:t> - фонематической стороны речи у младших школьников с умственной отсталостью.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</TotalTime>
  <Words>797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                  Коррекция нарушений фонетико-фонематической стороны речи у младших школьников с детским церебральным параличом и умственной отсталостью.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               Коррекция нарушений фонетико-фонематической стороны речи у младших школьников с детским церебральным параличом и умственной отсталостью. </dc:title>
  <dc:creator>Natalia</dc:creator>
  <cp:lastModifiedBy>Рустам</cp:lastModifiedBy>
  <cp:revision>10</cp:revision>
  <dcterms:created xsi:type="dcterms:W3CDTF">2013-04-17T17:08:39Z</dcterms:created>
  <dcterms:modified xsi:type="dcterms:W3CDTF">2014-03-01T12:48:07Z</dcterms:modified>
</cp:coreProperties>
</file>