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78" r:id="rId7"/>
    <p:sldId id="272" r:id="rId8"/>
    <p:sldId id="274" r:id="rId9"/>
    <p:sldId id="275" r:id="rId10"/>
    <p:sldId id="276" r:id="rId11"/>
    <p:sldId id="277" r:id="rId12"/>
    <p:sldId id="265" r:id="rId13"/>
    <p:sldId id="279"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8DE9836-E407-4689-9FAD-4DD8BDADE4E1}" type="datetimeFigureOut">
              <a:rPr lang="ru-RU" smtClean="0"/>
              <a:pPr/>
              <a:t>27.12.2012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68FA4B1D-9633-47C9-AC3A-AE064AD8457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DE9836-E407-4689-9FAD-4DD8BDADE4E1}"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FA4B1D-9633-47C9-AC3A-AE064AD8457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DE9836-E407-4689-9FAD-4DD8BDADE4E1}"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FA4B1D-9633-47C9-AC3A-AE064AD8457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A8DE9836-E407-4689-9FAD-4DD8BDADE4E1}" type="datetimeFigureOut">
              <a:rPr lang="ru-RU" smtClean="0"/>
              <a:pPr/>
              <a:t>27.12.2012</a:t>
            </a:fld>
            <a:endParaRPr lang="ru-RU"/>
          </a:p>
        </p:txBody>
      </p:sp>
      <p:sp>
        <p:nvSpPr>
          <p:cNvPr id="9" name="Номер слайда 8"/>
          <p:cNvSpPr>
            <a:spLocks noGrp="1"/>
          </p:cNvSpPr>
          <p:nvPr>
            <p:ph type="sldNum" sz="quarter" idx="15"/>
          </p:nvPr>
        </p:nvSpPr>
        <p:spPr/>
        <p:txBody>
          <a:bodyPr rtlCol="0"/>
          <a:lstStyle/>
          <a:p>
            <a:fld id="{68FA4B1D-9633-47C9-AC3A-AE064AD84573}"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8DE9836-E407-4689-9FAD-4DD8BDADE4E1}" type="datetimeFigureOut">
              <a:rPr lang="ru-RU" smtClean="0"/>
              <a:pPr/>
              <a:t>27.12.2012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68FA4B1D-9633-47C9-AC3A-AE064AD8457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8DE9836-E407-4689-9FAD-4DD8BDADE4E1}" type="datetimeFigureOut">
              <a:rPr lang="ru-RU" smtClean="0"/>
              <a:pPr/>
              <a:t>27.12.2012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FA4B1D-9633-47C9-AC3A-AE064AD84573}"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A8DE9836-E407-4689-9FAD-4DD8BDADE4E1}" type="datetimeFigureOut">
              <a:rPr lang="ru-RU" smtClean="0"/>
              <a:pPr/>
              <a:t>27.12.2012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FA4B1D-9633-47C9-AC3A-AE064AD84573}"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A8DE9836-E407-4689-9FAD-4DD8BDADE4E1}" type="datetimeFigureOut">
              <a:rPr lang="ru-RU" smtClean="0"/>
              <a:pPr/>
              <a:t>27.12.2012</a:t>
            </a:fld>
            <a:endParaRPr lang="ru-RU"/>
          </a:p>
        </p:txBody>
      </p:sp>
      <p:sp>
        <p:nvSpPr>
          <p:cNvPr id="7" name="Номер слайда 6"/>
          <p:cNvSpPr>
            <a:spLocks noGrp="1"/>
          </p:cNvSpPr>
          <p:nvPr>
            <p:ph type="sldNum" sz="quarter" idx="11"/>
          </p:nvPr>
        </p:nvSpPr>
        <p:spPr/>
        <p:txBody>
          <a:bodyPr rtlCol="0"/>
          <a:lstStyle/>
          <a:p>
            <a:fld id="{68FA4B1D-9633-47C9-AC3A-AE064AD84573}"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DE9836-E407-4689-9FAD-4DD8BDADE4E1}" type="datetimeFigureOut">
              <a:rPr lang="ru-RU" smtClean="0"/>
              <a:pPr/>
              <a:t>27.12.2012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FA4B1D-9633-47C9-AC3A-AE064AD8457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A8DE9836-E407-4689-9FAD-4DD8BDADE4E1}" type="datetimeFigureOut">
              <a:rPr lang="ru-RU" smtClean="0"/>
              <a:pPr/>
              <a:t>27.12.2012</a:t>
            </a:fld>
            <a:endParaRPr lang="ru-RU"/>
          </a:p>
        </p:txBody>
      </p:sp>
      <p:sp>
        <p:nvSpPr>
          <p:cNvPr id="22" name="Номер слайда 21"/>
          <p:cNvSpPr>
            <a:spLocks noGrp="1"/>
          </p:cNvSpPr>
          <p:nvPr>
            <p:ph type="sldNum" sz="quarter" idx="15"/>
          </p:nvPr>
        </p:nvSpPr>
        <p:spPr/>
        <p:txBody>
          <a:bodyPr rtlCol="0"/>
          <a:lstStyle/>
          <a:p>
            <a:fld id="{68FA4B1D-9633-47C9-AC3A-AE064AD84573}"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8DE9836-E407-4689-9FAD-4DD8BDADE4E1}" type="datetimeFigureOut">
              <a:rPr lang="ru-RU" smtClean="0"/>
              <a:pPr/>
              <a:t>27.12.2012</a:t>
            </a:fld>
            <a:endParaRPr lang="ru-RU"/>
          </a:p>
        </p:txBody>
      </p:sp>
      <p:sp>
        <p:nvSpPr>
          <p:cNvPr id="18" name="Номер слайда 17"/>
          <p:cNvSpPr>
            <a:spLocks noGrp="1"/>
          </p:cNvSpPr>
          <p:nvPr>
            <p:ph type="sldNum" sz="quarter" idx="11"/>
          </p:nvPr>
        </p:nvSpPr>
        <p:spPr/>
        <p:txBody>
          <a:bodyPr rtlCol="0"/>
          <a:lstStyle/>
          <a:p>
            <a:fld id="{68FA4B1D-9633-47C9-AC3A-AE064AD84573}"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8DE9836-E407-4689-9FAD-4DD8BDADE4E1}" type="datetimeFigureOut">
              <a:rPr lang="ru-RU" smtClean="0"/>
              <a:pPr/>
              <a:t>27.12.2012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8FA4B1D-9633-47C9-AC3A-AE064AD8457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2559"/>
            <a:ext cx="6748264" cy="3791599"/>
          </a:xfrm>
        </p:spPr>
        <p:txBody>
          <a:bodyPr>
            <a:noAutofit/>
          </a:bodyPr>
          <a:lstStyle/>
          <a:p>
            <a:r>
              <a:rPr lang="ru-RU" sz="3200" dirty="0" smtClean="0"/>
              <a:t>Дети с детским церебральным параличом.</a:t>
            </a:r>
            <a:endParaRPr lang="ru-RU" sz="3200" dirty="0"/>
          </a:p>
        </p:txBody>
      </p:sp>
      <p:sp>
        <p:nvSpPr>
          <p:cNvPr id="3" name="Подзаголовок 2"/>
          <p:cNvSpPr>
            <a:spLocks noGrp="1"/>
          </p:cNvSpPr>
          <p:nvPr>
            <p:ph type="subTitle" idx="1"/>
          </p:nvPr>
        </p:nvSpPr>
        <p:spPr/>
        <p:txBody>
          <a:bodyPr/>
          <a:lstStyle/>
          <a:p>
            <a:pPr algn="r"/>
            <a:endParaRPr lang="ru-RU" dirty="0"/>
          </a:p>
        </p:txBody>
      </p:sp>
      <p:pic>
        <p:nvPicPr>
          <p:cNvPr id="2050" name="Picture 2"/>
          <p:cNvPicPr>
            <a:picLocks noChangeAspect="1" noChangeArrowheads="1"/>
          </p:cNvPicPr>
          <p:nvPr/>
        </p:nvPicPr>
        <p:blipFill>
          <a:blip r:embed="rId2"/>
          <a:srcRect/>
          <a:stretch>
            <a:fillRect/>
          </a:stretch>
        </p:blipFill>
        <p:spPr bwMode="auto">
          <a:xfrm>
            <a:off x="6444208" y="188640"/>
            <a:ext cx="2456681" cy="1965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err="1" smtClean="0">
                <a:solidFill>
                  <a:srgbClr val="C00000"/>
                </a:solidFill>
              </a:rPr>
              <a:t>Гемипаретическая</a:t>
            </a:r>
            <a:r>
              <a:rPr lang="ru-RU" sz="3600" dirty="0" smtClean="0">
                <a:solidFill>
                  <a:srgbClr val="C00000"/>
                </a:solidFill>
              </a:rPr>
              <a:t> форма</a:t>
            </a:r>
            <a:r>
              <a:rPr lang="ru-RU" dirty="0" smtClean="0"/>
              <a:t>.</a:t>
            </a:r>
            <a:endParaRPr lang="ru-RU" dirty="0"/>
          </a:p>
        </p:txBody>
      </p:sp>
      <p:sp>
        <p:nvSpPr>
          <p:cNvPr id="3" name="Объект 2"/>
          <p:cNvSpPr>
            <a:spLocks noGrp="1"/>
          </p:cNvSpPr>
          <p:nvPr>
            <p:ph sz="quarter" idx="1"/>
          </p:nvPr>
        </p:nvSpPr>
        <p:spPr/>
        <p:txBody>
          <a:bodyPr/>
          <a:lstStyle/>
          <a:p>
            <a:endParaRPr lang="ru-RU" dirty="0"/>
          </a:p>
        </p:txBody>
      </p:sp>
      <p:pic>
        <p:nvPicPr>
          <p:cNvPr id="9218" name="Picture 2" descr="C:\Users\школа\Desktop\методичка\Изображение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396044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713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err="1" smtClean="0">
                <a:solidFill>
                  <a:srgbClr val="C00000"/>
                </a:solidFill>
              </a:rPr>
              <a:t>Гиперкинетическая</a:t>
            </a:r>
            <a:r>
              <a:rPr lang="ru-RU" sz="3600" dirty="0" smtClean="0">
                <a:solidFill>
                  <a:srgbClr val="C00000"/>
                </a:solidFill>
              </a:rPr>
              <a:t> форма.</a:t>
            </a:r>
            <a:endParaRPr lang="ru-RU" sz="3600" dirty="0">
              <a:solidFill>
                <a:srgbClr val="C00000"/>
              </a:solidFill>
            </a:endParaRPr>
          </a:p>
        </p:txBody>
      </p:sp>
      <p:sp>
        <p:nvSpPr>
          <p:cNvPr id="3" name="Объект 2"/>
          <p:cNvSpPr>
            <a:spLocks noGrp="1"/>
          </p:cNvSpPr>
          <p:nvPr>
            <p:ph sz="quarter" idx="1"/>
          </p:nvPr>
        </p:nvSpPr>
        <p:spPr/>
        <p:txBody>
          <a:bodyPr/>
          <a:lstStyle/>
          <a:p>
            <a:endParaRPr lang="ru-RU" dirty="0"/>
          </a:p>
        </p:txBody>
      </p:sp>
      <p:pic>
        <p:nvPicPr>
          <p:cNvPr id="10242" name="Picture 2" descr="C:\Users\школа\Desktop\методичка\Изображение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748883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313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b="1" dirty="0" smtClean="0"/>
              <a:t>Степени тяжести:</a:t>
            </a:r>
            <a:endParaRPr lang="ru-RU" sz="4400" b="1" dirty="0"/>
          </a:p>
        </p:txBody>
      </p:sp>
      <p:sp>
        <p:nvSpPr>
          <p:cNvPr id="4" name="Содержимое 3"/>
          <p:cNvSpPr>
            <a:spLocks noGrp="1"/>
          </p:cNvSpPr>
          <p:nvPr>
            <p:ph sz="quarter" idx="1"/>
          </p:nvPr>
        </p:nvSpPr>
        <p:spPr>
          <a:xfrm>
            <a:off x="457200" y="1600200"/>
            <a:ext cx="4186808" cy="4572000"/>
          </a:xfrm>
        </p:spPr>
        <p:txBody>
          <a:bodyPr>
            <a:normAutofit/>
          </a:bodyPr>
          <a:lstStyle/>
          <a:p>
            <a:r>
              <a:rPr lang="ru-RU" sz="2800" b="1" dirty="0" smtClean="0"/>
              <a:t>Лёгкая</a:t>
            </a:r>
            <a:r>
              <a:rPr lang="ru-RU" sz="2800" dirty="0" smtClean="0"/>
              <a:t> – физический дефект позволяет свободно передвигаться….</a:t>
            </a:r>
          </a:p>
          <a:p>
            <a:r>
              <a:rPr lang="ru-RU" sz="2800" b="1" dirty="0" smtClean="0"/>
              <a:t>Средняя </a:t>
            </a:r>
            <a:r>
              <a:rPr lang="ru-RU" sz="2800" dirty="0" smtClean="0"/>
              <a:t>-  дети нуждаются в частичной помощи…</a:t>
            </a:r>
          </a:p>
          <a:p>
            <a:r>
              <a:rPr lang="ru-RU" sz="2800" b="1" dirty="0" smtClean="0"/>
              <a:t>Тяжёлая </a:t>
            </a:r>
            <a:r>
              <a:rPr lang="ru-RU" sz="2800" dirty="0" smtClean="0"/>
              <a:t> - дети целиком зависят от окружающих.</a:t>
            </a:r>
            <a:endParaRPr lang="ru-RU" sz="2800" dirty="0"/>
          </a:p>
        </p:txBody>
      </p:sp>
      <p:pic>
        <p:nvPicPr>
          <p:cNvPr id="6" name="Picture 3"/>
          <p:cNvPicPr>
            <a:picLocks noGrp="1" noChangeAspect="1" noChangeArrowheads="1"/>
          </p:cNvPicPr>
          <p:nvPr>
            <p:ph sz="quarter" idx="2"/>
          </p:nvPr>
        </p:nvPicPr>
        <p:blipFill>
          <a:blip r:embed="rId2"/>
          <a:srcRect/>
          <a:stretch>
            <a:fillRect/>
          </a:stretch>
        </p:blipFill>
        <p:spPr bwMode="auto">
          <a:xfrm>
            <a:off x="4932040" y="1772816"/>
            <a:ext cx="3759576"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37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611561" y="332656"/>
            <a:ext cx="7650849"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pPr lvl="0"/>
            <a:r>
              <a:rPr lang="ru-RU" sz="4400" dirty="0" smtClean="0"/>
              <a:t/>
            </a:r>
            <a:br>
              <a:rPr lang="ru-RU" sz="4400" dirty="0" smtClean="0"/>
            </a:br>
            <a:r>
              <a:rPr lang="ru-RU" sz="4400" dirty="0" smtClean="0"/>
              <a:t> </a:t>
            </a:r>
            <a:r>
              <a:rPr lang="ru-RU" dirty="0" smtClean="0"/>
              <a:t/>
            </a:r>
            <a:br>
              <a:rPr lang="ru-RU" dirty="0" smtClean="0"/>
            </a:br>
            <a:r>
              <a:rPr lang="ru-RU" sz="4900" dirty="0" smtClean="0"/>
              <a:t>Что такое ДЦП?</a:t>
            </a:r>
            <a:endParaRPr lang="ru-RU" sz="4900" dirty="0"/>
          </a:p>
        </p:txBody>
      </p:sp>
      <p:sp>
        <p:nvSpPr>
          <p:cNvPr id="3" name="Содержимое 2"/>
          <p:cNvSpPr>
            <a:spLocks noGrp="1"/>
          </p:cNvSpPr>
          <p:nvPr>
            <p:ph sz="quarter" idx="1"/>
          </p:nvPr>
        </p:nvSpPr>
        <p:spPr>
          <a:xfrm>
            <a:off x="457200" y="1196752"/>
            <a:ext cx="7467600" cy="5277200"/>
          </a:xfrm>
        </p:spPr>
        <p:txBody>
          <a:bodyPr/>
          <a:lstStyle/>
          <a:p>
            <a:r>
              <a:rPr lang="ru-RU" b="1" dirty="0" smtClean="0"/>
              <a:t>Детский церебральный паралич</a:t>
            </a:r>
            <a:r>
              <a:rPr lang="ru-RU" dirty="0" smtClean="0"/>
              <a:t> – это группа заболеваний у детей с патологией центральной нервной системы. Термин «церебральный паралич» употребляется для характеристики группы хронических состояний, при которых поражена двигательная и мышечная активность с нарушением координации движений. Слово «церебральный» означает «мозговой» (от латинского слова «</a:t>
            </a:r>
            <a:r>
              <a:rPr lang="ru-RU" dirty="0" err="1" smtClean="0"/>
              <a:t>cerebrum</a:t>
            </a:r>
            <a:r>
              <a:rPr lang="ru-RU" dirty="0" smtClean="0"/>
              <a:t>» – «мозг»), а слово «паралич» (от греческого «</a:t>
            </a:r>
            <a:r>
              <a:rPr lang="ru-RU" dirty="0" err="1" smtClean="0"/>
              <a:t>paralysis</a:t>
            </a:r>
            <a:r>
              <a:rPr lang="ru-RU" dirty="0" smtClean="0"/>
              <a:t>» – «расслабление») определяет недостаточную, низкую физическую активность.</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1916832"/>
            <a:ext cx="8352928" cy="4752528"/>
          </a:xfrm>
          <a:solidFill>
            <a:schemeClr val="bg1"/>
          </a:solidFill>
        </p:spPr>
        <p:txBody>
          <a:bodyPr>
            <a:normAutofit fontScale="90000"/>
          </a:bodyPr>
          <a:lstStyle/>
          <a:p>
            <a:pPr>
              <a:buFont typeface="Arial" pitchFamily="34" charset="0"/>
              <a:buChar char="•"/>
            </a:pPr>
            <a:r>
              <a:rPr lang="ru-RU" sz="2800" b="1" i="1" dirty="0" smtClean="0"/>
              <a:t> </a:t>
            </a:r>
            <a:r>
              <a:rPr lang="ru-RU" sz="2200" dirty="0" smtClean="0">
                <a:solidFill>
                  <a:schemeClr val="tx1"/>
                </a:solidFill>
                <a:latin typeface="+mn-lt"/>
                <a:cs typeface="Times New Roman" pitchFamily="18" charset="0"/>
              </a:rPr>
              <a:t>Причины: </a:t>
            </a:r>
            <a:br>
              <a:rPr lang="ru-RU" sz="2200" dirty="0" smtClean="0">
                <a:solidFill>
                  <a:schemeClr val="tx1"/>
                </a:solidFill>
                <a:latin typeface="+mn-lt"/>
                <a:cs typeface="Times New Roman" pitchFamily="18" charset="0"/>
              </a:rPr>
            </a:br>
            <a:r>
              <a:rPr lang="ru-RU" sz="2200" dirty="0" smtClean="0">
                <a:solidFill>
                  <a:schemeClr val="tx1"/>
                </a:solidFill>
                <a:latin typeface="+mn-lt"/>
                <a:cs typeface="Times New Roman" pitchFamily="18" charset="0"/>
              </a:rPr>
              <a:t>Антенатальные причины ДЦП у детей – это совокупность всех факторов, возникающих во время беременности и приводящих, впоследствии, к появлению ДЦП у ребенка. В первую очередь сюда относится внутриутробная гипоксия плода. Нервная система плода в процессе своего развития очень сильно чувствительна к недостатку кислорода. Если же его не хватает, то здесь образуются патологические очаги вместо нормальной ткани, которые и являются источником ДЦП. Причинами ДЦП во время беременности могут стать перенесенные инфекции, нарушение кровообращения в плаценте, повреждения нервной ткани плода, а также травмы, стрессы, тяжелые психологические переживания у беременной</a:t>
            </a:r>
            <a:r>
              <a:rPr lang="ru-RU" sz="2200" dirty="0" smtClean="0">
                <a:latin typeface="+mn-lt"/>
              </a:rPr>
              <a:t>. </a:t>
            </a:r>
            <a:br>
              <a:rPr lang="ru-RU" sz="2200" dirty="0" smtClean="0">
                <a:latin typeface="+mn-lt"/>
              </a:rPr>
            </a:br>
            <a:endParaRPr lang="ru-RU" sz="2200" dirty="0">
              <a:latin typeface="+mn-lt"/>
            </a:endParaRPr>
          </a:p>
        </p:txBody>
      </p:sp>
      <p:pic>
        <p:nvPicPr>
          <p:cNvPr id="1026" name="Picture 2"/>
          <p:cNvPicPr>
            <a:picLocks noGrp="1" noChangeAspect="1" noChangeArrowheads="1"/>
          </p:cNvPicPr>
          <p:nvPr>
            <p:ph sz="quarter" idx="4294967295"/>
          </p:nvPr>
        </p:nvPicPr>
        <p:blipFill>
          <a:blip r:embed="rId2"/>
          <a:srcRect/>
          <a:stretch>
            <a:fillRect/>
          </a:stretch>
        </p:blipFill>
        <p:spPr bwMode="auto">
          <a:xfrm>
            <a:off x="179512" y="0"/>
            <a:ext cx="8352928" cy="1988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843"/>
            <a:ext cx="7704856" cy="4893647"/>
          </a:xfrm>
          <a:prstGeom prst="rect">
            <a:avLst/>
          </a:prstGeom>
        </p:spPr>
        <p:txBody>
          <a:bodyPr wrap="square">
            <a:spAutoFit/>
          </a:bodyPr>
          <a:lstStyle/>
          <a:p>
            <a:pPr>
              <a:buFont typeface="Arial" pitchFamily="34" charset="0"/>
              <a:buChar char="•"/>
            </a:pPr>
            <a:r>
              <a:rPr lang="ru-RU" sz="2400" b="1" dirty="0" smtClean="0"/>
              <a:t>К </a:t>
            </a:r>
            <a:r>
              <a:rPr lang="ru-RU" sz="2400" b="1" dirty="0" err="1" smtClean="0"/>
              <a:t>интранатальным</a:t>
            </a:r>
            <a:r>
              <a:rPr lang="ru-RU" sz="2400" b="1" dirty="0" smtClean="0"/>
              <a:t> причинам ДЦП у детей </a:t>
            </a:r>
            <a:r>
              <a:rPr lang="ru-RU" sz="2400" dirty="0" smtClean="0"/>
              <a:t>относят родовые травмы, то есть травмы ребенка возникшие во время его прохождения по родовым путям. Этим травмам способствуют узкий таз, аномалии его строения, медленные или наоборот слишком стремительные роды, слабая родовая деятельность. Все это может привести к деформации костей черепа у ребенка и повреждению структур головного мозга. В редких случаях страдает позвоночник, а с ним и спинной мозг. Сюда можно отнести раннее отхождение околоплодных вод, неправильное </a:t>
            </a:r>
            <a:r>
              <a:rPr lang="ru-RU" sz="2400" dirty="0" err="1" smtClean="0"/>
              <a:t>предлежание</a:t>
            </a:r>
            <a:r>
              <a:rPr lang="ru-RU" sz="2400" dirty="0" smtClean="0"/>
              <a:t> плода.</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064896" cy="6278642"/>
          </a:xfrm>
          <a:prstGeom prst="rect">
            <a:avLst/>
          </a:prstGeom>
        </p:spPr>
        <p:txBody>
          <a:bodyPr wrap="square">
            <a:spAutoFit/>
          </a:bodyPr>
          <a:lstStyle/>
          <a:p>
            <a:pPr>
              <a:buFont typeface="Arial" pitchFamily="34" charset="0"/>
              <a:buChar char="•"/>
            </a:pPr>
            <a:r>
              <a:rPr lang="ru-RU" sz="2400" b="1" dirty="0" smtClean="0"/>
              <a:t>Неонатальные причины ДЦП у детей </a:t>
            </a:r>
            <a:r>
              <a:rPr lang="ru-RU" sz="2400" dirty="0" smtClean="0"/>
              <a:t>– те причины, которые возникли уже после рождения ребенка. Наиболее частая из них – желтуха новорожденных или ядерная желтуха. Продукты распада гемоглобина очень токсичны и при попадании в головной мозг вызывают поражение определенных его структур, среди которых могут находиться и центры опорно-двигательного аппарата. В основе патологической желтухи новорожденных лежит несовместимость матери и ребенка по группе крови, резус-фактору или другим иммунным механизмам, а также поражение печени малыша (вирусный гепатит у матери).</a:t>
            </a:r>
          </a:p>
          <a:p>
            <a:endParaRPr lang="ru-RU" dirty="0" smtClean="0"/>
          </a:p>
          <a:p>
            <a:r>
              <a:rPr lang="ru-RU" i="1" dirty="0" smtClean="0"/>
              <a:t>Доказано также, что к ДЦП приводит употребление алкоголя во время беременности, курение, прием наркотических и других сильнодействующих веществ, некоторых групп лекарств, антибиотиков.</a:t>
            </a:r>
            <a:endParaRPr lang="ru-RU"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rgbClr val="C00000"/>
                </a:solidFill>
              </a:rPr>
              <a:t>ФОРМЫ ДЦП</a:t>
            </a:r>
            <a:endParaRPr lang="ru-RU" sz="3600" b="1" dirty="0">
              <a:solidFill>
                <a:srgbClr val="C00000"/>
              </a:solidFill>
            </a:endParaRPr>
          </a:p>
        </p:txBody>
      </p:sp>
      <p:sp>
        <p:nvSpPr>
          <p:cNvPr id="3" name="Объект 2"/>
          <p:cNvSpPr>
            <a:spLocks noGrp="1"/>
          </p:cNvSpPr>
          <p:nvPr>
            <p:ph sz="quarter" idx="1"/>
          </p:nvPr>
        </p:nvSpPr>
        <p:spPr/>
        <p:txBody>
          <a:bodyPr>
            <a:normAutofit/>
          </a:bodyPr>
          <a:lstStyle/>
          <a:p>
            <a:r>
              <a:rPr lang="ru-RU" sz="3600" b="1" dirty="0" smtClean="0"/>
              <a:t>Двойная гемиплегия</a:t>
            </a:r>
          </a:p>
          <a:p>
            <a:r>
              <a:rPr lang="ru-RU" sz="3600" b="1" dirty="0" err="1"/>
              <a:t>Атонически</a:t>
            </a:r>
            <a:r>
              <a:rPr lang="ru-RU" sz="3600" b="1" dirty="0"/>
              <a:t>-астатическая форма</a:t>
            </a:r>
          </a:p>
          <a:p>
            <a:r>
              <a:rPr lang="ru-RU" sz="3600" b="1" dirty="0" smtClean="0"/>
              <a:t>Спастическая </a:t>
            </a:r>
            <a:r>
              <a:rPr lang="ru-RU" sz="3600" b="1" dirty="0" err="1" smtClean="0"/>
              <a:t>диплегия</a:t>
            </a:r>
            <a:r>
              <a:rPr lang="ru-RU" sz="3600" b="1" dirty="0" smtClean="0"/>
              <a:t>	</a:t>
            </a:r>
          </a:p>
          <a:p>
            <a:r>
              <a:rPr lang="ru-RU" sz="3600" b="1" dirty="0" err="1" smtClean="0"/>
              <a:t>Гемипаретическая</a:t>
            </a:r>
            <a:r>
              <a:rPr lang="ru-RU" sz="3600" b="1" dirty="0" smtClean="0"/>
              <a:t> форма</a:t>
            </a:r>
          </a:p>
          <a:p>
            <a:r>
              <a:rPr lang="ru-RU" sz="3600" b="1" dirty="0" err="1" smtClean="0"/>
              <a:t>Гиперкинетическая</a:t>
            </a:r>
            <a:r>
              <a:rPr lang="ru-RU" sz="3600" b="1" dirty="0" smtClean="0"/>
              <a:t> форма</a:t>
            </a:r>
          </a:p>
        </p:txBody>
      </p:sp>
    </p:spTree>
    <p:extLst>
      <p:ext uri="{BB962C8B-B14F-4D97-AF65-F5344CB8AC3E}">
        <p14:creationId xmlns:p14="http://schemas.microsoft.com/office/powerpoint/2010/main" val="923464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rgbClr val="C00000"/>
                </a:solidFill>
              </a:rPr>
              <a:t>Двойная гемиплегия</a:t>
            </a:r>
            <a:endParaRPr lang="ru-RU" sz="3600" b="1" dirty="0">
              <a:solidFill>
                <a:srgbClr val="C00000"/>
              </a:solidFill>
            </a:endParaRPr>
          </a:p>
        </p:txBody>
      </p:sp>
      <p:sp>
        <p:nvSpPr>
          <p:cNvPr id="3" name="Объект 2"/>
          <p:cNvSpPr>
            <a:spLocks noGrp="1"/>
          </p:cNvSpPr>
          <p:nvPr>
            <p:ph sz="quarter" idx="1"/>
          </p:nvPr>
        </p:nvSpPr>
        <p:spPr/>
        <p:txBody>
          <a:bodyPr/>
          <a:lstStyle/>
          <a:p>
            <a:endParaRPr lang="ru-RU" dirty="0"/>
          </a:p>
        </p:txBody>
      </p:sp>
      <p:pic>
        <p:nvPicPr>
          <p:cNvPr id="1026" name="Picture 2" descr="C:\Users\школа\Desktop\методичка\Изображение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748883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72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err="1" smtClean="0">
                <a:solidFill>
                  <a:srgbClr val="C00000"/>
                </a:solidFill>
              </a:rPr>
              <a:t>Атонически</a:t>
            </a:r>
            <a:r>
              <a:rPr lang="ru-RU" sz="3600" dirty="0" smtClean="0">
                <a:solidFill>
                  <a:srgbClr val="C00000"/>
                </a:solidFill>
              </a:rPr>
              <a:t>-астатическая форма</a:t>
            </a:r>
            <a:endParaRPr lang="ru-RU" sz="3600" dirty="0">
              <a:solidFill>
                <a:srgbClr val="C00000"/>
              </a:solidFill>
            </a:endParaRPr>
          </a:p>
        </p:txBody>
      </p:sp>
      <p:sp>
        <p:nvSpPr>
          <p:cNvPr id="3" name="Объект 2"/>
          <p:cNvSpPr>
            <a:spLocks noGrp="1"/>
          </p:cNvSpPr>
          <p:nvPr>
            <p:ph sz="quarter" idx="1"/>
          </p:nvPr>
        </p:nvSpPr>
        <p:spPr/>
        <p:txBody>
          <a:bodyPr/>
          <a:lstStyle/>
          <a:p>
            <a:endParaRPr lang="ru-RU" dirty="0"/>
          </a:p>
        </p:txBody>
      </p:sp>
      <p:pic>
        <p:nvPicPr>
          <p:cNvPr id="7170" name="Picture 2" descr="C:\Users\школа\Desktop\методичка\изображение 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628800"/>
            <a:ext cx="345638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49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solidFill>
                  <a:srgbClr val="C00000"/>
                </a:solidFill>
              </a:rPr>
              <a:t>Спастическая </a:t>
            </a:r>
            <a:r>
              <a:rPr lang="ru-RU" sz="3600" dirty="0" err="1" smtClean="0">
                <a:solidFill>
                  <a:srgbClr val="C00000"/>
                </a:solidFill>
              </a:rPr>
              <a:t>диплегия</a:t>
            </a:r>
            <a:r>
              <a:rPr lang="ru-RU" sz="3600" dirty="0" smtClean="0">
                <a:solidFill>
                  <a:srgbClr val="C00000"/>
                </a:solidFill>
              </a:rPr>
              <a:t>.</a:t>
            </a:r>
            <a:endParaRPr lang="ru-RU" sz="3600" dirty="0">
              <a:solidFill>
                <a:srgbClr val="C00000"/>
              </a:solidFill>
            </a:endParaRPr>
          </a:p>
        </p:txBody>
      </p:sp>
      <p:sp>
        <p:nvSpPr>
          <p:cNvPr id="3" name="Объект 2"/>
          <p:cNvSpPr>
            <a:spLocks noGrp="1"/>
          </p:cNvSpPr>
          <p:nvPr>
            <p:ph sz="quarter" idx="1"/>
          </p:nvPr>
        </p:nvSpPr>
        <p:spPr/>
        <p:txBody>
          <a:bodyPr/>
          <a:lstStyle/>
          <a:p>
            <a:endParaRPr lang="ru-RU" dirty="0"/>
          </a:p>
        </p:txBody>
      </p:sp>
      <p:pic>
        <p:nvPicPr>
          <p:cNvPr id="8194" name="Picture 2" descr="C:\Users\школа\Desktop\методичка\Изображение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741682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10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205</TotalTime>
  <Words>334</Words>
  <Application>Microsoft Office PowerPoint</Application>
  <PresentationFormat>Экран (4:3)</PresentationFormat>
  <Paragraphs>23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Эркер</vt:lpstr>
      <vt:lpstr>Дети с детским церебральным параличом.</vt:lpstr>
      <vt:lpstr>   Что такое ДЦП?</vt:lpstr>
      <vt:lpstr> Причины:  Антенатальные причины ДЦП у детей – это совокупность всех факторов, возникающих во время беременности и приводящих, впоследствии, к появлению ДЦП у ребенка. В первую очередь сюда относится внутриутробная гипоксия плода. Нервная система плода в процессе своего развития очень сильно чувствительна к недостатку кислорода. Если же его не хватает, то здесь образуются патологические очаги вместо нормальной ткани, которые и являются источником ДЦП. Причинами ДЦП во время беременности могут стать перенесенные инфекции, нарушение кровообращения в плаценте, повреждения нервной ткани плода, а также травмы, стрессы, тяжелые психологические переживания у беременной.  </vt:lpstr>
      <vt:lpstr>Презентация PowerPoint</vt:lpstr>
      <vt:lpstr>Презентация PowerPoint</vt:lpstr>
      <vt:lpstr>ФОРМЫ ДЦП</vt:lpstr>
      <vt:lpstr>Двойная гемиплегия</vt:lpstr>
      <vt:lpstr>Атонически-астатическая форма</vt:lpstr>
      <vt:lpstr>Спастическая диплегия.</vt:lpstr>
      <vt:lpstr>Гемипаретическая форма.</vt:lpstr>
      <vt:lpstr>Гиперкинетическая форма.</vt:lpstr>
      <vt:lpstr>Степени тяжести:</vt:lpstr>
      <vt:lpstr>Презентация PowerPoint</vt:lpstr>
      <vt:lpstr>Презентация PowerPoint</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Трудности родителей в воспитании ребенка с нарушениями опорно-двигательного аппарата. </dc:title>
  <dc:creator>Верхозины</dc:creator>
  <cp:lastModifiedBy>школа</cp:lastModifiedBy>
  <cp:revision>25</cp:revision>
  <dcterms:created xsi:type="dcterms:W3CDTF">2011-02-21T13:51:07Z</dcterms:created>
  <dcterms:modified xsi:type="dcterms:W3CDTF">2012-12-27T02:50:24Z</dcterms:modified>
</cp:coreProperties>
</file>