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703" r:id="rId2"/>
  </p:sldMasterIdLst>
  <p:notesMasterIdLst>
    <p:notesMasterId r:id="rId30"/>
  </p:notesMasterIdLst>
  <p:sldIdLst>
    <p:sldId id="312" r:id="rId3"/>
    <p:sldId id="313" r:id="rId4"/>
    <p:sldId id="281" r:id="rId5"/>
    <p:sldId id="305" r:id="rId6"/>
    <p:sldId id="304" r:id="rId7"/>
    <p:sldId id="290" r:id="rId8"/>
    <p:sldId id="289" r:id="rId9"/>
    <p:sldId id="324" r:id="rId10"/>
    <p:sldId id="310" r:id="rId11"/>
    <p:sldId id="307" r:id="rId12"/>
    <p:sldId id="308" r:id="rId13"/>
    <p:sldId id="309" r:id="rId14"/>
    <p:sldId id="291" r:id="rId15"/>
    <p:sldId id="282" r:id="rId16"/>
    <p:sldId id="306" r:id="rId17"/>
    <p:sldId id="329" r:id="rId18"/>
    <p:sldId id="328" r:id="rId19"/>
    <p:sldId id="322" r:id="rId20"/>
    <p:sldId id="323" r:id="rId21"/>
    <p:sldId id="311" r:id="rId22"/>
    <p:sldId id="319" r:id="rId23"/>
    <p:sldId id="320" r:id="rId24"/>
    <p:sldId id="327" r:id="rId25"/>
    <p:sldId id="325" r:id="rId26"/>
    <p:sldId id="316" r:id="rId27"/>
    <p:sldId id="326" r:id="rId28"/>
    <p:sldId id="314" r:id="rId29"/>
  </p:sldIdLst>
  <p:sldSz cx="9144000" cy="6858000" type="screen4x3"/>
  <p:notesSz cx="6858000" cy="9144000"/>
  <p:custShowLst>
    <p:custShow name="Произвольный показ 1" id="0">
      <p:sldLst>
        <p:sld r:id="rId27"/>
      </p:sldLst>
    </p:custShow>
  </p:custShow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0066"/>
    <a:srgbClr val="E462CB"/>
    <a:srgbClr val="333333"/>
    <a:srgbClr val="808080"/>
    <a:srgbClr val="66FFFF"/>
    <a:srgbClr val="FFFF00"/>
    <a:srgbClr val="006600"/>
    <a:srgbClr val="008000"/>
    <a:srgbClr val="7C218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9" autoAdjust="0"/>
    <p:restoredTop sz="74415" autoAdjust="0"/>
  </p:normalViewPr>
  <p:slideViewPr>
    <p:cSldViewPr>
      <p:cViewPr varScale="1">
        <p:scale>
          <a:sx n="41" d="100"/>
          <a:sy n="41" d="100"/>
        </p:scale>
        <p:origin x="-136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5285FA10-E66F-44D6-AA3C-AA7E6AA0CF80}" type="datetimeFigureOut">
              <a:rPr lang="ru-RU"/>
              <a:pPr>
                <a:defRPr/>
              </a:pPr>
              <a:t>24.02.2014</a:t>
            </a:fld>
            <a:endParaRPr lang="ru-RU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D078E155-35C2-46BC-B50E-AA126C9D3A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78E155-35C2-46BC-B50E-AA126C9D3A7C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2099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7BAC7-733E-464B-8DF6-E126DFD02553}" type="datetimeFigureOut">
              <a:rPr lang="ru-RU"/>
              <a:pPr>
                <a:defRPr/>
              </a:pPr>
              <a:t>24.02.2014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BE912-F77D-4119-B185-3DF17C7009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84D40-327C-4C6F-A8A3-20E2B3E1DC2B}" type="datetimeFigureOut">
              <a:rPr lang="ru-RU"/>
              <a:pPr>
                <a:defRPr/>
              </a:pPr>
              <a:t>24.02.2014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F4433-3A9E-48C2-9EF7-DF9D32CA8C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0D445-A9F1-4680-B336-4928EA509AC2}" type="datetimeFigureOut">
              <a:rPr lang="ru-RU"/>
              <a:pPr>
                <a:defRPr/>
              </a:pPr>
              <a:t>24.02.2014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AF90C-299C-457B-8AB5-4029DF1D6C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F9C61-5794-437F-AE77-198DA3D43CFB}" type="datetimeFigureOut">
              <a:rPr lang="ru-RU"/>
              <a:pPr>
                <a:defRPr/>
              </a:pPr>
              <a:t>24.02.2014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B3D55-5C0F-4C6F-9A86-6D433DA8C0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4154F-3EB6-4A57-9940-20A070BF6534}" type="datetimeFigureOut">
              <a:rPr lang="ru-RU"/>
              <a:pPr>
                <a:defRPr/>
              </a:pPr>
              <a:t>24.02.2014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04ADB-C511-4B75-8440-CCC8CAAB03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14782-B7C6-444E-BD45-E20CAD00BB24}" type="datetimeFigureOut">
              <a:rPr lang="ru-RU"/>
              <a:pPr>
                <a:defRPr/>
              </a:pPr>
              <a:t>24.02.2014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F4546-FFF1-4925-A8D8-AD32E91664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D7F34-728B-4530-A037-9FF06748A4F6}" type="datetimeFigureOut">
              <a:rPr lang="ru-RU"/>
              <a:pPr>
                <a:defRPr/>
              </a:pPr>
              <a:t>24.02.2014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0F1B3-983A-461D-AADA-E7E0C3DB68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D09E8-9EE1-4909-BE87-9A46C619789D}" type="datetimeFigureOut">
              <a:rPr lang="ru-RU"/>
              <a:pPr>
                <a:defRPr/>
              </a:pPr>
              <a:t>24.02.2014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1DFE3-566B-4E54-BFA5-4F883E1DF4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A66C3-E79C-45B2-9077-DFBA57A34F4D}" type="datetimeFigureOut">
              <a:rPr lang="ru-RU"/>
              <a:pPr>
                <a:defRPr/>
              </a:pPr>
              <a:t>24.02.2014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4A95B-8B24-4D60-A5A6-412CC695C6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48AC6-122B-4AF1-A32F-F39B1DB4EA27}" type="datetimeFigureOut">
              <a:rPr lang="ru-RU"/>
              <a:pPr>
                <a:defRPr/>
              </a:pPr>
              <a:t>24.02.2014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417F7-E54E-4CEC-85D3-3E152CC4BD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F90AF-7503-4596-B50C-8DB9DEBEB661}" type="datetimeFigureOut">
              <a:rPr lang="ru-RU"/>
              <a:pPr>
                <a:defRPr/>
              </a:pPr>
              <a:t>24.02.2014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9EB9A-C27A-451B-825B-1BEEC719A1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82569-EAEA-4368-8FF6-9ADDA6B8B653}" type="datetimeFigureOut">
              <a:rPr lang="ru-RU"/>
              <a:pPr>
                <a:defRPr/>
              </a:pPr>
              <a:t>24.02.2014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DC244-4F5C-49AE-ADCF-CED15FBD92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010F5-70D7-4FDD-B136-C050A905CB74}" type="datetimeFigureOut">
              <a:rPr lang="ru-RU"/>
              <a:pPr>
                <a:defRPr/>
              </a:pPr>
              <a:t>24.02.2014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7A4C0-7D21-4928-96C1-5D130A542D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B5EAC-D32F-419B-A517-7D829D499B35}" type="datetimeFigureOut">
              <a:rPr lang="ru-RU"/>
              <a:pPr>
                <a:defRPr/>
              </a:pPr>
              <a:t>24.02.2014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BD6F3-D641-4B8A-A203-DF7DD59172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586FA-7B84-4B9B-B93B-AA76614D8C50}" type="datetimeFigureOut">
              <a:rPr lang="ru-RU"/>
              <a:pPr>
                <a:defRPr/>
              </a:pPr>
              <a:t>24.02.2014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A8097-AC82-4296-BFE4-5C72649F6E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FB406-030C-48B1-8BBF-61C7201A4768}" type="datetimeFigureOut">
              <a:rPr lang="ru-RU"/>
              <a:pPr>
                <a:defRPr/>
              </a:pPr>
              <a:t>24.02.2014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D2815-1D0C-4647-B377-2412CB00FD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CD153-56F4-45BB-8730-20FB2D021FC4}" type="datetimeFigureOut">
              <a:rPr lang="ru-RU"/>
              <a:pPr>
                <a:defRPr/>
              </a:pPr>
              <a:t>24.02.2014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964A4-71A6-468F-9BFF-30FFED995B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96426-1EB1-4ADF-9866-7ECBFAB3C997}" type="datetimeFigureOut">
              <a:rPr lang="ru-RU"/>
              <a:pPr>
                <a:defRPr/>
              </a:pPr>
              <a:t>24.02.2014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B479C-EACB-4B37-B30B-94BF762B4B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55892-6159-4DB9-BF8D-F39CE12F89D2}" type="datetimeFigureOut">
              <a:rPr lang="ru-RU"/>
              <a:pPr>
                <a:defRPr/>
              </a:pPr>
              <a:t>24.02.2014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66210-4A81-4F37-87EC-AC473F670E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C6A6C-471D-49D0-ADC3-99008BAAB9D4}" type="datetimeFigureOut">
              <a:rPr lang="ru-RU"/>
              <a:pPr>
                <a:defRPr/>
              </a:pPr>
              <a:t>24.02.2014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A7D50-F8D3-4C08-910A-C143904738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82053-990F-48E4-BBC7-AF30BDAE671E}" type="datetimeFigureOut">
              <a:rPr lang="ru-RU"/>
              <a:pPr>
                <a:defRPr/>
              </a:pPr>
              <a:t>24.02.2014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28384-7C01-4E04-A613-214E260A03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21EB0-3A3A-4688-B4CB-64657F5377D1}" type="datetimeFigureOut">
              <a:rPr lang="ru-RU"/>
              <a:pPr>
                <a:defRPr/>
              </a:pPr>
              <a:t>24.02.2014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12054-601D-435E-9E04-BF35B70161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1075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24E5B9A0-8B30-48CD-9CA0-F2F61B0AD7B5}" type="datetimeFigureOut">
              <a:rPr lang="ru-RU"/>
              <a:pPr>
                <a:defRPr/>
              </a:pPr>
              <a:t>24.02.2014</a:t>
            </a:fld>
            <a:endParaRPr lang="ru-RU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03640020-B2F7-4983-83AD-9C0770E978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fld id="{86D8DA6F-20A1-45FD-8251-BBCA661E513E}" type="datetimeFigureOut">
              <a:rPr lang="ru-RU"/>
              <a:pPr>
                <a:defRPr/>
              </a:pPr>
              <a:t>24.02.2014</a:t>
            </a:fld>
            <a:endParaRPr lang="ru-RU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fld id="{2565436F-959A-4E95-A2C9-3FDC1AD826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slide" Target="slide16.xml"/><Relationship Id="rId3" Type="http://schemas.openxmlformats.org/officeDocument/2006/relationships/slide" Target="slide25.xml"/><Relationship Id="rId7" Type="http://schemas.openxmlformats.org/officeDocument/2006/relationships/slide" Target="slide18.xml"/><Relationship Id="rId12" Type="http://schemas.openxmlformats.org/officeDocument/2006/relationships/image" Target="../media/image1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11" Type="http://schemas.openxmlformats.org/officeDocument/2006/relationships/slide" Target="slide21.xml"/><Relationship Id="rId5" Type="http://schemas.openxmlformats.org/officeDocument/2006/relationships/slide" Target="slide20.xml"/><Relationship Id="rId10" Type="http://schemas.openxmlformats.org/officeDocument/2006/relationships/image" Target="../media/image14.wmf"/><Relationship Id="rId4" Type="http://schemas.openxmlformats.org/officeDocument/2006/relationships/image" Target="../media/image11.png"/><Relationship Id="rId9" Type="http://schemas.openxmlformats.org/officeDocument/2006/relationships/slide" Target="slide23.xml"/><Relationship Id="rId1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jpeg"/><Relationship Id="rId7" Type="http://schemas.openxmlformats.org/officeDocument/2006/relationships/image" Target="../media/image22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11.png"/><Relationship Id="rId5" Type="http://schemas.openxmlformats.org/officeDocument/2006/relationships/image" Target="../media/image20.jpeg"/><Relationship Id="rId10" Type="http://schemas.openxmlformats.org/officeDocument/2006/relationships/slide" Target="slide17.xml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5.png"/><Relationship Id="rId2" Type="http://schemas.openxmlformats.org/officeDocument/2006/relationships/audio" Target="file:///C:\Documents%20and%20Settings\1\&#1056;&#1072;&#1073;&#1086;&#1095;&#1080;&#1081;%20&#1089;&#1090;&#1086;&#1083;\1klass\&#1087;&#1088;&#1072;&#1079;&#1076;&#1085;&#1080;&#1082;%20&#1087;&#1077;&#1088;&#1074;&#1086;&#1081;%20&#1086;&#1094;&#1077;&#1085;&#1082;&#1080;\&#1063;&#1077;&#1084;&#1091;%20&#1091;&#1095;&#1072;&#1090;%20&#1074;%20&#1096;&#1082;&#1086;&#1083;&#1077;.mp3" TargetMode="External"/><Relationship Id="rId1" Type="http://schemas.openxmlformats.org/officeDocument/2006/relationships/audio" Target="file:///C:\Documents%20and%20Settings\1\&#1056;&#1072;&#1073;&#1086;&#1095;&#1080;&#1081;%20&#1089;&#1090;&#1086;&#1083;\1klass\&#1087;&#1088;&#1072;&#1079;&#1076;&#1085;&#1080;&#1082;%20&#1087;&#1077;&#1088;&#1074;&#1086;&#1081;%20&#1086;&#1094;&#1077;&#1085;&#1082;&#1080;\&#1073;&#1091;&#1082;&#1074;&#1099;%20&#1088;&#1072;&#1079;&#1085;&#1099;&#1077;%20&#1087;&#1080;&#1089;&#1072;&#1090;&#1100;.wma" TargetMode="External"/><Relationship Id="rId6" Type="http://schemas.openxmlformats.org/officeDocument/2006/relationships/image" Target="../media/image31.png"/><Relationship Id="rId5" Type="http://schemas.openxmlformats.org/officeDocument/2006/relationships/slide" Target="slide15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hyperlink" Target="&#1063;&#1077;&#1084;&#1091;%20&#1091;&#1095;&#1072;&#1090;%20&#1074;%20&#1096;&#1082;&#1086;&#1083;&#1077;.mp3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wmf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1547664" y="-315416"/>
            <a:ext cx="6224736" cy="4680520"/>
          </a:xfrm>
        </p:spPr>
        <p:txBody>
          <a:bodyPr/>
          <a:lstStyle/>
          <a:p>
            <a:pPr eaLnBrk="1" hangingPunct="1">
              <a:defRPr/>
            </a:pPr>
            <a:r>
              <a:rPr lang="ru-RU" sz="8000" b="1" dirty="0">
                <a:solidFill>
                  <a:schemeClr val="bg1"/>
                </a:solidFill>
                <a:latin typeface="Monotype Corsiva" pitchFamily="66" charset="0"/>
              </a:rPr>
              <a:t>Урок обучения чтению</a:t>
            </a:r>
          </a:p>
        </p:txBody>
      </p:sp>
      <p:sp>
        <p:nvSpPr>
          <p:cNvPr id="41987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899592" y="2996952"/>
            <a:ext cx="7863408" cy="288032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ru-RU" sz="4800" b="1" i="1" dirty="0">
                <a:solidFill>
                  <a:schemeClr val="bg1"/>
                </a:solidFill>
                <a:latin typeface="Monotype Corsiva" pitchFamily="66" charset="0"/>
              </a:rPr>
              <a:t>Тема : </a:t>
            </a:r>
            <a:r>
              <a:rPr lang="ru-RU" sz="4800" b="1" i="1" dirty="0">
                <a:solidFill>
                  <a:srgbClr val="FF0066"/>
                </a:solidFill>
                <a:latin typeface="Monotype Corsiva" pitchFamily="66" charset="0"/>
              </a:rPr>
              <a:t>чтение </a:t>
            </a:r>
            <a:r>
              <a:rPr lang="ru-RU" sz="4800" b="1" dirty="0">
                <a:solidFill>
                  <a:srgbClr val="FF0066"/>
                </a:solidFill>
                <a:latin typeface="Monotype Corsiva" pitchFamily="66" charset="0"/>
              </a:rPr>
              <a:t>слов</a:t>
            </a:r>
            <a:r>
              <a:rPr lang="ru-RU" sz="4800" b="1" i="1" dirty="0">
                <a:solidFill>
                  <a:srgbClr val="FF0066"/>
                </a:solidFill>
                <a:latin typeface="Monotype Corsiva" pitchFamily="66" charset="0"/>
              </a:rPr>
              <a:t> и предложений с буквой «Й</a:t>
            </a:r>
            <a:r>
              <a:rPr lang="ru-RU" sz="4800" b="1" i="1" dirty="0" smtClean="0">
                <a:solidFill>
                  <a:srgbClr val="FF0066"/>
                </a:solidFill>
                <a:latin typeface="Monotype Corsiva" pitchFamily="66" charset="0"/>
              </a:rPr>
              <a:t>»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ru-RU" sz="4000" b="1" i="1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Учитель начальных классов ГКОУ «</a:t>
            </a:r>
            <a:r>
              <a:rPr lang="ru-RU" sz="4000" b="1" i="1" dirty="0" err="1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Кабанская</a:t>
            </a:r>
            <a:r>
              <a:rPr lang="ru-RU" sz="4000" b="1" i="1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 СКОШИ </a:t>
            </a:r>
            <a:r>
              <a:rPr lang="en-US" sz="4000" b="1" i="1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VIII</a:t>
            </a:r>
            <a:r>
              <a:rPr lang="ru-RU" sz="4000" b="1" i="1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» Панфилова Наталья Владимировна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4800" b="1" i="1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4800" b="1" i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4" name="Picture 17" descr="dbdee13c60c9204fee7ec8d256b5f9fa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32656"/>
            <a:ext cx="1720784" cy="2076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00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ChangeArrowheads="1"/>
          </p:cNvSpPr>
          <p:nvPr/>
        </p:nvSpPr>
        <p:spPr bwMode="auto">
          <a:xfrm>
            <a:off x="468313" y="1373188"/>
            <a:ext cx="7567612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>
              <a:defRPr/>
            </a:pPr>
            <a:endParaRPr lang="ru-RU" sz="420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12291" name="Text Box 8"/>
          <p:cNvSpPr txBox="1">
            <a:spLocks noChangeArrowheads="1"/>
          </p:cNvSpPr>
          <p:nvPr/>
        </p:nvSpPr>
        <p:spPr bwMode="auto">
          <a:xfrm>
            <a:off x="468313" y="836613"/>
            <a:ext cx="8013700" cy="384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>
                <a:solidFill>
                  <a:schemeClr val="bg1"/>
                </a:solidFill>
              </a:rPr>
              <a:t>Какое слово рассыпалось?</a:t>
            </a:r>
          </a:p>
          <a:p>
            <a:endParaRPr lang="ru-RU" sz="6000">
              <a:solidFill>
                <a:schemeClr val="bg1"/>
              </a:solidFill>
            </a:endParaRPr>
          </a:p>
          <a:p>
            <a:endParaRPr lang="ru-RU" sz="6600" b="1">
              <a:solidFill>
                <a:schemeClr val="bg1"/>
              </a:solidFill>
            </a:endParaRPr>
          </a:p>
        </p:txBody>
      </p:sp>
      <p:sp>
        <p:nvSpPr>
          <p:cNvPr id="24585" name="WordArt 9"/>
          <p:cNvSpPr>
            <a:spLocks noChangeArrowheads="1" noChangeShapeType="1" noTextEdit="1"/>
          </p:cNvSpPr>
          <p:nvPr/>
        </p:nvSpPr>
        <p:spPr bwMode="auto">
          <a:xfrm>
            <a:off x="2916238" y="3284538"/>
            <a:ext cx="776287" cy="931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л</a:t>
            </a:r>
          </a:p>
        </p:txBody>
      </p:sp>
      <p:sp>
        <p:nvSpPr>
          <p:cNvPr id="24586" name="WordArt 10"/>
          <p:cNvSpPr>
            <a:spLocks noChangeArrowheads="1" noChangeShapeType="1" noTextEdit="1"/>
          </p:cNvSpPr>
          <p:nvPr/>
        </p:nvSpPr>
        <p:spPr bwMode="auto">
          <a:xfrm>
            <a:off x="3924300" y="3284538"/>
            <a:ext cx="792163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</a:t>
            </a:r>
          </a:p>
        </p:txBody>
      </p:sp>
      <p:sp>
        <p:nvSpPr>
          <p:cNvPr id="24587" name="WordArt 11"/>
          <p:cNvSpPr>
            <a:spLocks noChangeArrowheads="1" noChangeShapeType="1" noTextEdit="1"/>
          </p:cNvSpPr>
          <p:nvPr/>
        </p:nvSpPr>
        <p:spPr bwMode="auto">
          <a:xfrm>
            <a:off x="6300788" y="2997200"/>
            <a:ext cx="863600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й</a:t>
            </a:r>
          </a:p>
        </p:txBody>
      </p:sp>
      <p:sp>
        <p:nvSpPr>
          <p:cNvPr id="24588" name="WordArt 12"/>
          <p:cNvSpPr>
            <a:spLocks noChangeArrowheads="1" noChangeShapeType="1" noTextEdit="1"/>
          </p:cNvSpPr>
          <p:nvPr/>
        </p:nvSpPr>
        <p:spPr bwMode="auto">
          <a:xfrm>
            <a:off x="4932363" y="3284538"/>
            <a:ext cx="865187" cy="1003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</a:t>
            </a:r>
          </a:p>
        </p:txBody>
      </p:sp>
      <p:sp>
        <p:nvSpPr>
          <p:cNvPr id="24589" name="WordArt 13"/>
          <p:cNvSpPr>
            <a:spLocks noChangeArrowheads="1" noChangeShapeType="1" noTextEdit="1"/>
          </p:cNvSpPr>
          <p:nvPr/>
        </p:nvSpPr>
        <p:spPr bwMode="auto">
          <a:xfrm>
            <a:off x="7596188" y="3213100"/>
            <a:ext cx="865187" cy="1003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</a:t>
            </a:r>
          </a:p>
        </p:txBody>
      </p:sp>
      <p:pic>
        <p:nvPicPr>
          <p:cNvPr id="24590" name="Picture 14" descr="сканирование000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08625" y="4437063"/>
            <a:ext cx="2232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42775E-6 L -0.20469 -2.42775E-6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91 0.00023 L -0.32291 0.00023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038 0.00532 L -0.33871 0.00532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483 -0.01572 L 0.07482 -0.01572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93 0.00023 L -0.18107 0.00023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4" grpId="0"/>
      <p:bldP spid="24585" grpId="0" animBg="1"/>
      <p:bldP spid="24586" grpId="0" animBg="1"/>
      <p:bldP spid="24587" grpId="0" animBg="1"/>
      <p:bldP spid="24588" grpId="0" animBg="1"/>
      <p:bldP spid="2458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00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ChangeArrowheads="1"/>
          </p:cNvSpPr>
          <p:nvPr/>
        </p:nvSpPr>
        <p:spPr bwMode="auto">
          <a:xfrm>
            <a:off x="611188" y="581025"/>
            <a:ext cx="814228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ctr"/>
            <a:r>
              <a:rPr lang="ru-RU" sz="6000">
                <a:solidFill>
                  <a:schemeClr val="bg1"/>
                </a:solidFill>
              </a:rPr>
              <a:t>Какое слово рассыпалось?</a:t>
            </a:r>
          </a:p>
        </p:txBody>
      </p:sp>
      <p:sp>
        <p:nvSpPr>
          <p:cNvPr id="13315" name="WordArt 8"/>
          <p:cNvSpPr>
            <a:spLocks noChangeArrowheads="1" noChangeShapeType="1" noTextEdit="1"/>
          </p:cNvSpPr>
          <p:nvPr/>
        </p:nvSpPr>
        <p:spPr bwMode="auto">
          <a:xfrm>
            <a:off x="1835150" y="3141663"/>
            <a:ext cx="1223963" cy="10747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normalizeH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</a:t>
            </a:r>
          </a:p>
        </p:txBody>
      </p:sp>
      <p:sp>
        <p:nvSpPr>
          <p:cNvPr id="26633" name="WordArt 9"/>
          <p:cNvSpPr>
            <a:spLocks noChangeArrowheads="1" noChangeShapeType="1" noTextEdit="1"/>
          </p:cNvSpPr>
          <p:nvPr/>
        </p:nvSpPr>
        <p:spPr bwMode="auto">
          <a:xfrm>
            <a:off x="3276600" y="3213100"/>
            <a:ext cx="1127125" cy="930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normalizeH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</a:t>
            </a:r>
          </a:p>
        </p:txBody>
      </p:sp>
      <p:sp>
        <p:nvSpPr>
          <p:cNvPr id="26634" name="WordArt 10"/>
          <p:cNvSpPr>
            <a:spLocks noChangeArrowheads="1" noChangeShapeType="1" noTextEdit="1"/>
          </p:cNvSpPr>
          <p:nvPr/>
        </p:nvSpPr>
        <p:spPr bwMode="auto">
          <a:xfrm>
            <a:off x="4356100" y="3141663"/>
            <a:ext cx="1266825" cy="1003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normalizeH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</a:t>
            </a:r>
          </a:p>
        </p:txBody>
      </p:sp>
      <p:sp>
        <p:nvSpPr>
          <p:cNvPr id="26635" name="WordArt 11"/>
          <p:cNvSpPr>
            <a:spLocks noChangeArrowheads="1" noChangeShapeType="1" noTextEdit="1"/>
          </p:cNvSpPr>
          <p:nvPr/>
        </p:nvSpPr>
        <p:spPr bwMode="auto">
          <a:xfrm>
            <a:off x="5940425" y="2997200"/>
            <a:ext cx="1223963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normalizeH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й</a:t>
            </a:r>
          </a:p>
        </p:txBody>
      </p:sp>
      <p:sp>
        <p:nvSpPr>
          <p:cNvPr id="13319" name="WordArt 12"/>
          <p:cNvSpPr>
            <a:spLocks noChangeArrowheads="1" noChangeShapeType="1" noTextEdit="1"/>
          </p:cNvSpPr>
          <p:nvPr/>
        </p:nvSpPr>
        <p:spPr bwMode="auto">
          <a:xfrm>
            <a:off x="7451725" y="3141663"/>
            <a:ext cx="1266825" cy="1003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normalizeH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</a:t>
            </a:r>
          </a:p>
        </p:txBody>
      </p:sp>
      <p:pic>
        <p:nvPicPr>
          <p:cNvPr id="26637" name="Picture 13" descr="сканирование001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388" y="3644900"/>
            <a:ext cx="1722437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55 0.00648 L -0.10555 0.00671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24 -0.00485 L 0.29548 -0.00347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371 0.02729 L -0.13629 0.02729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/>
      <p:bldP spid="26633" grpId="0" animBg="1"/>
      <p:bldP spid="26634" grpId="0" animBg="1"/>
      <p:bldP spid="266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00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ChangeArrowheads="1"/>
          </p:cNvSpPr>
          <p:nvPr/>
        </p:nvSpPr>
        <p:spPr bwMode="auto">
          <a:xfrm>
            <a:off x="611188" y="122238"/>
            <a:ext cx="8142287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>
              <a:defRPr/>
            </a:pPr>
            <a:r>
              <a:rPr lang="ru-RU" sz="6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Прочитайте рассказ «Лайка и зайка» стр.97</a:t>
            </a:r>
          </a:p>
        </p:txBody>
      </p:sp>
      <p:pic>
        <p:nvPicPr>
          <p:cNvPr id="14339" name="Picture 8" descr="сканирование000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6013" y="2997200"/>
            <a:ext cx="6480175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00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-474663" y="-95250"/>
            <a:ext cx="9618663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>
              <a:defRPr/>
            </a:pPr>
            <a:r>
              <a:rPr lang="ru-RU" sz="6000" b="1">
                <a:solidFill>
                  <a:schemeClr val="bg1"/>
                </a:solidFill>
                <a:cs typeface="+mn-cs"/>
              </a:rPr>
              <a:t>Как вы справились с заданием?. </a:t>
            </a:r>
          </a:p>
          <a:p>
            <a:pPr marL="342900" indent="-342900" algn="ctr">
              <a:defRPr/>
            </a:pPr>
            <a:r>
              <a:rPr lang="ru-RU" sz="6000" b="1">
                <a:solidFill>
                  <a:schemeClr val="bg1"/>
                </a:solidFill>
                <a:latin typeface="Comic Sans MS" pitchFamily="66" charset="0"/>
                <a:cs typeface="+mn-cs"/>
              </a:rPr>
              <a:t>       </a:t>
            </a:r>
            <a:endParaRPr lang="ru-RU" sz="6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122888" name="WordArt 8"/>
          <p:cNvSpPr>
            <a:spLocks noChangeArrowheads="1" noChangeShapeType="1" noTextEdit="1"/>
          </p:cNvSpPr>
          <p:nvPr/>
        </p:nvSpPr>
        <p:spPr bwMode="auto">
          <a:xfrm>
            <a:off x="827088" y="3357563"/>
            <a:ext cx="5183187" cy="237648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отлично!</a:t>
            </a:r>
          </a:p>
        </p:txBody>
      </p:sp>
      <p:pic>
        <p:nvPicPr>
          <p:cNvPr id="4" name="Picture 19" descr="Рисунок2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2852936"/>
            <a:ext cx="2206088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2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/>
      <p:bldP spid="12288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7" descr="город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30175" y="0"/>
            <a:ext cx="9274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4" name="Line 4"/>
          <p:cNvSpPr>
            <a:spLocks noChangeShapeType="1"/>
          </p:cNvSpPr>
          <p:nvPr/>
        </p:nvSpPr>
        <p:spPr bwMode="auto">
          <a:xfrm>
            <a:off x="2124075" y="5300663"/>
            <a:ext cx="0" cy="1800225"/>
          </a:xfrm>
          <a:prstGeom prst="line">
            <a:avLst/>
          </a:prstGeom>
          <a:noFill/>
          <a:ln w="190500">
            <a:solidFill>
              <a:srgbClr val="3333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02405" name="Line 5"/>
          <p:cNvSpPr>
            <a:spLocks noChangeShapeType="1"/>
          </p:cNvSpPr>
          <p:nvPr/>
        </p:nvSpPr>
        <p:spPr bwMode="auto">
          <a:xfrm>
            <a:off x="2124075" y="5300663"/>
            <a:ext cx="4535488" cy="71437"/>
          </a:xfrm>
          <a:prstGeom prst="line">
            <a:avLst/>
          </a:prstGeom>
          <a:noFill/>
          <a:ln w="190500">
            <a:solidFill>
              <a:srgbClr val="333333"/>
            </a:solidFill>
            <a:round/>
            <a:headEnd type="diamond" w="med" len="med"/>
            <a:tailEnd type="diamond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02406" name="Line 6"/>
          <p:cNvSpPr>
            <a:spLocks noChangeShapeType="1"/>
          </p:cNvSpPr>
          <p:nvPr/>
        </p:nvSpPr>
        <p:spPr bwMode="auto">
          <a:xfrm>
            <a:off x="6659563" y="5229225"/>
            <a:ext cx="0" cy="1900238"/>
          </a:xfrm>
          <a:prstGeom prst="line">
            <a:avLst/>
          </a:prstGeom>
          <a:noFill/>
          <a:ln w="190500">
            <a:solidFill>
              <a:srgbClr val="3333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02407" name="Lock"/>
          <p:cNvSpPr>
            <a:spLocks noEditPoints="1" noChangeArrowheads="1"/>
          </p:cNvSpPr>
          <p:nvPr/>
        </p:nvSpPr>
        <p:spPr bwMode="auto">
          <a:xfrm>
            <a:off x="4140200" y="5229225"/>
            <a:ext cx="1079500" cy="1295400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9606 h 21600"/>
              <a:gd name="T4" fmla="*/ 10800 w 21600"/>
              <a:gd name="T5" fmla="*/ 21600 h 21600"/>
              <a:gd name="T6" fmla="*/ 0 w 21600"/>
              <a:gd name="T7" fmla="*/ 9606 h 21600"/>
              <a:gd name="T8" fmla="*/ 744 w 21600"/>
              <a:gd name="T9" fmla="*/ 9904 h 21600"/>
              <a:gd name="T10" fmla="*/ 21134 w 21600"/>
              <a:gd name="T11" fmla="*/ 1533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93" y="9606"/>
                </a:moveTo>
                <a:lnTo>
                  <a:pt x="2048" y="9606"/>
                </a:lnTo>
                <a:lnTo>
                  <a:pt x="2048" y="4713"/>
                </a:lnTo>
                <a:lnTo>
                  <a:pt x="2420" y="3818"/>
                </a:lnTo>
                <a:lnTo>
                  <a:pt x="2979" y="3028"/>
                </a:lnTo>
                <a:lnTo>
                  <a:pt x="3537" y="2446"/>
                </a:lnTo>
                <a:lnTo>
                  <a:pt x="3956" y="1998"/>
                </a:lnTo>
                <a:lnTo>
                  <a:pt x="4492" y="1581"/>
                </a:lnTo>
                <a:lnTo>
                  <a:pt x="5143" y="1238"/>
                </a:lnTo>
                <a:lnTo>
                  <a:pt x="5912" y="880"/>
                </a:lnTo>
                <a:lnTo>
                  <a:pt x="6587" y="641"/>
                </a:lnTo>
                <a:lnTo>
                  <a:pt x="7518" y="372"/>
                </a:lnTo>
                <a:lnTo>
                  <a:pt x="8425" y="208"/>
                </a:lnTo>
                <a:lnTo>
                  <a:pt x="9496" y="59"/>
                </a:lnTo>
                <a:lnTo>
                  <a:pt x="10637" y="14"/>
                </a:lnTo>
                <a:lnTo>
                  <a:pt x="11614" y="59"/>
                </a:lnTo>
                <a:lnTo>
                  <a:pt x="12382" y="119"/>
                </a:lnTo>
                <a:lnTo>
                  <a:pt x="13034" y="253"/>
                </a:lnTo>
                <a:lnTo>
                  <a:pt x="13779" y="417"/>
                </a:lnTo>
                <a:lnTo>
                  <a:pt x="14500" y="611"/>
                </a:lnTo>
                <a:lnTo>
                  <a:pt x="14733" y="686"/>
                </a:lnTo>
                <a:lnTo>
                  <a:pt x="14989" y="790"/>
                </a:lnTo>
                <a:lnTo>
                  <a:pt x="15175" y="865"/>
                </a:lnTo>
                <a:lnTo>
                  <a:pt x="15385" y="954"/>
                </a:lnTo>
                <a:lnTo>
                  <a:pt x="15431" y="969"/>
                </a:lnTo>
                <a:lnTo>
                  <a:pt x="15594" y="1059"/>
                </a:lnTo>
                <a:lnTo>
                  <a:pt x="15757" y="1148"/>
                </a:lnTo>
                <a:lnTo>
                  <a:pt x="15920" y="1267"/>
                </a:lnTo>
                <a:lnTo>
                  <a:pt x="16106" y="1372"/>
                </a:lnTo>
                <a:lnTo>
                  <a:pt x="16665" y="1730"/>
                </a:lnTo>
                <a:lnTo>
                  <a:pt x="17014" y="1998"/>
                </a:lnTo>
                <a:lnTo>
                  <a:pt x="17480" y="2356"/>
                </a:lnTo>
                <a:lnTo>
                  <a:pt x="17852" y="2804"/>
                </a:lnTo>
                <a:lnTo>
                  <a:pt x="18178" y="3192"/>
                </a:lnTo>
                <a:lnTo>
                  <a:pt x="18527" y="3639"/>
                </a:lnTo>
                <a:lnTo>
                  <a:pt x="18806" y="4132"/>
                </a:lnTo>
                <a:lnTo>
                  <a:pt x="19086" y="4713"/>
                </a:lnTo>
                <a:lnTo>
                  <a:pt x="19272" y="5191"/>
                </a:lnTo>
                <a:lnTo>
                  <a:pt x="19295" y="9606"/>
                </a:lnTo>
                <a:lnTo>
                  <a:pt x="21600" y="9606"/>
                </a:lnTo>
                <a:lnTo>
                  <a:pt x="21600" y="16289"/>
                </a:lnTo>
                <a:lnTo>
                  <a:pt x="21413" y="17184"/>
                </a:lnTo>
                <a:lnTo>
                  <a:pt x="21041" y="17900"/>
                </a:lnTo>
                <a:lnTo>
                  <a:pt x="20668" y="18377"/>
                </a:lnTo>
                <a:lnTo>
                  <a:pt x="20343" y="18855"/>
                </a:lnTo>
                <a:lnTo>
                  <a:pt x="19924" y="19332"/>
                </a:lnTo>
                <a:lnTo>
                  <a:pt x="19388" y="19809"/>
                </a:lnTo>
                <a:lnTo>
                  <a:pt x="18806" y="20242"/>
                </a:lnTo>
                <a:lnTo>
                  <a:pt x="18062" y="20585"/>
                </a:lnTo>
                <a:lnTo>
                  <a:pt x="17270" y="20883"/>
                </a:lnTo>
                <a:lnTo>
                  <a:pt x="16525" y="21182"/>
                </a:lnTo>
                <a:lnTo>
                  <a:pt x="15548" y="21420"/>
                </a:lnTo>
                <a:lnTo>
                  <a:pt x="14803" y="21540"/>
                </a:lnTo>
                <a:lnTo>
                  <a:pt x="13662" y="21674"/>
                </a:lnTo>
                <a:lnTo>
                  <a:pt x="8379" y="21659"/>
                </a:lnTo>
                <a:lnTo>
                  <a:pt x="7168" y="21540"/>
                </a:lnTo>
                <a:lnTo>
                  <a:pt x="6098" y="21331"/>
                </a:lnTo>
                <a:lnTo>
                  <a:pt x="5050" y="21092"/>
                </a:lnTo>
                <a:lnTo>
                  <a:pt x="4003" y="20764"/>
                </a:lnTo>
                <a:lnTo>
                  <a:pt x="3258" y="20391"/>
                </a:lnTo>
                <a:lnTo>
                  <a:pt x="2769" y="20123"/>
                </a:lnTo>
                <a:lnTo>
                  <a:pt x="2281" y="19720"/>
                </a:lnTo>
                <a:lnTo>
                  <a:pt x="1862" y="19407"/>
                </a:lnTo>
                <a:lnTo>
                  <a:pt x="1489" y="19079"/>
                </a:lnTo>
                <a:lnTo>
                  <a:pt x="1070" y="18676"/>
                </a:lnTo>
                <a:lnTo>
                  <a:pt x="744" y="18258"/>
                </a:lnTo>
                <a:lnTo>
                  <a:pt x="325" y="17661"/>
                </a:lnTo>
                <a:lnTo>
                  <a:pt x="162" y="17035"/>
                </a:lnTo>
                <a:lnTo>
                  <a:pt x="93" y="16468"/>
                </a:lnTo>
                <a:lnTo>
                  <a:pt x="93" y="9606"/>
                </a:lnTo>
                <a:close/>
                <a:moveTo>
                  <a:pt x="6098" y="9591"/>
                </a:moveTo>
                <a:lnTo>
                  <a:pt x="6098" y="5220"/>
                </a:lnTo>
                <a:lnTo>
                  <a:pt x="6191" y="4907"/>
                </a:lnTo>
                <a:lnTo>
                  <a:pt x="6307" y="4639"/>
                </a:lnTo>
                <a:lnTo>
                  <a:pt x="6517" y="4370"/>
                </a:lnTo>
                <a:lnTo>
                  <a:pt x="6680" y="4087"/>
                </a:lnTo>
                <a:lnTo>
                  <a:pt x="6889" y="3878"/>
                </a:lnTo>
                <a:lnTo>
                  <a:pt x="7308" y="3520"/>
                </a:lnTo>
                <a:lnTo>
                  <a:pt x="7843" y="3281"/>
                </a:lnTo>
                <a:lnTo>
                  <a:pt x="8402" y="3013"/>
                </a:lnTo>
                <a:lnTo>
                  <a:pt x="9031" y="2834"/>
                </a:lnTo>
                <a:lnTo>
                  <a:pt x="9659" y="2700"/>
                </a:lnTo>
                <a:lnTo>
                  <a:pt x="10497" y="2625"/>
                </a:lnTo>
                <a:lnTo>
                  <a:pt x="11125" y="2655"/>
                </a:lnTo>
                <a:lnTo>
                  <a:pt x="11987" y="2789"/>
                </a:lnTo>
                <a:lnTo>
                  <a:pt x="12522" y="2893"/>
                </a:lnTo>
                <a:lnTo>
                  <a:pt x="13011" y="3028"/>
                </a:lnTo>
                <a:lnTo>
                  <a:pt x="13290" y="3192"/>
                </a:lnTo>
                <a:lnTo>
                  <a:pt x="13709" y="3371"/>
                </a:lnTo>
                <a:lnTo>
                  <a:pt x="13872" y="3505"/>
                </a:lnTo>
                <a:lnTo>
                  <a:pt x="14058" y="3639"/>
                </a:lnTo>
                <a:lnTo>
                  <a:pt x="14291" y="3788"/>
                </a:lnTo>
                <a:lnTo>
                  <a:pt x="14431" y="3953"/>
                </a:lnTo>
                <a:lnTo>
                  <a:pt x="14617" y="4102"/>
                </a:lnTo>
                <a:lnTo>
                  <a:pt x="14826" y="4311"/>
                </a:lnTo>
                <a:lnTo>
                  <a:pt x="14919" y="4534"/>
                </a:lnTo>
                <a:lnTo>
                  <a:pt x="15036" y="4773"/>
                </a:lnTo>
                <a:lnTo>
                  <a:pt x="15175" y="5027"/>
                </a:lnTo>
                <a:lnTo>
                  <a:pt x="15245" y="5220"/>
                </a:lnTo>
                <a:lnTo>
                  <a:pt x="15245" y="9591"/>
                </a:lnTo>
                <a:lnTo>
                  <a:pt x="6098" y="9591"/>
                </a:lnTo>
                <a:close/>
              </a:path>
              <a:path w="21600" h="21600" extrusionOk="0">
                <a:moveTo>
                  <a:pt x="93" y="9606"/>
                </a:moveTo>
                <a:lnTo>
                  <a:pt x="21600" y="9606"/>
                </a:lnTo>
                <a:close/>
              </a:path>
              <a:path w="21600" h="21600" extrusionOk="0">
                <a:moveTo>
                  <a:pt x="11684" y="17109"/>
                </a:moveTo>
                <a:lnTo>
                  <a:pt x="12266" y="19317"/>
                </a:lnTo>
                <a:lnTo>
                  <a:pt x="9659" y="19317"/>
                </a:lnTo>
                <a:lnTo>
                  <a:pt x="10287" y="17124"/>
                </a:lnTo>
                <a:lnTo>
                  <a:pt x="10008" y="16975"/>
                </a:lnTo>
                <a:lnTo>
                  <a:pt x="9799" y="16722"/>
                </a:lnTo>
                <a:lnTo>
                  <a:pt x="9752" y="16408"/>
                </a:lnTo>
                <a:lnTo>
                  <a:pt x="9822" y="16170"/>
                </a:lnTo>
                <a:lnTo>
                  <a:pt x="10008" y="16006"/>
                </a:lnTo>
                <a:lnTo>
                  <a:pt x="10148" y="15871"/>
                </a:lnTo>
                <a:lnTo>
                  <a:pt x="10381" y="15782"/>
                </a:lnTo>
                <a:lnTo>
                  <a:pt x="10660" y="15692"/>
                </a:lnTo>
                <a:lnTo>
                  <a:pt x="11009" y="15677"/>
                </a:lnTo>
                <a:lnTo>
                  <a:pt x="11288" y="15722"/>
                </a:lnTo>
                <a:lnTo>
                  <a:pt x="11614" y="15782"/>
                </a:lnTo>
                <a:lnTo>
                  <a:pt x="11893" y="15946"/>
                </a:lnTo>
                <a:lnTo>
                  <a:pt x="12033" y="16080"/>
                </a:lnTo>
                <a:lnTo>
                  <a:pt x="12173" y="16229"/>
                </a:lnTo>
                <a:lnTo>
                  <a:pt x="12196" y="16408"/>
                </a:lnTo>
                <a:lnTo>
                  <a:pt x="12103" y="16722"/>
                </a:lnTo>
                <a:lnTo>
                  <a:pt x="11987" y="16856"/>
                </a:lnTo>
                <a:lnTo>
                  <a:pt x="11847" y="16975"/>
                </a:lnTo>
                <a:lnTo>
                  <a:pt x="11684" y="17109"/>
                </a:lnTo>
              </a:path>
            </a:pathLst>
          </a:custGeom>
          <a:solidFill>
            <a:srgbClr val="C0C0C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102415" name="Picture 15" descr="Рисунок112345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4652963"/>
            <a:ext cx="2017713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WordArt 19"/>
          <p:cNvSpPr>
            <a:spLocks noChangeArrowheads="1" noChangeShapeType="1" noTextEdit="1"/>
          </p:cNvSpPr>
          <p:nvPr/>
        </p:nvSpPr>
        <p:spPr bwMode="auto">
          <a:xfrm>
            <a:off x="574675" y="404813"/>
            <a:ext cx="8569325" cy="20891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страна грамоты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79769E-6 L -0.48021 -0.005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" y="-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8" dur="2000"/>
                                        <p:tgtEl>
                                          <p:spTgt spid="102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1 0.13773 C 0.04479 0.14583 0.07518 0.14977 0.10608 0.15255 C 0.16146 0.16736 0.21945 0.15995 0.27552 0.15625 C 0.29167 0.14907 0.29098 0.15301 0.30052 0.13773 C 0.30261 0.13426 0.30365 0.12986 0.30608 0.12662 C 0.32205 0.10532 0.30677 0.13542 0.32275 0.1081 C 0.33125 0.09352 0.34063 0.07014 0.34497 0.05255 C 0.35104 -0.0044 0.34271 0.04745 0.3533 0.01551 C 0.35695 0.00486 0.35677 -0.0081 0.36163 -0.01783 C 0.36684 -0.02801 0.36997 -0.03495 0.36997 -0.04745 " pathEditMode="relative" rAng="0" ptsTypes="fffffffffA">
                                      <p:cBhvr>
                                        <p:cTn id="12" dur="2000" fill="hold"/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" y="-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3000" fill="hold"/>
                                        <p:tgtEl>
                                          <p:spTgt spid="1024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66FF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07" name="Text Box 19"/>
          <p:cNvSpPr txBox="1">
            <a:spLocks noChangeArrowheads="1"/>
          </p:cNvSpPr>
          <p:nvPr/>
        </p:nvSpPr>
        <p:spPr bwMode="auto">
          <a:xfrm>
            <a:off x="4264025" y="-1592263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</p:txBody>
      </p:sp>
      <p:sp>
        <p:nvSpPr>
          <p:cNvPr id="17411" name="WordArt 27"/>
          <p:cNvSpPr>
            <a:spLocks noChangeArrowheads="1" noChangeShapeType="1" noTextEdit="1"/>
          </p:cNvSpPr>
          <p:nvPr/>
        </p:nvSpPr>
        <p:spPr bwMode="auto">
          <a:xfrm flipV="1">
            <a:off x="827088" y="3138488"/>
            <a:ext cx="2809875" cy="506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город букв и звуков</a:t>
            </a:r>
          </a:p>
        </p:txBody>
      </p:sp>
      <p:sp>
        <p:nvSpPr>
          <p:cNvPr id="17412" name="WordArt 29"/>
          <p:cNvSpPr>
            <a:spLocks noChangeArrowheads="1" noChangeShapeType="1" noTextEdit="1"/>
          </p:cNvSpPr>
          <p:nvPr/>
        </p:nvSpPr>
        <p:spPr bwMode="auto">
          <a:xfrm>
            <a:off x="5580063" y="5084763"/>
            <a:ext cx="280828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Игрушковедение</a:t>
            </a:r>
          </a:p>
        </p:txBody>
      </p:sp>
      <p:sp>
        <p:nvSpPr>
          <p:cNvPr id="17413" name="Text Box 38"/>
          <p:cNvSpPr txBox="1">
            <a:spLocks noChangeArrowheads="1"/>
          </p:cNvSpPr>
          <p:nvPr/>
        </p:nvSpPr>
        <p:spPr bwMode="auto">
          <a:xfrm>
            <a:off x="6300788" y="5302250"/>
            <a:ext cx="1223962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 b="1" i="1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17414" name="Picture 43" descr="j0432529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400" y="188913"/>
            <a:ext cx="1152525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44" descr="Рисунок2ждло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924300" y="1341438"/>
            <a:ext cx="123348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23" descr="MC900190087[1]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screen"/>
          <a:srcRect l="12764" b="28244"/>
          <a:stretch>
            <a:fillRect/>
          </a:stretch>
        </p:blipFill>
        <p:spPr bwMode="auto">
          <a:xfrm>
            <a:off x="5076825" y="1628775"/>
            <a:ext cx="3544888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24" descr="MC900435504[1]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5219700" y="4581525"/>
            <a:ext cx="3167063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25" descr="MC900190085[1]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0" y="4581525"/>
            <a:ext cx="36353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34" descr="MC900341856[1]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395288" y="2205038"/>
            <a:ext cx="3455987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1" name="WordArt 36"/>
          <p:cNvSpPr>
            <a:spLocks noChangeArrowheads="1" noChangeShapeType="1" noTextEdit="1"/>
          </p:cNvSpPr>
          <p:nvPr/>
        </p:nvSpPr>
        <p:spPr bwMode="auto">
          <a:xfrm>
            <a:off x="5148263" y="1484313"/>
            <a:ext cx="2879725" cy="441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spc="-360" normalizeH="1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9552" y="1124745"/>
            <a:ext cx="3168352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>
                    <a:lumMod val="60000"/>
                    <a:lumOff val="40000"/>
                  </a:schemeClr>
                </a:solidFill>
                <a:cs typeface="Aharoni" pitchFamily="2" charset="-79"/>
              </a:rPr>
              <a:t>Город звуков и букв.</a:t>
            </a:r>
            <a:endParaRPr lang="ru-RU" sz="2800" b="1" dirty="0">
              <a:solidFill>
                <a:schemeClr val="bg1">
                  <a:lumMod val="60000"/>
                  <a:lumOff val="40000"/>
                </a:schemeClr>
              </a:solidFill>
              <a:cs typeface="Aharoni" pitchFamily="2" charset="-79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20072" y="1196752"/>
            <a:ext cx="2588855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Город слов</a:t>
            </a:r>
            <a:endParaRPr lang="ru-RU" sz="3200" b="1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4293096"/>
            <a:ext cx="396044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Город предложений</a:t>
            </a:r>
            <a:endParaRPr lang="ru-RU" sz="2800" b="1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92080" y="4149080"/>
            <a:ext cx="281513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Город текстов.</a:t>
            </a:r>
            <a:endParaRPr lang="ru-RU" sz="2800" b="1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 bwMode="auto">
          <a:xfrm>
            <a:off x="1619672" y="692696"/>
            <a:ext cx="0" cy="374441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Прямая соединительная линия 5"/>
          <p:cNvCxnSpPr/>
          <p:nvPr/>
        </p:nvCxnSpPr>
        <p:spPr bwMode="auto">
          <a:xfrm>
            <a:off x="1475656" y="1484784"/>
            <a:ext cx="561662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Прямая соединительная линия 8"/>
          <p:cNvCxnSpPr/>
          <p:nvPr/>
        </p:nvCxnSpPr>
        <p:spPr bwMode="auto">
          <a:xfrm>
            <a:off x="1475656" y="2852936"/>
            <a:ext cx="547260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Прямая соединительная линия 13"/>
          <p:cNvCxnSpPr/>
          <p:nvPr/>
        </p:nvCxnSpPr>
        <p:spPr bwMode="auto">
          <a:xfrm>
            <a:off x="6660232" y="908720"/>
            <a:ext cx="0" cy="352839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Прямая соединительная линия 16"/>
          <p:cNvCxnSpPr/>
          <p:nvPr/>
        </p:nvCxnSpPr>
        <p:spPr bwMode="auto">
          <a:xfrm>
            <a:off x="1619672" y="4365104"/>
            <a:ext cx="532859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3" name="Picture 49" descr="Копия J008638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4293096"/>
            <a:ext cx="136842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1115616" y="2996952"/>
            <a:ext cx="17281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</a:t>
            </a:r>
            <a:endParaRPr lang="ru-RU" sz="9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331640" y="1412776"/>
            <a:ext cx="12961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</a:t>
            </a:r>
            <a:endParaRPr lang="ru-RU" sz="9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259632" y="188640"/>
            <a:ext cx="15121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</a:t>
            </a:r>
            <a:endParaRPr lang="ru-RU" sz="9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29" name="Picture 12" descr="малина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5517232"/>
            <a:ext cx="8858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8" descr="самол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35231">
            <a:off x="2136775" y="4427538"/>
            <a:ext cx="1512888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7" descr="микроф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009598">
            <a:off x="4281488" y="4154488"/>
            <a:ext cx="1582737" cy="14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1" descr="аквари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08600" y="5426075"/>
            <a:ext cx="1312863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18" descr="Wtrmelon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276600" y="5589588"/>
            <a:ext cx="13430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9" descr="Cone1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804248" y="4797152"/>
            <a:ext cx="506413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0" descr="sumka17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9813" y="5057775"/>
            <a:ext cx="1223962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43" descr="j0432529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991475" y="6192838"/>
            <a:ext cx="1152525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01 0.00625 L -0.04201 -0.326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 -0.01017 C 0.04444 -0.02104 0.04444 -0.02752 0.03958 -0.03515 C 0.03732 -0.05296 0.03559 -0.07192 0.03194 -0.0895 C 0.02951 -0.10129 0.02916 -0.10869 0.02413 -0.11679 C 0.02152 -0.12927 0.01892 -0.14153 0.01632 -0.15379 C 0.0151 -0.15957 0.00677 -0.17113 0.00555 -0.17321 C 0.00208 -0.17853 -0.00018 -0.18501 -0.00365 -0.19079 C -0.00521 -0.19842 -0.00556 -0.20629 -0.00834 -0.21299 C -0.00938 -0.21577 -0.01181 -0.21762 -0.01302 -0.22016 C -0.01632 -0.2271 -0.01927 -0.23496 -0.0224 -0.24236 C -0.02535 -0.2493 -0.02795 -0.25901 -0.0316 -0.2648 C -0.03577 -0.2715 -0.03976 -0.27752 -0.0441 -0.28422 C -0.04514 -0.28607 -0.04705 -0.28954 -0.04705 -0.28931 C -0.04879 -0.29741 -0.04931 -0.30319 -0.0533 -0.30897 C -0.0566 -0.32469 -0.0533 -0.32423 -0.05782 -0.32423 " pathEditMode="relative" rAng="0" ptsTypes="ffffffffffffffA"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41443E-6 C 0.15885 -0.1538 0.31771 -0.30759 0.37691 -0.38229 C 0.43611 -0.45699 0.35989 -0.4371 0.35573 -0.44774 " pathEditMode="relative" rAng="0" ptsTypes="aaA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" y="-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49 -0.01758 C 0.04496 -0.08048 0.04479 -0.14362 0.04375 -0.20652 C 0.0434 -0.22502 0.03663 -0.2463 0.03368 -0.26434 C 0.03212 -0.27382 0.0309 -0.28677 0.02708 -0.29533 C 0.02187 -0.30666 0.02535 -0.29209 0.02049 -0.30643 C 0.01215 -0.33095 0.02135 -0.31106 0.01371 -0.32655 C 0.01181 -0.33488 0.01302 -0.33118 0.01042 -0.33765 " pathEditMode="relative" rAng="0" ptsTypes="ffffffA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" y="-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9 -0.03472 C -0.00972 -0.04143 -0.01042 -0.04861 -0.01302 -0.05486 C -0.01684 -0.06388 -0.02205 -0.07268 -0.02639 -0.08148 C -0.02865 -0.08611 -0.02917 -0.09213 -0.03142 -0.09699 C -0.03837 -0.1118 -0.0441 -0.12662 -0.05139 -0.14143 C -0.05799 -0.15509 -0.05208 -0.14513 -0.05642 -0.15694 C -0.06094 -0.16921 -0.05833 -0.15833 -0.06476 -0.17037 C -0.0724 -0.18449 -0.06319 -0.175 -0.07309 -0.18356 C -0.08177 -0.2074 -0.07049 -0.17893 -0.08142 -0.1993 C -0.08403 -0.20416 -0.08542 -0.20995 -0.08802 -0.21481 C -0.10087 -0.23865 -0.08455 -0.20763 -0.09965 -0.23263 C -0.10417 -0.24004 -0.10677 -0.24953 -0.11146 -0.25694 C -0.11267 -0.25902 -0.11493 -0.25949 -0.11632 -0.26134 C -0.11823 -0.26412 -0.11944 -0.26759 -0.12135 -0.27037 C -0.12292 -0.27268 -0.12465 -0.27476 -0.12639 -0.27708 C -0.12917 -0.2875 -0.13646 -0.29699 -0.14132 -0.30578 C -0.14566 -0.31388 -0.14844 -0.32268 -0.15469 -0.32801 C -0.16024 -0.33888 -0.16771 -0.35694 -0.17465 -0.36597 C -0.17691 -0.36898 -0.17951 -0.37152 -0.18142 -0.37476 C -0.18455 -0.38032 -0.18646 -0.38703 -0.18976 -0.39259 C -0.19427 -0.4 -0.19861 -0.4074 -0.20312 -0.41481 C -0.21076 -0.42754 -0.21962 -0.45208 -0.23142 -0.45694 C -0.23524 -0.46088 -0.23941 -0.46388 -0.24306 -0.46805 C -0.24497 -0.47013 -0.24618 -0.47291 -0.24809 -0.47476 C -0.25295 -0.47916 -0.26059 -0.48032 -0.26476 -0.48588 " pathEditMode="relative" rAng="0" ptsTypes="ffffffffffffffffffffffffA">
                                      <p:cBhvr>
                                        <p:cTn id="2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" y="-2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05273E-6 C -0.00173 -0.01758 -0.00191 -0.03793 -0.00416 -0.05412 C -0.00572 -0.06568 -0.00833 -0.0791 -0.01093 -0.08858 C -0.01302 -0.11147 -0.00989 -0.07794 -0.01302 -0.10292 C -0.01631 -0.12928 -0.01267 -0.10824 -0.01579 -0.12512 C -0.01684 -0.13599 -0.01944 -0.14524 -0.02135 -0.15426 C -0.02239 -0.15958 -0.02274 -0.16628 -0.02395 -0.17114 C -0.02465 -0.17438 -0.02604 -0.17577 -0.02673 -0.17877 C -0.02777 -0.18317 -0.02829 -0.18872 -0.02951 -0.19357 C -0.02986 -0.19496 -0.03038 -0.19658 -0.0309 -0.19866 C -0.03333 -0.22156 -0.02916 -0.18363 -0.0335 -0.21531 C -0.03489 -0.22503 -0.03593 -0.23705 -0.03697 -0.24723 C -0.03767 -0.25347 -0.03906 -0.26665 -0.03906 -0.26642 C -0.04027 -0.29209 -0.03871 -0.27151 -0.04184 -0.29371 C -0.04375 -0.30736 -0.04461 -0.32493 -0.04531 -0.33997 C -0.046 -0.40518 -0.04722 -0.47017 -0.04722 -0.53492 " pathEditMode="relative" rAng="0" ptsTypes="fffffffffffffffA">
                                      <p:cBhvr>
                                        <p:cTn id="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-2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03284 L -0.09844 -0.66235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" y="-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10916E-6 C -5.55556E-7 -0.01018 -5.55556E-7 -0.02035 0.00052 -0.0303 C 0.00104 -0.04001 0.00417 -0.05851 0.00625 -0.06476 C 0.00712 -0.07378 0.00764 -0.08164 0.00885 -0.08973 C 0.00938 -0.09945 0.01094 -0.10708 0.01233 -0.11448 C 0.01372 -0.13321 0.01788 -0.15194 0.02031 -0.16883 C 0.02188 -0.19473 0.0191 -0.15703 0.0224 -0.18132 C 0.02292 -0.18571 0.02274 -0.19172 0.02326 -0.19589 C 0.02379 -0.19866 0.02396 -0.20097 0.02448 -0.20329 C 0.02483 -0.21878 0.02587 -0.23289 0.02656 -0.24815 C 0.02691 -0.27313 0.02604 -0.28238 0.02847 -0.29996 C 0.02951 -0.31846 0.0309 -0.33465 0.03229 -0.35222 C 0.03351 -0.37188 0.03455 -0.39177 0.03698 -0.40911 C 0.03802 -0.42923 0.03663 -0.4075 0.03889 -0.43386 C 0.04028 -0.44843 0.04028 -0.45398 0.04219 -0.46624 C 0.04306 -0.48566 0.0434 -0.50625 0.04479 -0.52544 C 0.04566 -0.54047 0.04566 -0.53007 0.04635 -0.54279 C 0.04705 -0.55805 0.04774 -0.56892 0.04931 -0.58233 C 0.05 -0.59737 0.05139 -0.61309 0.05243 -0.6272 C 0.05278 -0.62997 0.05347 -0.63159 0.05347 -0.63483 C 0.05399 -0.66281 0.05347 -0.69057 0.05347 -0.71855 " pathEditMode="relative" rAng="0" ptsTypes="ffffffffffffffffffffA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-3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cxnSp>
        <p:nvCxnSpPr>
          <p:cNvPr id="28675" name="Прямая соединительная линия 5"/>
          <p:cNvCxnSpPr>
            <a:cxnSpLocks noChangeShapeType="1"/>
          </p:cNvCxnSpPr>
          <p:nvPr/>
        </p:nvCxnSpPr>
        <p:spPr bwMode="auto">
          <a:xfrm>
            <a:off x="1258888" y="1052513"/>
            <a:ext cx="0" cy="3816350"/>
          </a:xfrm>
          <a:prstGeom prst="line">
            <a:avLst/>
          </a:prstGeom>
          <a:noFill/>
          <a:ln w="38100" algn="ctr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8676" name="Прямая соединительная линия 7"/>
          <p:cNvCxnSpPr>
            <a:cxnSpLocks noChangeShapeType="1"/>
          </p:cNvCxnSpPr>
          <p:nvPr/>
        </p:nvCxnSpPr>
        <p:spPr bwMode="auto">
          <a:xfrm>
            <a:off x="7956550" y="836613"/>
            <a:ext cx="71438" cy="3887787"/>
          </a:xfrm>
          <a:prstGeom prst="line">
            <a:avLst/>
          </a:prstGeom>
          <a:noFill/>
          <a:ln w="38100" algn="ctr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8677" name="Прямая соединительная линия 9"/>
          <p:cNvCxnSpPr>
            <a:cxnSpLocks noChangeShapeType="1"/>
          </p:cNvCxnSpPr>
          <p:nvPr/>
        </p:nvCxnSpPr>
        <p:spPr bwMode="auto">
          <a:xfrm>
            <a:off x="1116013" y="3357563"/>
            <a:ext cx="7416800" cy="0"/>
          </a:xfrm>
          <a:prstGeom prst="line">
            <a:avLst/>
          </a:prstGeom>
          <a:noFill/>
          <a:ln w="38100" algn="ctr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8678" name="Прямая соединительная линия 11"/>
          <p:cNvCxnSpPr>
            <a:cxnSpLocks noChangeShapeType="1"/>
          </p:cNvCxnSpPr>
          <p:nvPr/>
        </p:nvCxnSpPr>
        <p:spPr bwMode="auto">
          <a:xfrm>
            <a:off x="1187450" y="4365625"/>
            <a:ext cx="7345363" cy="0"/>
          </a:xfrm>
          <a:prstGeom prst="line">
            <a:avLst/>
          </a:prstGeom>
          <a:noFill/>
          <a:ln w="38100" algn="ctr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8679" name="Прямая соединительная линия 14"/>
          <p:cNvCxnSpPr>
            <a:cxnSpLocks noChangeShapeType="1"/>
          </p:cNvCxnSpPr>
          <p:nvPr/>
        </p:nvCxnSpPr>
        <p:spPr bwMode="auto">
          <a:xfrm flipV="1">
            <a:off x="1258888" y="981075"/>
            <a:ext cx="0" cy="1079500"/>
          </a:xfrm>
          <a:prstGeom prst="line">
            <a:avLst/>
          </a:prstGeom>
          <a:noFill/>
          <a:ln w="38100" algn="ctr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8680" name="Прямая соединительная линия 16"/>
          <p:cNvCxnSpPr>
            <a:cxnSpLocks noChangeShapeType="1"/>
          </p:cNvCxnSpPr>
          <p:nvPr/>
        </p:nvCxnSpPr>
        <p:spPr bwMode="auto">
          <a:xfrm>
            <a:off x="1116013" y="2060575"/>
            <a:ext cx="7343775" cy="0"/>
          </a:xfrm>
          <a:prstGeom prst="line">
            <a:avLst/>
          </a:prstGeom>
          <a:noFill/>
          <a:ln w="38100" algn="ctr">
            <a:solidFill>
              <a:schemeClr val="bg1"/>
            </a:solidFill>
            <a:round/>
            <a:headEnd/>
            <a:tailEnd/>
          </a:ln>
        </p:spPr>
      </p:cxnSp>
      <p:pic>
        <p:nvPicPr>
          <p:cNvPr id="26" name="Picture 25" descr="сканирование001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43213" y="4581525"/>
            <a:ext cx="19558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2" descr="сканирование001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395288" y="5157788"/>
            <a:ext cx="517525" cy="1101725"/>
          </a:xfrm>
        </p:spPr>
      </p:pic>
      <p:pic>
        <p:nvPicPr>
          <p:cNvPr id="28" name="Picture 24" descr="сканирование0010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19700" y="4437063"/>
            <a:ext cx="11779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7" descr="сканирование001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940425" y="5589588"/>
            <a:ext cx="24479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6" descr="сканирование0016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812088" y="4724400"/>
            <a:ext cx="115252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3" descr="сканирование0013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-10569159">
            <a:off x="1352550" y="5040313"/>
            <a:ext cx="850900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Прямоугольник 37"/>
          <p:cNvSpPr/>
          <p:nvPr/>
        </p:nvSpPr>
        <p:spPr>
          <a:xfrm>
            <a:off x="3851920" y="2060848"/>
            <a:ext cx="144016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9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cs typeface="+mn-cs"/>
              </a:rPr>
              <a:t>й</a:t>
            </a:r>
            <a:endParaRPr lang="ru-RU" sz="9600" dirty="0">
              <a:cs typeface="+mn-cs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403648" y="3140968"/>
            <a:ext cx="936104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9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cs typeface="+mn-cs"/>
              </a:rPr>
              <a:t>й</a:t>
            </a:r>
            <a:endParaRPr lang="ru-RU" sz="9600" dirty="0">
              <a:cs typeface="+mn-cs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876257" y="764704"/>
            <a:ext cx="1008112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9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cs typeface="+mn-cs"/>
              </a:rPr>
              <a:t>й</a:t>
            </a:r>
            <a:endParaRPr lang="ru-RU" sz="9600" dirty="0">
              <a:cs typeface="+mn-cs"/>
            </a:endParaRPr>
          </a:p>
        </p:txBody>
      </p:sp>
      <p:pic>
        <p:nvPicPr>
          <p:cNvPr id="18" name="Picture 10" descr="j0432529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775575" y="0"/>
            <a:ext cx="1368425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31 -0.04213 L 0.2743 -0.2694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" y="-1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82 0.02107 L 0.06025 -0.16273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-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31 0.06297 L 0.3342 -0.36759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2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46 0.02107 L -0.66927 -0.33588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" y="-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48148E-6 C -0.17847 -0.29375 -0.35677 -0.5875 -0.39514 -0.6956 C -0.43351 -0.8037 -0.25885 -0.65069 -0.23003 -0.64884 C -0.20121 -0.64699 -0.22326 -0.68079 -0.2217 -0.68449 C -0.22014 -0.68819 -0.22517 -0.67245 -0.22014 -0.67106 C -0.2151 -0.66967 -0.1875 -0.67592 -0.19167 -0.67546 C -0.19583 -0.675 -0.23628 -0.66944 -0.24514 -0.66875 " pathEditMode="relative" rAng="0" ptsTypes="aaaaaaA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" y="-4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0.06319 L 0.02188 -0.65115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-2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2555875" y="188913"/>
            <a:ext cx="47529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>
                <a:solidFill>
                  <a:srgbClr val="0033CC"/>
                </a:solidFill>
                <a:cs typeface="+mn-cs"/>
              </a:rPr>
              <a:t>Читаем слова</a:t>
            </a: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179388" y="2708275"/>
            <a:ext cx="863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3200" b="1"/>
          </a:p>
        </p:txBody>
      </p:sp>
      <p:sp>
        <p:nvSpPr>
          <p:cNvPr id="19460" name="Text Box 11"/>
          <p:cNvSpPr txBox="1">
            <a:spLocks noChangeArrowheads="1"/>
          </p:cNvSpPr>
          <p:nvPr/>
        </p:nvSpPr>
        <p:spPr bwMode="auto">
          <a:xfrm>
            <a:off x="5219700" y="1268413"/>
            <a:ext cx="1296988" cy="350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 err="1">
                <a:solidFill>
                  <a:schemeClr val="bg1"/>
                </a:solidFill>
              </a:rPr>
              <a:t>зай</a:t>
            </a:r>
            <a:endParaRPr lang="ru-RU" sz="3200" b="1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chemeClr val="bg1"/>
                </a:solidFill>
              </a:rPr>
              <a:t>лай</a:t>
            </a:r>
          </a:p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chemeClr val="bg1"/>
                </a:solidFill>
              </a:rPr>
              <a:t>май</a:t>
            </a:r>
          </a:p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chemeClr val="bg1"/>
                </a:solidFill>
              </a:rPr>
              <a:t>сой</a:t>
            </a:r>
          </a:p>
          <a:p>
            <a:pPr>
              <a:spcBef>
                <a:spcPct val="50000"/>
              </a:spcBef>
            </a:pPr>
            <a:endParaRPr lang="ru-RU" sz="3200" b="1" dirty="0"/>
          </a:p>
        </p:txBody>
      </p:sp>
      <p:sp>
        <p:nvSpPr>
          <p:cNvPr id="109580" name="Text Box 12"/>
          <p:cNvSpPr txBox="1">
            <a:spLocks noChangeArrowheads="1"/>
          </p:cNvSpPr>
          <p:nvPr/>
        </p:nvSpPr>
        <p:spPr bwMode="auto">
          <a:xfrm>
            <a:off x="7885113" y="2708275"/>
            <a:ext cx="7207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 dirty="0" err="1">
                <a:solidFill>
                  <a:schemeClr val="bg1"/>
                </a:solidFill>
                <a:cs typeface="+mn-cs"/>
              </a:rPr>
              <a:t>ка</a:t>
            </a:r>
            <a:endParaRPr lang="ru-RU" sz="32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9462" name="Line 13"/>
          <p:cNvSpPr>
            <a:spLocks noChangeShapeType="1"/>
          </p:cNvSpPr>
          <p:nvPr/>
        </p:nvSpPr>
        <p:spPr bwMode="auto">
          <a:xfrm flipH="1" flipV="1">
            <a:off x="6084888" y="1628775"/>
            <a:ext cx="1800225" cy="14398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3" name="Line 14"/>
          <p:cNvSpPr>
            <a:spLocks noChangeShapeType="1"/>
          </p:cNvSpPr>
          <p:nvPr/>
        </p:nvSpPr>
        <p:spPr bwMode="auto">
          <a:xfrm flipH="1" flipV="1">
            <a:off x="6156325" y="2420938"/>
            <a:ext cx="1727200" cy="6477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4" name="Line 15"/>
          <p:cNvSpPr>
            <a:spLocks noChangeShapeType="1"/>
          </p:cNvSpPr>
          <p:nvPr/>
        </p:nvSpPr>
        <p:spPr bwMode="auto">
          <a:xfrm flipH="1" flipV="1">
            <a:off x="6227763" y="3068638"/>
            <a:ext cx="16573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5" name="Line 16"/>
          <p:cNvSpPr>
            <a:spLocks noChangeShapeType="1"/>
          </p:cNvSpPr>
          <p:nvPr/>
        </p:nvSpPr>
        <p:spPr bwMode="auto">
          <a:xfrm flipH="1">
            <a:off x="6156325" y="3068638"/>
            <a:ext cx="1728788" cy="7207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9466" name="Picture 19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08500"/>
            <a:ext cx="1881188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7" name="Text Box 22"/>
          <p:cNvSpPr txBox="1">
            <a:spLocks noChangeArrowheads="1"/>
          </p:cNvSpPr>
          <p:nvPr/>
        </p:nvSpPr>
        <p:spPr bwMode="auto">
          <a:xfrm>
            <a:off x="1166813" y="1668463"/>
            <a:ext cx="481012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800" b="1" dirty="0">
                <a:solidFill>
                  <a:schemeClr val="bg1"/>
                </a:solidFill>
              </a:rPr>
              <a:t>М</a:t>
            </a:r>
          </a:p>
          <a:p>
            <a:pPr eaLnBrk="0" hangingPunct="0"/>
            <a:endParaRPr lang="ru-RU" sz="2800" b="1" dirty="0"/>
          </a:p>
          <a:p>
            <a:pPr eaLnBrk="0" hangingPunct="0"/>
            <a:r>
              <a:rPr lang="ru-RU" sz="2800" b="1" dirty="0">
                <a:solidFill>
                  <a:schemeClr val="bg1"/>
                </a:solidFill>
              </a:rPr>
              <a:t>Л</a:t>
            </a:r>
          </a:p>
          <a:p>
            <a:pPr eaLnBrk="0" hangingPunct="0"/>
            <a:endParaRPr lang="ru-RU" sz="2800" b="1" dirty="0"/>
          </a:p>
          <a:p>
            <a:pPr eaLnBrk="0" hangingPunct="0"/>
            <a:r>
              <a:rPr lang="ru-RU" sz="2800" b="1" dirty="0">
                <a:solidFill>
                  <a:schemeClr val="bg1"/>
                </a:solidFill>
              </a:rPr>
              <a:t>Р</a:t>
            </a:r>
          </a:p>
          <a:p>
            <a:pPr eaLnBrk="0" hangingPunct="0"/>
            <a:endParaRPr lang="ru-RU" sz="2800" b="1" dirty="0"/>
          </a:p>
          <a:p>
            <a:pPr eaLnBrk="0" hangingPunct="0"/>
            <a:r>
              <a:rPr lang="ru-RU" sz="2800" b="1" dirty="0">
                <a:solidFill>
                  <a:schemeClr val="bg1"/>
                </a:solidFill>
              </a:rPr>
              <a:t>Т</a:t>
            </a:r>
          </a:p>
        </p:txBody>
      </p:sp>
      <p:sp>
        <p:nvSpPr>
          <p:cNvPr id="19468" name="Text Box 23"/>
          <p:cNvSpPr txBox="1">
            <a:spLocks noChangeArrowheads="1"/>
          </p:cNvSpPr>
          <p:nvPr/>
        </p:nvSpPr>
        <p:spPr bwMode="auto">
          <a:xfrm>
            <a:off x="3111500" y="2892425"/>
            <a:ext cx="6016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800" b="1" dirty="0">
                <a:solidFill>
                  <a:schemeClr val="bg1"/>
                </a:solidFill>
              </a:rPr>
              <a:t>ай</a:t>
            </a:r>
          </a:p>
        </p:txBody>
      </p:sp>
      <p:sp>
        <p:nvSpPr>
          <p:cNvPr id="19469" name="Line 24"/>
          <p:cNvSpPr>
            <a:spLocks noChangeShapeType="1"/>
          </p:cNvSpPr>
          <p:nvPr/>
        </p:nvSpPr>
        <p:spPr bwMode="auto">
          <a:xfrm>
            <a:off x="1547813" y="1989138"/>
            <a:ext cx="1511300" cy="11525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70" name="Line 25"/>
          <p:cNvSpPr>
            <a:spLocks noChangeShapeType="1"/>
          </p:cNvSpPr>
          <p:nvPr/>
        </p:nvSpPr>
        <p:spPr bwMode="auto">
          <a:xfrm>
            <a:off x="1547813" y="2997200"/>
            <a:ext cx="1584325" cy="1444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71" name="Line 26"/>
          <p:cNvSpPr>
            <a:spLocks noChangeShapeType="1"/>
          </p:cNvSpPr>
          <p:nvPr/>
        </p:nvSpPr>
        <p:spPr bwMode="auto">
          <a:xfrm flipV="1">
            <a:off x="1619250" y="3141663"/>
            <a:ext cx="1439863" cy="6477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72" name="Line 27"/>
          <p:cNvSpPr>
            <a:spLocks noChangeShapeType="1"/>
          </p:cNvSpPr>
          <p:nvPr/>
        </p:nvSpPr>
        <p:spPr bwMode="auto">
          <a:xfrm flipV="1">
            <a:off x="1619250" y="3068638"/>
            <a:ext cx="1512888" cy="151288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2" descr="multik9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4581525"/>
            <a:ext cx="1503363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AutoShape 1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813" y="6237288"/>
            <a:ext cx="433387" cy="40481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20484" name="WordArt 14"/>
          <p:cNvSpPr>
            <a:spLocks noChangeArrowheads="1" noChangeShapeType="1" noTextEdit="1"/>
          </p:cNvSpPr>
          <p:nvPr/>
        </p:nvSpPr>
        <p:spPr bwMode="auto">
          <a:xfrm>
            <a:off x="1476375" y="1341438"/>
            <a:ext cx="1943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зи-мой</a:t>
            </a:r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10607" name="WordArt 15"/>
          <p:cNvSpPr>
            <a:spLocks noChangeArrowheads="1" noChangeShapeType="1" noTextEdit="1"/>
          </p:cNvSpPr>
          <p:nvPr/>
        </p:nvSpPr>
        <p:spPr bwMode="auto">
          <a:xfrm>
            <a:off x="1476375" y="2205038"/>
            <a:ext cx="19812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до-мой</a:t>
            </a:r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0486" name="WordArt 16"/>
          <p:cNvSpPr>
            <a:spLocks noChangeArrowheads="1" noChangeShapeType="1" noTextEdit="1"/>
          </p:cNvSpPr>
          <p:nvPr/>
        </p:nvSpPr>
        <p:spPr bwMode="auto">
          <a:xfrm>
            <a:off x="1403350" y="2997200"/>
            <a:ext cx="1925638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су-хой</a:t>
            </a:r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10609" name="WordArt 17"/>
          <p:cNvSpPr>
            <a:spLocks noChangeArrowheads="1" noChangeShapeType="1" noTextEdit="1"/>
          </p:cNvSpPr>
          <p:nvPr/>
        </p:nvSpPr>
        <p:spPr bwMode="auto">
          <a:xfrm>
            <a:off x="4500563" y="1341438"/>
            <a:ext cx="1943100" cy="642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са-рай</a:t>
            </a:r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10610" name="WordArt 18"/>
          <p:cNvSpPr>
            <a:spLocks noChangeArrowheads="1" noChangeShapeType="1" noTextEdit="1"/>
          </p:cNvSpPr>
          <p:nvPr/>
        </p:nvSpPr>
        <p:spPr bwMode="auto">
          <a:xfrm>
            <a:off x="4500563" y="2205038"/>
            <a:ext cx="2376487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по-пу-гай</a:t>
            </a:r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0489" name="WordArt 19"/>
          <p:cNvSpPr>
            <a:spLocks noChangeArrowheads="1" noChangeShapeType="1" noTextEdit="1"/>
          </p:cNvSpPr>
          <p:nvPr/>
        </p:nvSpPr>
        <p:spPr bwMode="auto">
          <a:xfrm>
            <a:off x="4427538" y="2997200"/>
            <a:ext cx="2449512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да-вай</a:t>
            </a:r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10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7" grpId="0" animBg="1"/>
      <p:bldP spid="110607" grpId="1" animBg="1"/>
      <p:bldP spid="110609" grpId="0" animBg="1"/>
      <p:bldP spid="110609" grpId="1" animBg="1"/>
      <p:bldP spid="110610" grpId="0" animBg="1"/>
      <p:bldP spid="11061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9" name="Picture 11" descr="Копия пергамент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125538"/>
            <a:ext cx="6337300" cy="539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1763713" y="2133600"/>
            <a:ext cx="53276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solidFill>
                  <a:schemeClr val="bg1"/>
                </a:solidFill>
              </a:rPr>
              <a:t>Приглашаю в страну Грамоты</a:t>
            </a:r>
          </a:p>
        </p:txBody>
      </p:sp>
      <p:pic>
        <p:nvPicPr>
          <p:cNvPr id="109583" name="Picture 15" descr="AIRENVLP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-470712">
            <a:off x="287338" y="460375"/>
            <a:ext cx="8856662" cy="639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7" name="Text Box 9"/>
          <p:cNvSpPr txBox="1">
            <a:spLocks noChangeArrowheads="1"/>
          </p:cNvSpPr>
          <p:nvPr/>
        </p:nvSpPr>
        <p:spPr bwMode="auto">
          <a:xfrm rot="240075">
            <a:off x="1331913" y="3644900"/>
            <a:ext cx="60626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Кому:  ученикам 1  класса</a:t>
            </a:r>
          </a:p>
        </p:txBody>
      </p:sp>
      <p:sp>
        <p:nvSpPr>
          <p:cNvPr id="109581" name="Text Box 13"/>
          <p:cNvSpPr txBox="1">
            <a:spLocks noChangeArrowheads="1"/>
          </p:cNvSpPr>
          <p:nvPr/>
        </p:nvSpPr>
        <p:spPr bwMode="auto">
          <a:xfrm rot="225919">
            <a:off x="684213" y="5084763"/>
            <a:ext cx="72120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</a:rPr>
              <a:t>От кого: от королевы Грамоты</a:t>
            </a:r>
          </a:p>
        </p:txBody>
      </p:sp>
      <p:sp>
        <p:nvSpPr>
          <p:cNvPr id="109575" name="Text Box 7"/>
          <p:cNvSpPr txBox="1">
            <a:spLocks noChangeArrowheads="1"/>
          </p:cNvSpPr>
          <p:nvPr/>
        </p:nvSpPr>
        <p:spPr bwMode="auto">
          <a:xfrm rot="284297">
            <a:off x="1331913" y="2924175"/>
            <a:ext cx="58594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chemeClr val="bg1"/>
                </a:solidFill>
              </a:rPr>
              <a:t>Куда:п.Селенгинск</a:t>
            </a:r>
            <a:r>
              <a:rPr lang="ru-RU" sz="3600" b="1"/>
              <a:t>, </a:t>
            </a:r>
          </a:p>
          <a:p>
            <a:r>
              <a:rPr lang="ru-RU" sz="3600" b="1"/>
              <a:t>              </a:t>
            </a:r>
            <a:endParaRPr lang="ru-RU" sz="3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9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95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95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0"/>
                                        <p:tgtEl>
                                          <p:spTgt spid="109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3" grpId="0"/>
      <p:bldP spid="109577" grpId="0"/>
      <p:bldP spid="109577" grpId="1"/>
      <p:bldP spid="109581" grpId="0"/>
      <p:bldP spid="109581" grpId="1"/>
      <p:bldP spid="109575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rgbClr val="FFFF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4"/>
          <p:cNvSpPr>
            <a:spLocks noChangeArrowheads="1" noChangeShapeType="1" noTextEdit="1"/>
          </p:cNvSpPr>
          <p:nvPr/>
        </p:nvSpPr>
        <p:spPr bwMode="auto">
          <a:xfrm>
            <a:off x="1187450" y="765175"/>
            <a:ext cx="6624638" cy="47529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физминутка</a:t>
            </a:r>
          </a:p>
        </p:txBody>
      </p:sp>
      <p:pic>
        <p:nvPicPr>
          <p:cNvPr id="23555" name="Picture 7" descr="Рисунок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5157788"/>
            <a:ext cx="338455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8" descr="Рисунок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771775" y="5229225"/>
            <a:ext cx="33845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9" descr="Рисунок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59450" y="5229225"/>
            <a:ext cx="33845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0" descr="j0432529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775575" y="0"/>
            <a:ext cx="1368425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буквы разные писать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4" name="Чему учат в школе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7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68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17997" fill="hold"/>
                                        <p:tgtEl>
                                          <p:spTgt spid="368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4"/>
                  </p:tgtEl>
                </p:cond>
              </p:nextCondLst>
            </p:seq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7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106500" name="WordArt 4"/>
          <p:cNvSpPr>
            <a:spLocks noChangeArrowheads="1" noChangeShapeType="1" noTextEdit="1"/>
          </p:cNvSpPr>
          <p:nvPr/>
        </p:nvSpPr>
        <p:spPr bwMode="auto">
          <a:xfrm>
            <a:off x="4355976" y="1772816"/>
            <a:ext cx="2448272" cy="7878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Маша </a:t>
            </a:r>
          </a:p>
        </p:txBody>
      </p:sp>
      <p:sp>
        <p:nvSpPr>
          <p:cNvPr id="106501" name="WordArt 5"/>
          <p:cNvSpPr>
            <a:spLocks noChangeArrowheads="1" noChangeShapeType="1" noTextEdit="1"/>
          </p:cNvSpPr>
          <p:nvPr/>
        </p:nvSpPr>
        <p:spPr bwMode="auto">
          <a:xfrm>
            <a:off x="3348038" y="4724400"/>
            <a:ext cx="2087562" cy="500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пошла</a:t>
            </a:r>
          </a:p>
        </p:txBody>
      </p:sp>
      <p:sp>
        <p:nvSpPr>
          <p:cNvPr id="106502" name="WordArt 6"/>
          <p:cNvSpPr>
            <a:spLocks noChangeArrowheads="1" noChangeShapeType="1" noTextEdit="1"/>
          </p:cNvSpPr>
          <p:nvPr/>
        </p:nvSpPr>
        <p:spPr bwMode="auto">
          <a:xfrm>
            <a:off x="1116013" y="3141663"/>
            <a:ext cx="2376487" cy="78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домой</a:t>
            </a:r>
          </a:p>
        </p:txBody>
      </p:sp>
      <p:sp>
        <p:nvSpPr>
          <p:cNvPr id="106503" name="WordArt 7"/>
          <p:cNvSpPr>
            <a:spLocks noChangeArrowheads="1" noChangeShapeType="1" noTextEdit="1"/>
          </p:cNvSpPr>
          <p:nvPr/>
        </p:nvSpPr>
        <p:spPr bwMode="auto">
          <a:xfrm>
            <a:off x="7164388" y="3357563"/>
            <a:ext cx="142875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normalizeH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.</a:t>
            </a:r>
          </a:p>
        </p:txBody>
      </p:sp>
      <p:pic>
        <p:nvPicPr>
          <p:cNvPr id="107524" name="Picture 4" descr="ученица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580063" y="3644900"/>
            <a:ext cx="2952750" cy="32131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778 0.00023 L -0.4408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-0.05989 L -0.00573 -0.392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642 0.00555 L 0.50017 -0.1727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" y="-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024 0.1704 L 0.13385 -0.1417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0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0" grpId="0" animBg="1"/>
      <p:bldP spid="106501" grpId="0" animBg="1"/>
      <p:bldP spid="106502" grpId="0" animBg="1"/>
      <p:bldP spid="10650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WordArt 4"/>
          <p:cNvSpPr>
            <a:spLocks noChangeArrowheads="1" noChangeShapeType="1" noTextEdit="1"/>
          </p:cNvSpPr>
          <p:nvPr/>
        </p:nvSpPr>
        <p:spPr bwMode="auto">
          <a:xfrm>
            <a:off x="4033838" y="2708275"/>
            <a:ext cx="1978025" cy="1009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Саша</a:t>
            </a:r>
          </a:p>
        </p:txBody>
      </p:sp>
      <p:sp>
        <p:nvSpPr>
          <p:cNvPr id="107525" name="WordArt 5"/>
          <p:cNvSpPr>
            <a:spLocks noChangeArrowheads="1" noChangeShapeType="1" noTextEdit="1"/>
          </p:cNvSpPr>
          <p:nvPr/>
        </p:nvSpPr>
        <p:spPr bwMode="auto">
          <a:xfrm>
            <a:off x="3132138" y="4149725"/>
            <a:ext cx="2735262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поймал</a:t>
            </a: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95288" y="2781300"/>
            <a:ext cx="2520950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Мишу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6804025" y="3357563"/>
            <a:ext cx="144463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.</a:t>
            </a:r>
          </a:p>
        </p:txBody>
      </p:sp>
      <p:pic>
        <p:nvPicPr>
          <p:cNvPr id="30726" name="Picture 10" descr="j0432529">
            <a:hlinkClick r:id="rId2" action="ppaction://hlinksldjump"/>
          </p:cNvPr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7092280" y="5532437"/>
            <a:ext cx="1325562" cy="1325563"/>
          </a:xfrm>
        </p:spPr>
      </p:pic>
      <p:sp>
        <p:nvSpPr>
          <p:cNvPr id="107531" name="Rectangle 11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7532" name="Picture 12" descr="сканирование000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2625" y="4003675"/>
            <a:ext cx="2300288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642 3.12139E-6 L -0.41944 3.1213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35 0.11283 L -0.02535 -0.2201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441 -0.01572 L 0.61441 -0.0157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22 0.00509 L 0.20278 0.0050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7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5" grpId="0" animBg="1"/>
      <p:bldP spid="107526" grpId="0" animBg="1"/>
      <p:bldP spid="1075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chemeClr val="tx1"/>
                </a:solidFill>
              </a:rPr>
              <a:t>Тай.</a:t>
            </a:r>
            <a:br>
              <a:rPr lang="ru-RU" b="1" smtClean="0">
                <a:solidFill>
                  <a:schemeClr val="tx1"/>
                </a:solidFill>
              </a:rPr>
            </a:br>
            <a:endParaRPr lang="ru-RU" b="1" smtClean="0">
              <a:solidFill>
                <a:schemeClr val="tx1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b="1" dirty="0" smtClean="0"/>
              <a:t>У </a:t>
            </a:r>
            <a:r>
              <a:rPr lang="ru-RU" b="1" dirty="0" err="1" smtClean="0"/>
              <a:t>Ма-ра-та</a:t>
            </a:r>
            <a:r>
              <a:rPr lang="ru-RU" b="1" dirty="0" smtClean="0"/>
              <a:t> лай-ка. </a:t>
            </a:r>
            <a:r>
              <a:rPr lang="ru-RU" b="1" dirty="0" err="1" smtClean="0"/>
              <a:t>Лай-ку</a:t>
            </a:r>
            <a:r>
              <a:rPr lang="ru-RU" b="1" dirty="0" smtClean="0"/>
              <a:t> </a:t>
            </a:r>
            <a:r>
              <a:rPr lang="ru-RU" b="1" dirty="0" err="1" smtClean="0"/>
              <a:t>зо-вут</a:t>
            </a:r>
            <a:r>
              <a:rPr lang="ru-RU" b="1" dirty="0" smtClean="0"/>
              <a:t> Тай.</a:t>
            </a:r>
          </a:p>
          <a:p>
            <a:pPr eaLnBrk="1" hangingPunct="1">
              <a:buFontTx/>
              <a:buNone/>
            </a:pPr>
            <a:r>
              <a:rPr lang="ru-RU" b="1" dirty="0" smtClean="0"/>
              <a:t> Тай </a:t>
            </a:r>
            <a:r>
              <a:rPr lang="ru-RU" b="1" dirty="0" err="1" smtClean="0"/>
              <a:t>о-хот-ник</a:t>
            </a:r>
            <a:r>
              <a:rPr lang="ru-RU" b="1" dirty="0" smtClean="0"/>
              <a:t>. Он </a:t>
            </a:r>
            <a:r>
              <a:rPr lang="ru-RU" b="1" dirty="0" err="1" smtClean="0"/>
              <a:t>ис-кал</a:t>
            </a:r>
            <a:r>
              <a:rPr lang="ru-RU" b="1" dirty="0" smtClean="0"/>
              <a:t> </a:t>
            </a:r>
            <a:r>
              <a:rPr lang="ru-RU" b="1" dirty="0" err="1" smtClean="0"/>
              <a:t>ут-ку</a:t>
            </a:r>
            <a:r>
              <a:rPr lang="ru-RU" b="1" dirty="0" smtClean="0"/>
              <a:t>.</a:t>
            </a:r>
          </a:p>
          <a:p>
            <a:pPr eaLnBrk="1" hangingPunct="1">
              <a:buFontTx/>
              <a:buNone/>
            </a:pPr>
            <a:r>
              <a:rPr lang="ru-RU" b="1" dirty="0" smtClean="0"/>
              <a:t> А </a:t>
            </a:r>
            <a:r>
              <a:rPr lang="ru-RU" b="1" dirty="0" err="1" smtClean="0"/>
              <a:t>пой-мал</a:t>
            </a:r>
            <a:r>
              <a:rPr lang="ru-RU" b="1" dirty="0" smtClean="0"/>
              <a:t> </a:t>
            </a:r>
            <a:r>
              <a:rPr lang="ru-RU" b="1" dirty="0" err="1" smtClean="0"/>
              <a:t>о-су</a:t>
            </a:r>
            <a:r>
              <a:rPr lang="ru-RU" b="1" dirty="0" smtClean="0"/>
              <a:t>.</a:t>
            </a:r>
          </a:p>
          <a:p>
            <a:pPr eaLnBrk="1" hangingPunct="1">
              <a:buFontTx/>
              <a:buNone/>
            </a:pPr>
            <a:r>
              <a:rPr lang="ru-RU" b="1" dirty="0" smtClean="0"/>
              <a:t> Ну и Тай!</a:t>
            </a:r>
          </a:p>
          <a:p>
            <a:pPr eaLnBrk="1" hangingPunct="1">
              <a:buFontTx/>
              <a:buNone/>
            </a:pPr>
            <a:r>
              <a:rPr lang="ru-RU" b="1" dirty="0" smtClean="0"/>
              <a:t> Ну и </a:t>
            </a:r>
            <a:r>
              <a:rPr lang="ru-RU" b="1" dirty="0" err="1" smtClean="0"/>
              <a:t>о-хот-ник</a:t>
            </a:r>
            <a:r>
              <a:rPr lang="ru-RU" b="1" dirty="0" smtClean="0"/>
              <a:t>!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18436" name="Picture 4" descr="сканирование000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47217" y="3068960"/>
            <a:ext cx="5296783" cy="3600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72" descr="j0432529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0825" y="260350"/>
            <a:ext cx="1368425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-1908175" y="1196975"/>
            <a:ext cx="10720388" cy="357188"/>
          </a:xfrm>
        </p:spPr>
        <p:txBody>
          <a:bodyPr/>
          <a:lstStyle/>
          <a:p>
            <a:pPr eaLnBrk="1" hangingPunct="1">
              <a:defRPr/>
            </a:pPr>
            <a:endParaRPr lang="ru-RU" b="1">
              <a:solidFill>
                <a:srgbClr val="FF0066"/>
              </a:solidFill>
            </a:endParaRPr>
          </a:p>
        </p:txBody>
      </p:sp>
      <p:sp>
        <p:nvSpPr>
          <p:cNvPr id="11366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pic>
        <p:nvPicPr>
          <p:cNvPr id="24580" name="Picture 4" descr="сканирование001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850" y="1773238"/>
            <a:ext cx="3744913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539750" y="692150"/>
            <a:ext cx="27368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4800" b="1" dirty="0" smtClean="0">
                <a:solidFill>
                  <a:srgbClr val="FF0066"/>
                </a:solidFill>
              </a:rPr>
              <a:t>Попугай</a:t>
            </a:r>
            <a:endParaRPr lang="ru-RU" sz="4800" b="1" dirty="0">
              <a:solidFill>
                <a:srgbClr val="FF0066"/>
              </a:solidFill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4300538" y="2060575"/>
            <a:ext cx="484346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3600" b="1" dirty="0">
                <a:solidFill>
                  <a:schemeClr val="bg1"/>
                </a:solidFill>
              </a:rPr>
              <a:t>Прочитайте текст</a:t>
            </a:r>
          </a:p>
          <a:p>
            <a:pPr eaLnBrk="0" hangingPunct="0"/>
            <a:r>
              <a:rPr lang="ru-RU" sz="3600" b="1" dirty="0">
                <a:solidFill>
                  <a:schemeClr val="bg1"/>
                </a:solidFill>
              </a:rPr>
              <a:t> «Хороший попугай»</a:t>
            </a:r>
          </a:p>
          <a:p>
            <a:pPr eaLnBrk="0" hangingPunct="0"/>
            <a:r>
              <a:rPr lang="ru-RU" sz="3600" b="1" dirty="0">
                <a:solidFill>
                  <a:schemeClr val="bg1"/>
                </a:solidFill>
              </a:rPr>
              <a:t> стр.98 </a:t>
            </a:r>
          </a:p>
        </p:txBody>
      </p:sp>
      <p:pic>
        <p:nvPicPr>
          <p:cNvPr id="24583" name="Picture 272" descr="j0432529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067175" y="6069013"/>
            <a:ext cx="1368425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img17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279717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7" descr="неелв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7050" y="3357563"/>
            <a:ext cx="18573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8" descr="CERTIFCT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258888" y="115888"/>
            <a:ext cx="6469062" cy="674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29" name="Text Box 9"/>
          <p:cNvSpPr txBox="1">
            <a:spLocks noChangeArrowheads="1"/>
          </p:cNvSpPr>
          <p:nvPr/>
        </p:nvSpPr>
        <p:spPr bwMode="auto">
          <a:xfrm rot="-540179">
            <a:off x="2632075" y="954088"/>
            <a:ext cx="3938588" cy="538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+mn-cs"/>
              </a:rPr>
              <a:t>                 Указ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+mn-cs"/>
              </a:rPr>
              <a:t>Оценить работу учащихся: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+mn-cs"/>
              </a:rPr>
              <a:t>Божеева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+mn-cs"/>
              </a:rPr>
              <a:t> Вера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+mn-cs"/>
              </a:rPr>
              <a:t>Гуранов Илья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+mn-cs"/>
              </a:rPr>
              <a:t>Демченко Маша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+mn-cs"/>
              </a:rPr>
              <a:t>Молчанова Марина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+mn-cs"/>
              </a:rPr>
              <a:t>Николаева Люда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+mn-cs"/>
              </a:rPr>
              <a:t>Хамуев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+mn-cs"/>
              </a:rPr>
              <a:t> Валентин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+mn-cs"/>
              </a:rPr>
              <a:t>Королева Грамоты.</a:t>
            </a:r>
          </a:p>
          <a:p>
            <a:pPr>
              <a:spcBef>
                <a:spcPct val="50000"/>
              </a:spcBef>
              <a:defRPr/>
            </a:pPr>
            <a:endParaRPr lang="ru-RU" sz="2400" b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3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3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3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2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33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33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33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33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33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33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8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33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33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33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60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33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33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33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40"/>
                            </p:stCondLst>
                            <p:childTnLst>
                              <p:par>
                                <p:cTn id="4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331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331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331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800"/>
                            </p:stCondLst>
                            <p:childTnLst>
                              <p:par>
                                <p:cTn id="4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331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331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331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400"/>
                            </p:stCondLst>
                            <p:childTnLst>
                              <p:par>
                                <p:cTn id="5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331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331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331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>
                <a:solidFill>
                  <a:schemeClr val="bg1"/>
                </a:solidFill>
              </a:rPr>
              <a:t>Домашнее задание стр.98.</a:t>
            </a:r>
          </a:p>
        </p:txBody>
      </p:sp>
      <p:sp>
        <p:nvSpPr>
          <p:cNvPr id="11469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pic>
        <p:nvPicPr>
          <p:cNvPr id="27652" name="Picture 4" descr="сканирование000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68538" y="1268413"/>
            <a:ext cx="3816350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i="1" dirty="0" smtClean="0">
                <a:solidFill>
                  <a:srgbClr val="FF0066"/>
                </a:solidFill>
              </a:rPr>
              <a:t>Спасибо за внимание!</a:t>
            </a:r>
            <a:endParaRPr lang="ru-RU" sz="5400" i="1" dirty="0">
              <a:solidFill>
                <a:srgbClr val="FF0066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10" descr="C:\Documents and Settings\Администратор\Мои документы\Мои рисунки\Рисунки\KNIGI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940152" y="3717032"/>
            <a:ext cx="3000364" cy="26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7" descr="город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9274175" cy="711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9" name="Line 7"/>
          <p:cNvSpPr>
            <a:spLocks noChangeShapeType="1"/>
          </p:cNvSpPr>
          <p:nvPr/>
        </p:nvSpPr>
        <p:spPr bwMode="auto">
          <a:xfrm>
            <a:off x="2124075" y="5300663"/>
            <a:ext cx="0" cy="1800225"/>
          </a:xfrm>
          <a:prstGeom prst="line">
            <a:avLst/>
          </a:prstGeom>
          <a:noFill/>
          <a:ln w="190500">
            <a:solidFill>
              <a:srgbClr val="3333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00360" name="Line 8"/>
          <p:cNvSpPr>
            <a:spLocks noChangeShapeType="1"/>
          </p:cNvSpPr>
          <p:nvPr/>
        </p:nvSpPr>
        <p:spPr bwMode="auto">
          <a:xfrm>
            <a:off x="2124075" y="5229225"/>
            <a:ext cx="4535488" cy="71438"/>
          </a:xfrm>
          <a:prstGeom prst="line">
            <a:avLst/>
          </a:prstGeom>
          <a:noFill/>
          <a:ln w="190500">
            <a:solidFill>
              <a:srgbClr val="333333"/>
            </a:solidFill>
            <a:round/>
            <a:headEnd type="diamond" w="med" len="med"/>
            <a:tailEnd type="diamond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00361" name="Line 9"/>
          <p:cNvSpPr>
            <a:spLocks noChangeShapeType="1"/>
          </p:cNvSpPr>
          <p:nvPr/>
        </p:nvSpPr>
        <p:spPr bwMode="auto">
          <a:xfrm>
            <a:off x="6659563" y="4957763"/>
            <a:ext cx="0" cy="1900237"/>
          </a:xfrm>
          <a:prstGeom prst="line">
            <a:avLst/>
          </a:prstGeom>
          <a:noFill/>
          <a:ln w="190500">
            <a:solidFill>
              <a:srgbClr val="3333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00362" name="Lock"/>
          <p:cNvSpPr>
            <a:spLocks noEditPoints="1" noChangeArrowheads="1"/>
          </p:cNvSpPr>
          <p:nvPr/>
        </p:nvSpPr>
        <p:spPr bwMode="auto">
          <a:xfrm>
            <a:off x="4140200" y="5084763"/>
            <a:ext cx="936625" cy="1079500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9606 h 21600"/>
              <a:gd name="T4" fmla="*/ 10800 w 21600"/>
              <a:gd name="T5" fmla="*/ 21600 h 21600"/>
              <a:gd name="T6" fmla="*/ 0 w 21600"/>
              <a:gd name="T7" fmla="*/ 9606 h 21600"/>
              <a:gd name="T8" fmla="*/ 744 w 21600"/>
              <a:gd name="T9" fmla="*/ 9904 h 21600"/>
              <a:gd name="T10" fmla="*/ 21134 w 21600"/>
              <a:gd name="T11" fmla="*/ 1533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93" y="9606"/>
                </a:moveTo>
                <a:lnTo>
                  <a:pt x="2048" y="9606"/>
                </a:lnTo>
                <a:lnTo>
                  <a:pt x="2048" y="4713"/>
                </a:lnTo>
                <a:lnTo>
                  <a:pt x="2420" y="3818"/>
                </a:lnTo>
                <a:lnTo>
                  <a:pt x="2979" y="3028"/>
                </a:lnTo>
                <a:lnTo>
                  <a:pt x="3537" y="2446"/>
                </a:lnTo>
                <a:lnTo>
                  <a:pt x="3956" y="1998"/>
                </a:lnTo>
                <a:lnTo>
                  <a:pt x="4492" y="1581"/>
                </a:lnTo>
                <a:lnTo>
                  <a:pt x="5143" y="1238"/>
                </a:lnTo>
                <a:lnTo>
                  <a:pt x="5912" y="880"/>
                </a:lnTo>
                <a:lnTo>
                  <a:pt x="6587" y="641"/>
                </a:lnTo>
                <a:lnTo>
                  <a:pt x="7518" y="372"/>
                </a:lnTo>
                <a:lnTo>
                  <a:pt x="8425" y="208"/>
                </a:lnTo>
                <a:lnTo>
                  <a:pt x="9496" y="59"/>
                </a:lnTo>
                <a:lnTo>
                  <a:pt x="10637" y="14"/>
                </a:lnTo>
                <a:lnTo>
                  <a:pt x="11614" y="59"/>
                </a:lnTo>
                <a:lnTo>
                  <a:pt x="12382" y="119"/>
                </a:lnTo>
                <a:lnTo>
                  <a:pt x="13034" y="253"/>
                </a:lnTo>
                <a:lnTo>
                  <a:pt x="13779" y="417"/>
                </a:lnTo>
                <a:lnTo>
                  <a:pt x="14500" y="611"/>
                </a:lnTo>
                <a:lnTo>
                  <a:pt x="14733" y="686"/>
                </a:lnTo>
                <a:lnTo>
                  <a:pt x="14989" y="790"/>
                </a:lnTo>
                <a:lnTo>
                  <a:pt x="15175" y="865"/>
                </a:lnTo>
                <a:lnTo>
                  <a:pt x="15385" y="954"/>
                </a:lnTo>
                <a:lnTo>
                  <a:pt x="15431" y="969"/>
                </a:lnTo>
                <a:lnTo>
                  <a:pt x="15594" y="1059"/>
                </a:lnTo>
                <a:lnTo>
                  <a:pt x="15757" y="1148"/>
                </a:lnTo>
                <a:lnTo>
                  <a:pt x="15920" y="1267"/>
                </a:lnTo>
                <a:lnTo>
                  <a:pt x="16106" y="1372"/>
                </a:lnTo>
                <a:lnTo>
                  <a:pt x="16665" y="1730"/>
                </a:lnTo>
                <a:lnTo>
                  <a:pt x="17014" y="1998"/>
                </a:lnTo>
                <a:lnTo>
                  <a:pt x="17480" y="2356"/>
                </a:lnTo>
                <a:lnTo>
                  <a:pt x="17852" y="2804"/>
                </a:lnTo>
                <a:lnTo>
                  <a:pt x="18178" y="3192"/>
                </a:lnTo>
                <a:lnTo>
                  <a:pt x="18527" y="3639"/>
                </a:lnTo>
                <a:lnTo>
                  <a:pt x="18806" y="4132"/>
                </a:lnTo>
                <a:lnTo>
                  <a:pt x="19086" y="4713"/>
                </a:lnTo>
                <a:lnTo>
                  <a:pt x="19272" y="5191"/>
                </a:lnTo>
                <a:lnTo>
                  <a:pt x="19295" y="9606"/>
                </a:lnTo>
                <a:lnTo>
                  <a:pt x="21600" y="9606"/>
                </a:lnTo>
                <a:lnTo>
                  <a:pt x="21600" y="16289"/>
                </a:lnTo>
                <a:lnTo>
                  <a:pt x="21413" y="17184"/>
                </a:lnTo>
                <a:lnTo>
                  <a:pt x="21041" y="17900"/>
                </a:lnTo>
                <a:lnTo>
                  <a:pt x="20668" y="18377"/>
                </a:lnTo>
                <a:lnTo>
                  <a:pt x="20343" y="18855"/>
                </a:lnTo>
                <a:lnTo>
                  <a:pt x="19924" y="19332"/>
                </a:lnTo>
                <a:lnTo>
                  <a:pt x="19388" y="19809"/>
                </a:lnTo>
                <a:lnTo>
                  <a:pt x="18806" y="20242"/>
                </a:lnTo>
                <a:lnTo>
                  <a:pt x="18062" y="20585"/>
                </a:lnTo>
                <a:lnTo>
                  <a:pt x="17270" y="20883"/>
                </a:lnTo>
                <a:lnTo>
                  <a:pt x="16525" y="21182"/>
                </a:lnTo>
                <a:lnTo>
                  <a:pt x="15548" y="21420"/>
                </a:lnTo>
                <a:lnTo>
                  <a:pt x="14803" y="21540"/>
                </a:lnTo>
                <a:lnTo>
                  <a:pt x="13662" y="21674"/>
                </a:lnTo>
                <a:lnTo>
                  <a:pt x="8379" y="21659"/>
                </a:lnTo>
                <a:lnTo>
                  <a:pt x="7168" y="21540"/>
                </a:lnTo>
                <a:lnTo>
                  <a:pt x="6098" y="21331"/>
                </a:lnTo>
                <a:lnTo>
                  <a:pt x="5050" y="21092"/>
                </a:lnTo>
                <a:lnTo>
                  <a:pt x="4003" y="20764"/>
                </a:lnTo>
                <a:lnTo>
                  <a:pt x="3258" y="20391"/>
                </a:lnTo>
                <a:lnTo>
                  <a:pt x="2769" y="20123"/>
                </a:lnTo>
                <a:lnTo>
                  <a:pt x="2281" y="19720"/>
                </a:lnTo>
                <a:lnTo>
                  <a:pt x="1862" y="19407"/>
                </a:lnTo>
                <a:lnTo>
                  <a:pt x="1489" y="19079"/>
                </a:lnTo>
                <a:lnTo>
                  <a:pt x="1070" y="18676"/>
                </a:lnTo>
                <a:lnTo>
                  <a:pt x="744" y="18258"/>
                </a:lnTo>
                <a:lnTo>
                  <a:pt x="325" y="17661"/>
                </a:lnTo>
                <a:lnTo>
                  <a:pt x="162" y="17035"/>
                </a:lnTo>
                <a:lnTo>
                  <a:pt x="93" y="16468"/>
                </a:lnTo>
                <a:lnTo>
                  <a:pt x="93" y="9606"/>
                </a:lnTo>
                <a:close/>
                <a:moveTo>
                  <a:pt x="6098" y="9591"/>
                </a:moveTo>
                <a:lnTo>
                  <a:pt x="6098" y="5220"/>
                </a:lnTo>
                <a:lnTo>
                  <a:pt x="6191" y="4907"/>
                </a:lnTo>
                <a:lnTo>
                  <a:pt x="6307" y="4639"/>
                </a:lnTo>
                <a:lnTo>
                  <a:pt x="6517" y="4370"/>
                </a:lnTo>
                <a:lnTo>
                  <a:pt x="6680" y="4087"/>
                </a:lnTo>
                <a:lnTo>
                  <a:pt x="6889" y="3878"/>
                </a:lnTo>
                <a:lnTo>
                  <a:pt x="7308" y="3520"/>
                </a:lnTo>
                <a:lnTo>
                  <a:pt x="7843" y="3281"/>
                </a:lnTo>
                <a:lnTo>
                  <a:pt x="8402" y="3013"/>
                </a:lnTo>
                <a:lnTo>
                  <a:pt x="9031" y="2834"/>
                </a:lnTo>
                <a:lnTo>
                  <a:pt x="9659" y="2700"/>
                </a:lnTo>
                <a:lnTo>
                  <a:pt x="10497" y="2625"/>
                </a:lnTo>
                <a:lnTo>
                  <a:pt x="11125" y="2655"/>
                </a:lnTo>
                <a:lnTo>
                  <a:pt x="11987" y="2789"/>
                </a:lnTo>
                <a:lnTo>
                  <a:pt x="12522" y="2893"/>
                </a:lnTo>
                <a:lnTo>
                  <a:pt x="13011" y="3028"/>
                </a:lnTo>
                <a:lnTo>
                  <a:pt x="13290" y="3192"/>
                </a:lnTo>
                <a:lnTo>
                  <a:pt x="13709" y="3371"/>
                </a:lnTo>
                <a:lnTo>
                  <a:pt x="13872" y="3505"/>
                </a:lnTo>
                <a:lnTo>
                  <a:pt x="14058" y="3639"/>
                </a:lnTo>
                <a:lnTo>
                  <a:pt x="14291" y="3788"/>
                </a:lnTo>
                <a:lnTo>
                  <a:pt x="14431" y="3953"/>
                </a:lnTo>
                <a:lnTo>
                  <a:pt x="14617" y="4102"/>
                </a:lnTo>
                <a:lnTo>
                  <a:pt x="14826" y="4311"/>
                </a:lnTo>
                <a:lnTo>
                  <a:pt x="14919" y="4534"/>
                </a:lnTo>
                <a:lnTo>
                  <a:pt x="15036" y="4773"/>
                </a:lnTo>
                <a:lnTo>
                  <a:pt x="15175" y="5027"/>
                </a:lnTo>
                <a:lnTo>
                  <a:pt x="15245" y="5220"/>
                </a:lnTo>
                <a:lnTo>
                  <a:pt x="15245" y="9591"/>
                </a:lnTo>
                <a:lnTo>
                  <a:pt x="6098" y="9591"/>
                </a:lnTo>
                <a:close/>
              </a:path>
              <a:path w="21600" h="21600" extrusionOk="0">
                <a:moveTo>
                  <a:pt x="93" y="9606"/>
                </a:moveTo>
                <a:lnTo>
                  <a:pt x="21600" y="9606"/>
                </a:lnTo>
                <a:close/>
              </a:path>
              <a:path w="21600" h="21600" extrusionOk="0">
                <a:moveTo>
                  <a:pt x="11684" y="17109"/>
                </a:moveTo>
                <a:lnTo>
                  <a:pt x="12266" y="19317"/>
                </a:lnTo>
                <a:lnTo>
                  <a:pt x="9659" y="19317"/>
                </a:lnTo>
                <a:lnTo>
                  <a:pt x="10287" y="17124"/>
                </a:lnTo>
                <a:lnTo>
                  <a:pt x="10008" y="16975"/>
                </a:lnTo>
                <a:lnTo>
                  <a:pt x="9799" y="16722"/>
                </a:lnTo>
                <a:lnTo>
                  <a:pt x="9752" y="16408"/>
                </a:lnTo>
                <a:lnTo>
                  <a:pt x="9822" y="16170"/>
                </a:lnTo>
                <a:lnTo>
                  <a:pt x="10008" y="16006"/>
                </a:lnTo>
                <a:lnTo>
                  <a:pt x="10148" y="15871"/>
                </a:lnTo>
                <a:lnTo>
                  <a:pt x="10381" y="15782"/>
                </a:lnTo>
                <a:lnTo>
                  <a:pt x="10660" y="15692"/>
                </a:lnTo>
                <a:lnTo>
                  <a:pt x="11009" y="15677"/>
                </a:lnTo>
                <a:lnTo>
                  <a:pt x="11288" y="15722"/>
                </a:lnTo>
                <a:lnTo>
                  <a:pt x="11614" y="15782"/>
                </a:lnTo>
                <a:lnTo>
                  <a:pt x="11893" y="15946"/>
                </a:lnTo>
                <a:lnTo>
                  <a:pt x="12033" y="16080"/>
                </a:lnTo>
                <a:lnTo>
                  <a:pt x="12173" y="16229"/>
                </a:lnTo>
                <a:lnTo>
                  <a:pt x="12196" y="16408"/>
                </a:lnTo>
                <a:lnTo>
                  <a:pt x="12103" y="16722"/>
                </a:lnTo>
                <a:lnTo>
                  <a:pt x="11987" y="16856"/>
                </a:lnTo>
                <a:lnTo>
                  <a:pt x="11847" y="16975"/>
                </a:lnTo>
                <a:lnTo>
                  <a:pt x="11684" y="17109"/>
                </a:lnTo>
              </a:path>
            </a:pathLst>
          </a:custGeom>
          <a:solidFill>
            <a:srgbClr val="C0C0C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5127" name="Picture 15" descr="Рисунок112345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4005263"/>
            <a:ext cx="2411413" cy="241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WordArt 19"/>
          <p:cNvSpPr>
            <a:spLocks noChangeArrowheads="1" noChangeShapeType="1" noTextEdit="1"/>
          </p:cNvSpPr>
          <p:nvPr/>
        </p:nvSpPr>
        <p:spPr bwMode="auto">
          <a:xfrm>
            <a:off x="971550" y="620713"/>
            <a:ext cx="7272338" cy="129857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страна грамоты</a:t>
            </a:r>
          </a:p>
        </p:txBody>
      </p:sp>
      <p:sp>
        <p:nvSpPr>
          <p:cNvPr id="100374" name="Text Box 22"/>
          <p:cNvSpPr txBox="1">
            <a:spLocks noChangeArrowheads="1"/>
          </p:cNvSpPr>
          <p:nvPr/>
        </p:nvSpPr>
        <p:spPr bwMode="auto">
          <a:xfrm>
            <a:off x="971550" y="3500438"/>
            <a:ext cx="72358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4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Ответьте на вопросы.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0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0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0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00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ChangeArrowheads="1"/>
          </p:cNvSpPr>
          <p:nvPr/>
        </p:nvSpPr>
        <p:spPr bwMode="auto">
          <a:xfrm>
            <a:off x="1547813" y="476250"/>
            <a:ext cx="6630987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>
              <a:defRPr/>
            </a:pPr>
            <a:r>
              <a:rPr lang="ru-RU" sz="4200" b="1">
                <a:solidFill>
                  <a:srgbClr val="008000"/>
                </a:solidFill>
                <a:latin typeface="Comic Sans MS" pitchFamily="66" charset="0"/>
                <a:cs typeface="+mn-cs"/>
              </a:rPr>
              <a:t>  </a:t>
            </a:r>
            <a:r>
              <a:rPr lang="ru-RU" sz="4200" b="1">
                <a:latin typeface="Comic Sans MS" pitchFamily="66" charset="0"/>
                <a:cs typeface="+mn-cs"/>
              </a:rPr>
              <a:t>  </a:t>
            </a:r>
            <a:endParaRPr lang="ru-RU" sz="4200" b="1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139273" name="Text Box 9"/>
          <p:cNvSpPr txBox="1">
            <a:spLocks noChangeArrowheads="1"/>
          </p:cNvSpPr>
          <p:nvPr/>
        </p:nvSpPr>
        <p:spPr bwMode="auto">
          <a:xfrm>
            <a:off x="1438275" y="333375"/>
            <a:ext cx="7705725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Symbol" pitchFamily="18" charset="2"/>
              <a:buChar char=""/>
              <a:defRPr/>
            </a:pP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>
              <a:spcBef>
                <a:spcPct val="50000"/>
              </a:spcBef>
              <a:buFont typeface="Symbol" pitchFamily="18" charset="2"/>
              <a:buChar char=""/>
              <a:defRPr/>
            </a:pP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>
              <a:spcBef>
                <a:spcPct val="50000"/>
              </a:spcBef>
              <a:buFont typeface="Symbol" pitchFamily="18" charset="2"/>
              <a:buChar char=""/>
              <a:defRPr/>
            </a:pPr>
            <a:r>
              <a:rPr lang="ru-R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Мы слышим </a:t>
            </a:r>
          </a:p>
          <a:p>
            <a:pPr>
              <a:spcBef>
                <a:spcPct val="50000"/>
              </a:spcBef>
              <a:defRPr/>
            </a:pPr>
            <a:r>
              <a:rPr lang="ru-R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звуки или буквы?</a:t>
            </a:r>
          </a:p>
        </p:txBody>
      </p:sp>
      <p:sp>
        <p:nvSpPr>
          <p:cNvPr id="19466" name="WordArt 10"/>
          <p:cNvSpPr>
            <a:spLocks noChangeArrowheads="1" noChangeShapeType="1" noTextEdit="1"/>
          </p:cNvSpPr>
          <p:nvPr/>
        </p:nvSpPr>
        <p:spPr bwMode="auto">
          <a:xfrm>
            <a:off x="3851275" y="5157788"/>
            <a:ext cx="3241675" cy="12239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48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звуки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3" grpId="0"/>
      <p:bldP spid="1946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00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827088" y="1082675"/>
            <a:ext cx="7632700" cy="41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ctr">
              <a:buFont typeface="Symbol" pitchFamily="18" charset="2"/>
              <a:buChar char=""/>
            </a:pPr>
            <a:r>
              <a:rPr lang="ru-RU" sz="6000" b="1">
                <a:solidFill>
                  <a:schemeClr val="bg1"/>
                </a:solidFill>
              </a:rPr>
              <a:t>Назовите гласные звуки в слове – </a:t>
            </a:r>
            <a:r>
              <a:rPr lang="ru-RU" sz="6600" b="1">
                <a:solidFill>
                  <a:srgbClr val="333333"/>
                </a:solidFill>
              </a:rPr>
              <a:t>утка</a:t>
            </a:r>
            <a:endParaRPr lang="ru-RU" sz="8000" b="1">
              <a:solidFill>
                <a:srgbClr val="333333"/>
              </a:solidFill>
            </a:endParaRPr>
          </a:p>
          <a:p>
            <a:pPr marL="342900" indent="-342900" algn="ctr"/>
            <a:endParaRPr lang="ru-RU" sz="8000" b="1">
              <a:solidFill>
                <a:srgbClr val="333333"/>
              </a:solidFill>
            </a:endParaRPr>
          </a:p>
        </p:txBody>
      </p:sp>
      <p:sp>
        <p:nvSpPr>
          <p:cNvPr id="20488" name="WordArt 8"/>
          <p:cNvSpPr>
            <a:spLocks noChangeArrowheads="1" noChangeShapeType="1" noTextEdit="1"/>
          </p:cNvSpPr>
          <p:nvPr/>
        </p:nvSpPr>
        <p:spPr bwMode="auto">
          <a:xfrm>
            <a:off x="3203575" y="4437063"/>
            <a:ext cx="1739900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у    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00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-828675" y="-2054225"/>
            <a:ext cx="9618663" cy="676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ctr">
              <a:buFont typeface="Symbol" pitchFamily="18" charset="2"/>
              <a:buChar char=""/>
            </a:pPr>
            <a:endParaRPr lang="ru-RU" sz="4400" b="1">
              <a:solidFill>
                <a:schemeClr val="bg1"/>
              </a:solidFill>
            </a:endParaRPr>
          </a:p>
          <a:p>
            <a:pPr marL="342900" indent="-342900" algn="ctr">
              <a:buFont typeface="Symbol" pitchFamily="18" charset="2"/>
              <a:buChar char=""/>
            </a:pPr>
            <a:endParaRPr lang="ru-RU" sz="4400" b="1">
              <a:solidFill>
                <a:schemeClr val="bg1"/>
              </a:solidFill>
            </a:endParaRPr>
          </a:p>
          <a:p>
            <a:pPr marL="342900" indent="-342900" algn="ctr">
              <a:buFont typeface="Symbol" pitchFamily="18" charset="2"/>
              <a:buChar char=""/>
            </a:pPr>
            <a:endParaRPr lang="ru-RU" sz="4400" b="1">
              <a:solidFill>
                <a:schemeClr val="bg1"/>
              </a:solidFill>
            </a:endParaRPr>
          </a:p>
          <a:p>
            <a:pPr marL="342900" indent="-342900" algn="ctr">
              <a:buFont typeface="Symbol" pitchFamily="18" charset="2"/>
              <a:buChar char=""/>
            </a:pPr>
            <a:endParaRPr lang="ru-RU" sz="4400" b="1">
              <a:solidFill>
                <a:schemeClr val="bg1"/>
              </a:solidFill>
            </a:endParaRPr>
          </a:p>
          <a:p>
            <a:pPr marL="342900" indent="-342900" algn="ctr">
              <a:buFont typeface="Symbol" pitchFamily="18" charset="2"/>
              <a:buChar char=""/>
            </a:pPr>
            <a:endParaRPr lang="ru-RU" sz="4400" b="1">
              <a:solidFill>
                <a:schemeClr val="bg1"/>
              </a:solidFill>
            </a:endParaRPr>
          </a:p>
          <a:p>
            <a:pPr marL="342900" indent="-342900" algn="ctr">
              <a:buFont typeface="Symbol" pitchFamily="18" charset="2"/>
              <a:buChar char=""/>
            </a:pPr>
            <a:endParaRPr lang="ru-RU" sz="4400" b="1">
              <a:solidFill>
                <a:schemeClr val="bg1"/>
              </a:solidFill>
            </a:endParaRPr>
          </a:p>
          <a:p>
            <a:pPr marL="342900" indent="-342900" algn="ctr">
              <a:buFont typeface="Symbol" pitchFamily="18" charset="2"/>
              <a:buChar char=""/>
            </a:pPr>
            <a:r>
              <a:rPr lang="ru-RU" sz="4400" b="1">
                <a:solidFill>
                  <a:schemeClr val="bg1"/>
                </a:solidFill>
              </a:rPr>
              <a:t>Какое слово лишнее</a:t>
            </a:r>
          </a:p>
          <a:p>
            <a:pPr marL="342900" indent="-342900" algn="ctr">
              <a:buFont typeface="Symbol" pitchFamily="18" charset="2"/>
              <a:buChar char=""/>
            </a:pPr>
            <a:endParaRPr lang="ru-RU" sz="4400" b="1">
              <a:solidFill>
                <a:schemeClr val="bg1"/>
              </a:solidFill>
            </a:endParaRPr>
          </a:p>
          <a:p>
            <a:pPr marL="342900" indent="-342900" algn="ctr">
              <a:buFont typeface="Symbol" pitchFamily="18" charset="2"/>
              <a:buChar char=""/>
            </a:pPr>
            <a:r>
              <a:rPr lang="ru-RU" sz="4400" b="1">
                <a:solidFill>
                  <a:schemeClr val="bg1"/>
                </a:solidFill>
              </a:rPr>
              <a:t> (кошка, зима, собака, корова)?</a:t>
            </a:r>
          </a:p>
          <a:p>
            <a:pPr marL="342900" indent="-342900" algn="ctr"/>
            <a:r>
              <a:rPr lang="ru-RU" sz="4200">
                <a:solidFill>
                  <a:srgbClr val="008000"/>
                </a:solidFill>
                <a:latin typeface="Comic Sans MS" pitchFamily="66" charset="0"/>
              </a:rPr>
              <a:t>  </a:t>
            </a:r>
          </a:p>
        </p:txBody>
      </p:sp>
      <p:sp>
        <p:nvSpPr>
          <p:cNvPr id="22536" name="WordArt 8"/>
          <p:cNvSpPr>
            <a:spLocks noChangeArrowheads="1" noChangeShapeType="1" noTextEdit="1"/>
          </p:cNvSpPr>
          <p:nvPr/>
        </p:nvSpPr>
        <p:spPr bwMode="auto">
          <a:xfrm>
            <a:off x="3779838" y="4724400"/>
            <a:ext cx="3168650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зима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/>
      <p:bldP spid="225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00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-828675" y="503238"/>
            <a:ext cx="9618663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>
              <a:defRPr/>
            </a:pPr>
            <a:r>
              <a:rPr lang="ru-RU" sz="4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Назови согласные звуки </a:t>
            </a:r>
          </a:p>
          <a:p>
            <a:pPr marL="342900" indent="-342900" algn="ctr">
              <a:defRPr/>
            </a:pPr>
            <a:r>
              <a:rPr lang="ru-RU" sz="4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в слове  </a:t>
            </a:r>
            <a:r>
              <a:rPr lang="ru-RU" sz="6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«зима»</a:t>
            </a:r>
          </a:p>
        </p:txBody>
      </p:sp>
      <p:sp>
        <p:nvSpPr>
          <p:cNvPr id="21512" name="WordArt 8"/>
          <p:cNvSpPr>
            <a:spLocks noChangeArrowheads="1" noChangeShapeType="1" noTextEdit="1"/>
          </p:cNvSpPr>
          <p:nvPr/>
        </p:nvSpPr>
        <p:spPr bwMode="auto">
          <a:xfrm>
            <a:off x="3995738" y="3146425"/>
            <a:ext cx="1008062" cy="1146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</a:t>
            </a:r>
          </a:p>
        </p:txBody>
      </p:sp>
      <p:sp>
        <p:nvSpPr>
          <p:cNvPr id="21513" name="WordArt 9"/>
          <p:cNvSpPr>
            <a:spLocks noChangeArrowheads="1" noChangeShapeType="1" noTextEdit="1"/>
          </p:cNvSpPr>
          <p:nvPr/>
        </p:nvSpPr>
        <p:spPr bwMode="auto">
          <a:xfrm>
            <a:off x="5795963" y="3141663"/>
            <a:ext cx="1152525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/>
      <p:bldP spid="21512" grpId="0" animBg="1"/>
      <p:bldP spid="215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00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-474663" y="269875"/>
            <a:ext cx="9618663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>
              <a:defRPr/>
            </a:pPr>
            <a:r>
              <a:rPr lang="ru-RU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Парные согласные потеряли свою пару, помогите им найти друг друга</a:t>
            </a:r>
          </a:p>
        </p:txBody>
      </p:sp>
      <p:sp>
        <p:nvSpPr>
          <p:cNvPr id="10243" name="WordArt 5"/>
          <p:cNvSpPr>
            <a:spLocks noChangeArrowheads="1" noChangeShapeType="1" noTextEdit="1"/>
          </p:cNvSpPr>
          <p:nvPr/>
        </p:nvSpPr>
        <p:spPr bwMode="auto">
          <a:xfrm>
            <a:off x="1042988" y="2997200"/>
            <a:ext cx="649287" cy="78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б</a:t>
            </a:r>
          </a:p>
        </p:txBody>
      </p:sp>
      <p:sp>
        <p:nvSpPr>
          <p:cNvPr id="10244" name="WordArt 6"/>
          <p:cNvSpPr>
            <a:spLocks noChangeArrowheads="1" noChangeShapeType="1" noTextEdit="1"/>
          </p:cNvSpPr>
          <p:nvPr/>
        </p:nvSpPr>
        <p:spPr bwMode="auto">
          <a:xfrm>
            <a:off x="827088" y="4365625"/>
            <a:ext cx="792162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ж</a:t>
            </a:r>
          </a:p>
        </p:txBody>
      </p:sp>
      <p:sp>
        <p:nvSpPr>
          <p:cNvPr id="10245" name="WordArt 7"/>
          <p:cNvSpPr>
            <a:spLocks noChangeArrowheads="1" noChangeShapeType="1" noTextEdit="1"/>
          </p:cNvSpPr>
          <p:nvPr/>
        </p:nvSpPr>
        <p:spPr bwMode="auto">
          <a:xfrm>
            <a:off x="3563938" y="2708275"/>
            <a:ext cx="504825" cy="931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</a:t>
            </a:r>
          </a:p>
        </p:txBody>
      </p:sp>
      <p:sp>
        <p:nvSpPr>
          <p:cNvPr id="112648" name="WordArt 8"/>
          <p:cNvSpPr>
            <a:spLocks noChangeArrowheads="1" noChangeShapeType="1" noTextEdit="1"/>
          </p:cNvSpPr>
          <p:nvPr/>
        </p:nvSpPr>
        <p:spPr bwMode="auto">
          <a:xfrm>
            <a:off x="4140200" y="3213100"/>
            <a:ext cx="700088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</a:t>
            </a:r>
          </a:p>
        </p:txBody>
      </p:sp>
      <p:sp>
        <p:nvSpPr>
          <p:cNvPr id="112649" name="WordArt 9"/>
          <p:cNvSpPr>
            <a:spLocks noChangeArrowheads="1" noChangeShapeType="1" noTextEdit="1"/>
          </p:cNvSpPr>
          <p:nvPr/>
        </p:nvSpPr>
        <p:spPr bwMode="auto">
          <a:xfrm>
            <a:off x="5076825" y="4437063"/>
            <a:ext cx="935038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ш</a:t>
            </a:r>
          </a:p>
        </p:txBody>
      </p:sp>
      <p:sp>
        <p:nvSpPr>
          <p:cNvPr id="10248" name="WordArt 10"/>
          <p:cNvSpPr>
            <a:spLocks noChangeArrowheads="1" noChangeShapeType="1" noTextEdit="1"/>
          </p:cNvSpPr>
          <p:nvPr/>
        </p:nvSpPr>
        <p:spPr bwMode="auto">
          <a:xfrm>
            <a:off x="5724525" y="3068638"/>
            <a:ext cx="647700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г</a:t>
            </a:r>
          </a:p>
        </p:txBody>
      </p:sp>
      <p:sp>
        <p:nvSpPr>
          <p:cNvPr id="112652" name="WordArt 12"/>
          <p:cNvSpPr>
            <a:spLocks noChangeArrowheads="1" noChangeShapeType="1" noTextEdit="1"/>
          </p:cNvSpPr>
          <p:nvPr/>
        </p:nvSpPr>
        <p:spPr bwMode="auto">
          <a:xfrm>
            <a:off x="7451725" y="2276475"/>
            <a:ext cx="503238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</a:t>
            </a:r>
          </a:p>
        </p:txBody>
      </p:sp>
      <p:sp>
        <p:nvSpPr>
          <p:cNvPr id="10250" name="WordArt 13"/>
          <p:cNvSpPr>
            <a:spLocks noChangeArrowheads="1" noChangeShapeType="1" noTextEdit="1"/>
          </p:cNvSpPr>
          <p:nvPr/>
        </p:nvSpPr>
        <p:spPr bwMode="auto">
          <a:xfrm>
            <a:off x="3492500" y="4365625"/>
            <a:ext cx="792163" cy="1003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</a:t>
            </a:r>
          </a:p>
        </p:txBody>
      </p:sp>
      <p:sp>
        <p:nvSpPr>
          <p:cNvPr id="112654" name="WordArt 14"/>
          <p:cNvSpPr>
            <a:spLocks noChangeArrowheads="1" noChangeShapeType="1" noTextEdit="1"/>
          </p:cNvSpPr>
          <p:nvPr/>
        </p:nvSpPr>
        <p:spPr bwMode="auto">
          <a:xfrm>
            <a:off x="6877050" y="5084763"/>
            <a:ext cx="660400" cy="78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</a:t>
            </a:r>
          </a:p>
        </p:txBody>
      </p:sp>
      <p:sp>
        <p:nvSpPr>
          <p:cNvPr id="112655" name="WordArt 15"/>
          <p:cNvSpPr>
            <a:spLocks noChangeArrowheads="1" noChangeShapeType="1" noTextEdit="1"/>
          </p:cNvSpPr>
          <p:nvPr/>
        </p:nvSpPr>
        <p:spPr bwMode="auto">
          <a:xfrm>
            <a:off x="8027988" y="3429000"/>
            <a:ext cx="560387" cy="78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 L -0.25 0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625 0.03148 L -0.37396 2.96296E-6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" y="-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44 -0.05232 L -0.11406 0.10509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88 -0.01574 L -0.30399 -0.33032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1126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" y="-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-0.40851 0.15255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126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" y="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/>
      <p:bldP spid="112648" grpId="0" animBg="1"/>
      <p:bldP spid="112649" grpId="0" animBg="1"/>
      <p:bldP spid="112652" grpId="0" animBg="1"/>
      <p:bldP spid="112654" grpId="0" animBg="1"/>
      <p:bldP spid="1126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FF00"/>
            </a:gs>
            <a:gs pos="100000">
              <a:srgbClr val="00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ChangeArrowheads="1"/>
          </p:cNvSpPr>
          <p:nvPr/>
        </p:nvSpPr>
        <p:spPr bwMode="auto">
          <a:xfrm>
            <a:off x="1042988" y="1633538"/>
            <a:ext cx="7639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>
              <a:defRPr/>
            </a:pPr>
            <a:r>
              <a:rPr lang="ru-RU" sz="3600" b="1">
                <a:solidFill>
                  <a:srgbClr val="008000"/>
                </a:solidFill>
                <a:latin typeface="Comic Sans MS" pitchFamily="66" charset="0"/>
                <a:cs typeface="+mn-cs"/>
              </a:rPr>
              <a:t>  </a:t>
            </a:r>
            <a:endParaRPr lang="ru-RU" sz="3600" b="1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11267" name="Text Box 9"/>
          <p:cNvSpPr txBox="1">
            <a:spLocks noChangeArrowheads="1"/>
          </p:cNvSpPr>
          <p:nvPr/>
        </p:nvSpPr>
        <p:spPr bwMode="auto">
          <a:xfrm>
            <a:off x="879475" y="908050"/>
            <a:ext cx="7580313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>
                <a:solidFill>
                  <a:schemeClr val="bg1"/>
                </a:solidFill>
              </a:rPr>
              <a:t>Какая буква заблудилась?</a:t>
            </a:r>
          </a:p>
        </p:txBody>
      </p:sp>
      <p:sp>
        <p:nvSpPr>
          <p:cNvPr id="23562" name="WordArt 10"/>
          <p:cNvSpPr>
            <a:spLocks noChangeArrowheads="1" noChangeShapeType="1" noTextEdit="1"/>
          </p:cNvSpPr>
          <p:nvPr/>
        </p:nvSpPr>
        <p:spPr bwMode="auto">
          <a:xfrm>
            <a:off x="1116013" y="2997200"/>
            <a:ext cx="5688012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33333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а, у, й, ы, и</a:t>
            </a:r>
          </a:p>
        </p:txBody>
      </p:sp>
      <p:sp>
        <p:nvSpPr>
          <p:cNvPr id="23565" name="WordArt 13"/>
          <p:cNvSpPr>
            <a:spLocks noChangeArrowheads="1" noChangeShapeType="1" noTextEdit="1"/>
          </p:cNvSpPr>
          <p:nvPr/>
        </p:nvSpPr>
        <p:spPr bwMode="auto">
          <a:xfrm>
            <a:off x="3995738" y="4508500"/>
            <a:ext cx="1439862" cy="1944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й</a:t>
            </a:r>
          </a:p>
        </p:txBody>
      </p:sp>
      <p:sp>
        <p:nvSpPr>
          <p:cNvPr id="23566" name="WordArt 14"/>
          <p:cNvSpPr>
            <a:spLocks noChangeArrowheads="1" noChangeShapeType="1" noTextEdit="1"/>
          </p:cNvSpPr>
          <p:nvPr/>
        </p:nvSpPr>
        <p:spPr bwMode="auto">
          <a:xfrm>
            <a:off x="1258888" y="4868863"/>
            <a:ext cx="720725" cy="1223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</a:t>
            </a:r>
          </a:p>
        </p:txBody>
      </p:sp>
      <p:sp>
        <p:nvSpPr>
          <p:cNvPr id="23567" name="WordArt 15"/>
          <p:cNvSpPr>
            <a:spLocks noChangeArrowheads="1" noChangeShapeType="1" noTextEdit="1"/>
          </p:cNvSpPr>
          <p:nvPr/>
        </p:nvSpPr>
        <p:spPr bwMode="auto">
          <a:xfrm>
            <a:off x="2411413" y="4941888"/>
            <a:ext cx="647700" cy="1223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у</a:t>
            </a:r>
          </a:p>
        </p:txBody>
      </p:sp>
      <p:sp>
        <p:nvSpPr>
          <p:cNvPr id="23568" name="WordArt 16"/>
          <p:cNvSpPr>
            <a:spLocks noChangeArrowheads="1" noChangeShapeType="1" noTextEdit="1"/>
          </p:cNvSpPr>
          <p:nvPr/>
        </p:nvSpPr>
        <p:spPr bwMode="auto">
          <a:xfrm>
            <a:off x="7885113" y="4868863"/>
            <a:ext cx="863600" cy="10366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</a:t>
            </a:r>
          </a:p>
        </p:txBody>
      </p:sp>
      <p:sp>
        <p:nvSpPr>
          <p:cNvPr id="23569" name="WordArt 17"/>
          <p:cNvSpPr>
            <a:spLocks noChangeArrowheads="1" noChangeShapeType="1" noTextEdit="1"/>
          </p:cNvSpPr>
          <p:nvPr/>
        </p:nvSpPr>
        <p:spPr bwMode="auto">
          <a:xfrm>
            <a:off x="6084888" y="4941888"/>
            <a:ext cx="863600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ы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6" grpId="0"/>
      <p:bldP spid="23562" grpId="0" animBg="1"/>
      <p:bldP spid="23565" grpId="0" animBg="1"/>
      <p:bldP spid="23566" grpId="0" animBg="1"/>
      <p:bldP spid="23567" grpId="0" animBg="1"/>
      <p:bldP spid="23568" grpId="0" animBg="1"/>
      <p:bldP spid="2356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2.6"/>
</p:tagLst>
</file>

<file path=ppt/theme/theme1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3764</TotalTime>
  <Words>293</Words>
  <Application>Microsoft Office PowerPoint</Application>
  <PresentationFormat>Экран (4:3)</PresentationFormat>
  <Paragraphs>133</Paragraphs>
  <Slides>27</Slides>
  <Notes>2</Notes>
  <HiddenSlides>0</HiddenSlides>
  <MMClips>2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  <vt:variant>
        <vt:lpstr>Произвольные показы</vt:lpstr>
      </vt:variant>
      <vt:variant>
        <vt:i4>1</vt:i4>
      </vt:variant>
    </vt:vector>
  </HeadingPairs>
  <TitlesOfParts>
    <vt:vector size="30" baseType="lpstr">
      <vt:lpstr>Облака</vt:lpstr>
      <vt:lpstr>Оформление по умолчанию</vt:lpstr>
      <vt:lpstr>Урок обучения чтению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Тай. </vt:lpstr>
      <vt:lpstr>Слайд 24</vt:lpstr>
      <vt:lpstr>Слайд 25</vt:lpstr>
      <vt:lpstr>Домашнее задание стр.98.</vt:lpstr>
      <vt:lpstr>Слайд 27</vt:lpstr>
      <vt:lpstr>Произвольный показ 1</vt:lpstr>
    </vt:vector>
  </TitlesOfParts>
  <Company>elF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Дом</cp:lastModifiedBy>
  <cp:revision>93</cp:revision>
  <dcterms:created xsi:type="dcterms:W3CDTF">2009-08-19T07:48:04Z</dcterms:created>
  <dcterms:modified xsi:type="dcterms:W3CDTF">2014-02-24T11:51:25Z</dcterms:modified>
</cp:coreProperties>
</file>