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C59E-FCC5-420C-947E-7C9544E2EB97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27A53-6E8B-4C06-A953-21744E360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9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3134-E442-4675-AB0D-00A75498B1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2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7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4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7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4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2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8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2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6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6A4F-8113-4FB9-9793-047B3A057A70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29B8-5CF1-45AD-AE72-9CB95A41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8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560" y="0"/>
            <a:ext cx="9182560" cy="682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6423" y="404664"/>
            <a:ext cx="25711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70629" y="5099604"/>
            <a:ext cx="45672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 учитель- логопед</a:t>
            </a:r>
          </a:p>
          <a:p>
            <a:pPr algn="r"/>
            <a:r>
              <a:rPr lang="ru-RU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овалей</a:t>
            </a:r>
            <a:r>
              <a:rPr lang="ru-RU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С.А.</a:t>
            </a:r>
            <a:endParaRPr lang="ru-RU" sz="13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1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54868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за мной слова: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460" y="249289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Мыло, голубь, </a:t>
            </a:r>
            <a:r>
              <a:rPr lang="ru-RU" sz="4000" b="1" dirty="0" smtClean="0">
                <a:solidFill>
                  <a:srgbClr val="FFC000"/>
                </a:solidFill>
              </a:rPr>
              <a:t>яблоко, </a:t>
            </a:r>
            <a:r>
              <a:rPr lang="ru-RU" sz="4000" b="1" dirty="0">
                <a:solidFill>
                  <a:srgbClr val="FFC000"/>
                </a:solidFill>
              </a:rPr>
              <a:t>палка, слон, калач</a:t>
            </a:r>
            <a:r>
              <a:rPr lang="ru-RU" sz="4000" b="1" dirty="0" smtClean="0">
                <a:solidFill>
                  <a:srgbClr val="FFC000"/>
                </a:solidFill>
              </a:rPr>
              <a:t>, улыбка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2420888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20888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420888"/>
            <a:ext cx="1944216" cy="194421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2420888"/>
            <a:ext cx="1944216" cy="194421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9712" y="133463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В которой звук </a:t>
            </a:r>
            <a:r>
              <a:rPr lang="en-US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 smtClean="0">
                <a:solidFill>
                  <a:srgbClr val="FFFF00"/>
                </a:solidFill>
              </a:rPr>
              <a:t>Л</a:t>
            </a:r>
            <a:r>
              <a:rPr lang="en-US" sz="2800" b="1" dirty="0" smtClean="0">
                <a:solidFill>
                  <a:srgbClr val="FFFF00"/>
                </a:solidFill>
              </a:rPr>
              <a:t>]</a:t>
            </a:r>
            <a:r>
              <a:rPr lang="ru-RU" sz="2800" b="1" dirty="0" smtClean="0">
                <a:solidFill>
                  <a:srgbClr val="FFFF00"/>
                </a:solidFill>
              </a:rPr>
              <a:t> середине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  <p:bldP spid="4" grpId="0" build="p" animBg="1" autoUpdateAnimBg="0"/>
      <p:bldP spid="5" grpId="0" build="p" animBg="1" autoUpdateAnimBg="0"/>
      <p:bldP spid="6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54868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за мной слова: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397948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Стол</a:t>
            </a:r>
            <a:r>
              <a:rPr lang="ru-RU" sz="4000" b="1" dirty="0">
                <a:solidFill>
                  <a:srgbClr val="FFC000"/>
                </a:solidFill>
              </a:rPr>
              <a:t>, мел, </a:t>
            </a:r>
            <a:r>
              <a:rPr lang="ru-RU" sz="4000" b="1" dirty="0" smtClean="0">
                <a:solidFill>
                  <a:srgbClr val="FFC000"/>
                </a:solidFill>
              </a:rPr>
              <a:t>пенал, стул, пол, козёл, ангел, дятел, осёл, орёл.</a:t>
            </a:r>
            <a:endParaRPr lang="ru-RU" sz="4000" b="1" dirty="0">
              <a:solidFill>
                <a:srgbClr val="FFC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22972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2420888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2420888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20888"/>
            <a:ext cx="1944216" cy="194421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420888"/>
            <a:ext cx="1944216" cy="194421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99792" y="133463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Где звук </a:t>
            </a:r>
            <a:r>
              <a:rPr lang="en-US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 smtClean="0">
                <a:solidFill>
                  <a:srgbClr val="FFFF00"/>
                </a:solidFill>
              </a:rPr>
              <a:t>Л</a:t>
            </a:r>
            <a:r>
              <a:rPr lang="en-US" sz="2800" b="1" dirty="0" smtClean="0">
                <a:solidFill>
                  <a:srgbClr val="FFFF00"/>
                </a:solidFill>
              </a:rPr>
              <a:t>]</a:t>
            </a:r>
            <a:r>
              <a:rPr lang="ru-RU" sz="2800" b="1" dirty="0" smtClean="0">
                <a:solidFill>
                  <a:srgbClr val="FFFF00"/>
                </a:solidFill>
              </a:rPr>
              <a:t> в конце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  <p:bldP spid="4" grpId="0" build="p" animBg="1" autoUpdateAnimBg="0"/>
      <p:bldP spid="5" grpId="0" build="p" animBg="1" autoUpdateAnimBg="0"/>
      <p:bldP spid="6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54868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за мной слова: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847" y="2204864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Благо, глаза, колпак, полка, солдат, блок, глоток, метла, послы, флакон, блуза, глубина, младенец, салфетка, флот, вилка, злак, платок, слава, </a:t>
            </a:r>
            <a:r>
              <a:rPr lang="ru-RU" sz="4000" b="1" dirty="0">
                <a:solidFill>
                  <a:srgbClr val="FFC000"/>
                </a:solidFill>
              </a:rPr>
              <a:t>хлам</a:t>
            </a:r>
          </a:p>
        </p:txBody>
      </p:sp>
    </p:spTree>
    <p:extLst>
      <p:ext uri="{BB962C8B-B14F-4D97-AF65-F5344CB8AC3E}">
        <p14:creationId xmlns:p14="http://schemas.microsoft.com/office/powerpoint/2010/main" val="13118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3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2420888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2420888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31840" y="131618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Со звуком </a:t>
            </a:r>
            <a:r>
              <a:rPr lang="en-US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 smtClean="0">
                <a:solidFill>
                  <a:srgbClr val="FFFF00"/>
                </a:solidFill>
              </a:rPr>
              <a:t>Л</a:t>
            </a:r>
            <a:r>
              <a:rPr lang="en-US" sz="2800" b="1" dirty="0" smtClean="0">
                <a:solidFill>
                  <a:srgbClr val="FFFF00"/>
                </a:solidFill>
              </a:rPr>
              <a:t>]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  <p:bldP spid="4" grpId="0" build="p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34402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348880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348880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31840" y="131618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Со звуком </a:t>
            </a:r>
            <a:r>
              <a:rPr lang="en-US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 smtClean="0">
                <a:solidFill>
                  <a:srgbClr val="FFFF00"/>
                </a:solidFill>
              </a:rPr>
              <a:t>Л</a:t>
            </a:r>
            <a:r>
              <a:rPr lang="en-US" sz="2800" b="1" dirty="0" smtClean="0">
                <a:solidFill>
                  <a:srgbClr val="FFFF00"/>
                </a:solidFill>
              </a:rPr>
              <a:t>]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5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  <p:bldP spid="4" grpId="0" build="p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3345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420888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348880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31840" y="134076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Со звуком </a:t>
            </a:r>
            <a:r>
              <a:rPr lang="en-US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 smtClean="0">
                <a:solidFill>
                  <a:srgbClr val="FFFF00"/>
                </a:solidFill>
              </a:rPr>
              <a:t>Л</a:t>
            </a:r>
            <a:r>
              <a:rPr lang="en-US" sz="2800" b="1" dirty="0" smtClean="0">
                <a:solidFill>
                  <a:srgbClr val="FFFF00"/>
                </a:solidFill>
              </a:rPr>
              <a:t>]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  <p:bldP spid="4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3154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2348880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2348880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31840" y="131618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Со звуком </a:t>
            </a:r>
            <a:r>
              <a:rPr lang="en-US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 smtClean="0">
                <a:solidFill>
                  <a:srgbClr val="FFFF00"/>
                </a:solidFill>
              </a:rPr>
              <a:t>Л</a:t>
            </a:r>
            <a:r>
              <a:rPr lang="en-US" sz="2800" b="1" dirty="0" smtClean="0">
                <a:solidFill>
                  <a:srgbClr val="FFFF00"/>
                </a:solidFill>
              </a:rPr>
              <a:t>]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 autoUpdateAnimBg="0"/>
      <p:bldP spid="4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548680"/>
            <a:ext cx="712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словосочетания: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847" y="1843950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Весёлый малыш, </a:t>
            </a:r>
            <a:r>
              <a:rPr lang="ru-RU" sz="4000" b="1" dirty="0">
                <a:solidFill>
                  <a:srgbClr val="FFC000"/>
                </a:solidFill>
              </a:rPr>
              <a:t>луч </a:t>
            </a:r>
            <a:r>
              <a:rPr lang="ru-RU" sz="4000" b="1" dirty="0" smtClean="0">
                <a:solidFill>
                  <a:srgbClr val="FFC000"/>
                </a:solidFill>
              </a:rPr>
              <a:t>солнца, гладкий лоб, </a:t>
            </a:r>
            <a:r>
              <a:rPr lang="ru-RU" sz="4000" b="1" dirty="0">
                <a:solidFill>
                  <a:srgbClr val="FFC000"/>
                </a:solidFill>
              </a:rPr>
              <a:t>лыжная </a:t>
            </a:r>
            <a:r>
              <a:rPr lang="ru-RU" sz="4000" b="1" dirty="0" smtClean="0">
                <a:solidFill>
                  <a:srgbClr val="FFC000"/>
                </a:solidFill>
              </a:rPr>
              <a:t>палка, плывущая лодка,</a:t>
            </a:r>
            <a:r>
              <a:rPr lang="ru-RU" sz="4000" b="1" dirty="0">
                <a:solidFill>
                  <a:srgbClr val="FFC000"/>
                </a:solidFill>
              </a:rPr>
              <a:t/>
            </a:r>
            <a:br>
              <a:rPr lang="ru-RU" sz="4000" b="1" dirty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глубокая лужа, </a:t>
            </a:r>
            <a:r>
              <a:rPr lang="ru-RU" sz="4000" b="1" dirty="0">
                <a:solidFill>
                  <a:srgbClr val="FFC000"/>
                </a:solidFill>
              </a:rPr>
              <a:t>метла под </a:t>
            </a:r>
            <a:r>
              <a:rPr lang="ru-RU" sz="4000" b="1" dirty="0" smtClean="0">
                <a:solidFill>
                  <a:srgbClr val="FFC000"/>
                </a:solidFill>
              </a:rPr>
              <a:t>столом, </a:t>
            </a:r>
            <a:r>
              <a:rPr lang="ru-RU" sz="4000" b="1" dirty="0">
                <a:solidFill>
                  <a:srgbClr val="FFC000"/>
                </a:solidFill>
              </a:rPr>
              <a:t>плыть к плоту </a:t>
            </a:r>
          </a:p>
        </p:txBody>
      </p:sp>
    </p:spTree>
    <p:extLst>
      <p:ext uri="{BB962C8B-B14F-4D97-AF65-F5344CB8AC3E}">
        <p14:creationId xmlns:p14="http://schemas.microsoft.com/office/powerpoint/2010/main" val="20287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6" y="193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4677" y="476672"/>
            <a:ext cx="4160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Содержание: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418" y="1700808"/>
            <a:ext cx="69381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>
              <a:buAutoNum type="arabicPeriod"/>
            </a:pP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Автоматизация 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звука</a:t>
            </a:r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[</a:t>
            </a:r>
            <a: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4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Дифференциация 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 </a:t>
            </a:r>
            <a: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6" y="193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84893"/>
            <a:ext cx="4642098" cy="62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360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Помоги колобку убежать от лисы.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Беги по клеточкам и произноси предметы.</a:t>
            </a:r>
          </a:p>
          <a:p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548680"/>
            <a:ext cx="712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</a:t>
            </a:r>
            <a:r>
              <a:rPr lang="ru-RU" sz="4800" b="1" dirty="0" err="1" smtClean="0">
                <a:solidFill>
                  <a:srgbClr val="FFFF00"/>
                </a:solidFill>
              </a:rPr>
              <a:t>чистоговорки</a:t>
            </a:r>
            <a:r>
              <a:rPr lang="ru-RU" sz="4800" b="1" dirty="0" smtClean="0">
                <a:solidFill>
                  <a:srgbClr val="FFFF00"/>
                </a:solidFill>
              </a:rPr>
              <a:t>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174" y="1379677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Ал-ал-ал </a:t>
            </a:r>
            <a:r>
              <a:rPr lang="ru-RU" sz="3200" b="1" dirty="0">
                <a:solidFill>
                  <a:srgbClr val="FFC000"/>
                </a:solidFill>
              </a:rPr>
              <a:t>- я с тобой играл.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Ла-ла-ла - важные дела.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Ил-ил-ил - дождик долго лил!</a:t>
            </a:r>
          </a:p>
          <a:p>
            <a:r>
              <a:rPr lang="ru-RU" sz="3200" b="1" dirty="0" err="1" smtClean="0">
                <a:solidFill>
                  <a:srgbClr val="FFC000"/>
                </a:solidFill>
              </a:rPr>
              <a:t>Ёл-ёл-ёл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- листья съел козёл.</a:t>
            </a:r>
          </a:p>
          <a:p>
            <a:r>
              <a:rPr lang="ru-RU" sz="3200" b="1" dirty="0" err="1">
                <a:solidFill>
                  <a:srgbClr val="FFC000"/>
                </a:solidFill>
              </a:rPr>
              <a:t>Ол-ол-ол</a:t>
            </a:r>
            <a:r>
              <a:rPr lang="ru-RU" sz="3200" b="1" dirty="0">
                <a:solidFill>
                  <a:srgbClr val="FFC000"/>
                </a:solidFill>
              </a:rPr>
              <a:t> - в кухне новый стол.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Ло-</a:t>
            </a:r>
            <a:r>
              <a:rPr lang="ru-RU" sz="3200" b="1" dirty="0" err="1">
                <a:solidFill>
                  <a:srgbClr val="FFC000"/>
                </a:solidFill>
              </a:rPr>
              <a:t>ло</a:t>
            </a:r>
            <a:r>
              <a:rPr lang="ru-RU" sz="3200" b="1" dirty="0">
                <a:solidFill>
                  <a:srgbClr val="FFC000"/>
                </a:solidFill>
              </a:rPr>
              <a:t>-</a:t>
            </a:r>
            <a:r>
              <a:rPr lang="ru-RU" sz="3200" b="1" dirty="0" err="1">
                <a:solidFill>
                  <a:srgbClr val="FFC000"/>
                </a:solidFill>
              </a:rPr>
              <a:t>ло</a:t>
            </a:r>
            <a:r>
              <a:rPr lang="ru-RU" sz="3200" b="1" dirty="0">
                <a:solidFill>
                  <a:srgbClr val="FFC000"/>
                </a:solidFill>
              </a:rPr>
              <a:t> - снегом замело!</a:t>
            </a:r>
          </a:p>
          <a:p>
            <a:r>
              <a:rPr lang="ru-RU" sz="3200" b="1" dirty="0" err="1" smtClean="0">
                <a:solidFill>
                  <a:srgbClr val="FFC000"/>
                </a:solidFill>
              </a:rPr>
              <a:t>Лы-лы-лы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- новые столы.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Ел-ел-ел </a:t>
            </a:r>
            <a:r>
              <a:rPr lang="ru-RU" sz="3200" b="1" dirty="0">
                <a:solidFill>
                  <a:srgbClr val="FFC000"/>
                </a:solidFill>
              </a:rPr>
              <a:t>- я конфету съел</a:t>
            </a:r>
            <a:r>
              <a:rPr lang="ru-RU" sz="3200" b="1" dirty="0" smtClean="0">
                <a:solidFill>
                  <a:srgbClr val="FFC000"/>
                </a:solidFill>
              </a:rPr>
              <a:t>!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548680"/>
            <a:ext cx="712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предложения: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420" y="1988840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Алла </a:t>
            </a:r>
            <a:r>
              <a:rPr lang="ru-RU" sz="4000" b="1" dirty="0">
                <a:solidFill>
                  <a:srgbClr val="FFC000"/>
                </a:solidFill>
              </a:rPr>
              <a:t>пила молоко. 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Лопата </a:t>
            </a:r>
            <a:r>
              <a:rPr lang="ru-RU" sz="4000" b="1" dirty="0">
                <a:solidFill>
                  <a:srgbClr val="FFC000"/>
                </a:solidFill>
              </a:rPr>
              <a:t>стоит у стола</a:t>
            </a:r>
            <a:r>
              <a:rPr lang="ru-RU" sz="4000" b="1" dirty="0" smtClean="0">
                <a:solidFill>
                  <a:srgbClr val="FFC000"/>
                </a:solidFill>
              </a:rPr>
              <a:t>.</a:t>
            </a:r>
            <a:r>
              <a:rPr lang="ru-RU" sz="4000" b="1" dirty="0">
                <a:solidFill>
                  <a:srgbClr val="FFC000"/>
                </a:solidFill>
              </a:rPr>
              <a:t/>
            </a:r>
            <a:br>
              <a:rPr lang="ru-RU" sz="4000" b="1" dirty="0">
                <a:solidFill>
                  <a:srgbClr val="FFC000"/>
                </a:solidFill>
              </a:rPr>
            </a:br>
            <a:r>
              <a:rPr lang="ru-RU" sz="4000" b="1" dirty="0">
                <a:solidFill>
                  <a:srgbClr val="FFC000"/>
                </a:solidFill>
              </a:rPr>
              <a:t>В кладовой лук и салат. 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Мама </a:t>
            </a:r>
            <a:r>
              <a:rPr lang="ru-RU" sz="4000" b="1" dirty="0">
                <a:solidFill>
                  <a:srgbClr val="FFC000"/>
                </a:solidFill>
              </a:rPr>
              <a:t>купила голубое платье</a:t>
            </a:r>
            <a:r>
              <a:rPr lang="ru-RU" sz="4000" b="1" dirty="0" smtClean="0">
                <a:solidFill>
                  <a:srgbClr val="FFC000"/>
                </a:solidFill>
              </a:rPr>
              <a:t>.</a:t>
            </a:r>
            <a:r>
              <a:rPr lang="ru-RU" sz="4000" b="1" dirty="0">
                <a:solidFill>
                  <a:srgbClr val="FFC000"/>
                </a:solidFill>
              </a:rPr>
              <a:t/>
            </a:r>
            <a:br>
              <a:rPr lang="ru-RU" sz="4000" b="1" dirty="0">
                <a:solidFill>
                  <a:srgbClr val="FFC000"/>
                </a:solidFill>
              </a:rPr>
            </a:br>
            <a:r>
              <a:rPr lang="ru-RU" sz="4000" b="1" dirty="0">
                <a:solidFill>
                  <a:srgbClr val="FFC000"/>
                </a:solidFill>
              </a:rPr>
              <a:t>Володя удил плотву с плота</a:t>
            </a:r>
            <a:r>
              <a:rPr lang="ru-RU" sz="4000" b="1" dirty="0" smtClean="0">
                <a:solidFill>
                  <a:srgbClr val="FFC000"/>
                </a:solidFill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4000" b="1" dirty="0">
                <a:solidFill>
                  <a:srgbClr val="FFC000"/>
                </a:solidFill>
              </a:rPr>
              <a:t>На ёлке сидит белка.</a:t>
            </a:r>
          </a:p>
        </p:txBody>
      </p:sp>
    </p:spTree>
    <p:extLst>
      <p:ext uri="{BB962C8B-B14F-4D97-AF65-F5344CB8AC3E}">
        <p14:creationId xmlns:p14="http://schemas.microsoft.com/office/powerpoint/2010/main" val="19513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6" y="548679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 текст: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700808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На вокзал пошёл осёл 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До вокзала не дошёл.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Встал осёл на полпути: 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- Лучше мне домой пойти.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pPr algn="ctr"/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10242" name="Picture 2" descr="http://cs616117.vk.me/v616117398/30fc/p39_GatA3o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49155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6" y="193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3231" y="2492896"/>
            <a:ext cx="78175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Дифференциация </a:t>
            </a:r>
            <a:r>
              <a:rPr lang="ru-RU" sz="5400" b="1" dirty="0" smtClean="0">
                <a:solidFill>
                  <a:srgbClr val="FFFF00"/>
                </a:solidFill>
              </a:rPr>
              <a:t>звуков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[</a:t>
            </a:r>
            <a:r>
              <a:rPr lang="ru-RU" sz="5400" b="1" dirty="0">
                <a:solidFill>
                  <a:srgbClr val="FFFF00"/>
                </a:solidFill>
              </a:rPr>
              <a:t>Л</a:t>
            </a:r>
            <a:r>
              <a:rPr lang="en-US" sz="5400" b="1" dirty="0" smtClean="0">
                <a:solidFill>
                  <a:srgbClr val="FFFF00"/>
                </a:solidFill>
              </a:rPr>
              <a:t>]-[</a:t>
            </a:r>
            <a:r>
              <a:rPr lang="ru-RU" sz="5400" b="1" dirty="0" smtClean="0">
                <a:solidFill>
                  <a:srgbClr val="FFFF00"/>
                </a:solidFill>
              </a:rPr>
              <a:t>В</a:t>
            </a:r>
            <a:r>
              <a:rPr lang="en-US" sz="5400" b="1" dirty="0" smtClean="0">
                <a:solidFill>
                  <a:srgbClr val="FFFF00"/>
                </a:solidFill>
              </a:rPr>
              <a:t>]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687" y="69488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7647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за мной слоги: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4889" y="1628800"/>
            <a:ext cx="304605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FFC000"/>
                </a:solidFill>
              </a:rPr>
              <a:t>Ва</a:t>
            </a:r>
            <a:r>
              <a:rPr lang="ru-RU" sz="4000" dirty="0" smtClean="0">
                <a:solidFill>
                  <a:srgbClr val="FFC000"/>
                </a:solidFill>
              </a:rPr>
              <a:t>-ла </a:t>
            </a:r>
          </a:p>
          <a:p>
            <a:r>
              <a:rPr lang="ru-RU" sz="4000" dirty="0" smtClean="0">
                <a:solidFill>
                  <a:srgbClr val="00B0F0"/>
                </a:solidFill>
              </a:rPr>
              <a:t>Ла-</a:t>
            </a:r>
            <a:r>
              <a:rPr lang="ru-RU" sz="4000" dirty="0" err="1" smtClean="0">
                <a:solidFill>
                  <a:srgbClr val="00B0F0"/>
                </a:solidFill>
              </a:rPr>
              <a:t>ва</a:t>
            </a:r>
            <a:r>
              <a:rPr lang="ru-RU" sz="4000" dirty="0" smtClean="0">
                <a:solidFill>
                  <a:srgbClr val="00B0F0"/>
                </a:solidFill>
              </a:rPr>
              <a:t>-ла</a:t>
            </a:r>
          </a:p>
          <a:p>
            <a:r>
              <a:rPr lang="ru-RU" sz="4000" dirty="0" smtClean="0">
                <a:solidFill>
                  <a:srgbClr val="FFC000"/>
                </a:solidFill>
              </a:rPr>
              <a:t>Вы-</a:t>
            </a:r>
            <a:r>
              <a:rPr lang="ru-RU" sz="4000" dirty="0" err="1" smtClean="0">
                <a:solidFill>
                  <a:srgbClr val="FFC000"/>
                </a:solidFill>
              </a:rPr>
              <a:t>лы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err="1">
                <a:solidFill>
                  <a:srgbClr val="00B0F0"/>
                </a:solidFill>
              </a:rPr>
              <a:t>Лы</a:t>
            </a:r>
            <a:r>
              <a:rPr lang="ru-RU" sz="4000" dirty="0">
                <a:solidFill>
                  <a:srgbClr val="00B0F0"/>
                </a:solidFill>
              </a:rPr>
              <a:t>-вы-</a:t>
            </a:r>
            <a:r>
              <a:rPr lang="ru-RU" sz="4000" dirty="0" err="1">
                <a:solidFill>
                  <a:srgbClr val="00B0F0"/>
                </a:solidFill>
              </a:rPr>
              <a:t>лы</a:t>
            </a:r>
            <a:endParaRPr lang="ru-RU" sz="4000" dirty="0">
              <a:solidFill>
                <a:srgbClr val="00B0F0"/>
              </a:solidFill>
            </a:endParaRPr>
          </a:p>
          <a:p>
            <a:r>
              <a:rPr lang="ru-RU" sz="4000" dirty="0" smtClean="0">
                <a:solidFill>
                  <a:srgbClr val="FFC000"/>
                </a:solidFill>
              </a:rPr>
              <a:t>Вэ-</a:t>
            </a:r>
            <a:r>
              <a:rPr lang="ru-RU" sz="4000" dirty="0" err="1" smtClean="0">
                <a:solidFill>
                  <a:srgbClr val="FFC000"/>
                </a:solidFill>
              </a:rPr>
              <a:t>лэ</a:t>
            </a:r>
            <a:endParaRPr lang="ru-RU" sz="4000" dirty="0" smtClean="0">
              <a:solidFill>
                <a:srgbClr val="FFC000"/>
              </a:solidFill>
            </a:endParaRPr>
          </a:p>
          <a:p>
            <a:r>
              <a:rPr lang="ru-RU" sz="4000" dirty="0" err="1" smtClean="0">
                <a:solidFill>
                  <a:srgbClr val="FFC000"/>
                </a:solidFill>
              </a:rPr>
              <a:t>Лэ</a:t>
            </a:r>
            <a:r>
              <a:rPr lang="ru-RU" sz="4000" dirty="0" smtClean="0">
                <a:solidFill>
                  <a:srgbClr val="FFC000"/>
                </a:solidFill>
              </a:rPr>
              <a:t>-вэ-</a:t>
            </a:r>
            <a:r>
              <a:rPr lang="ru-RU" sz="4000" dirty="0" err="1" smtClean="0">
                <a:solidFill>
                  <a:srgbClr val="FFC000"/>
                </a:solidFill>
              </a:rPr>
              <a:t>лэ</a:t>
            </a:r>
            <a:endParaRPr lang="ru-RU" sz="4000" dirty="0" smtClean="0">
              <a:solidFill>
                <a:srgbClr val="FFC000"/>
              </a:solidFill>
            </a:endParaRPr>
          </a:p>
          <a:p>
            <a:r>
              <a:rPr lang="ru-RU" sz="4000" dirty="0" smtClean="0">
                <a:solidFill>
                  <a:srgbClr val="FFC000"/>
                </a:solidFill>
              </a:rPr>
              <a:t>Во-</a:t>
            </a:r>
            <a:r>
              <a:rPr lang="ru-RU" sz="4000" dirty="0" err="1" smtClean="0">
                <a:solidFill>
                  <a:srgbClr val="FFC000"/>
                </a:solidFill>
              </a:rPr>
              <a:t>ло</a:t>
            </a:r>
            <a:endParaRPr lang="ru-RU" sz="4000" dirty="0" smtClean="0">
              <a:solidFill>
                <a:srgbClr val="FFC000"/>
              </a:solidFill>
            </a:endParaRPr>
          </a:p>
          <a:p>
            <a:r>
              <a:rPr lang="ru-RU" sz="4000" dirty="0" smtClean="0">
                <a:solidFill>
                  <a:srgbClr val="FFC000"/>
                </a:solidFill>
              </a:rPr>
              <a:t>Ло-во-</a:t>
            </a:r>
            <a:r>
              <a:rPr lang="ru-RU" sz="4000" dirty="0" err="1" smtClean="0">
                <a:solidFill>
                  <a:srgbClr val="FFC000"/>
                </a:solidFill>
              </a:rPr>
              <a:t>ло</a:t>
            </a:r>
            <a:endParaRPr lang="ru-RU" sz="4000" dirty="0">
              <a:solidFill>
                <a:srgbClr val="FFC000"/>
              </a:solidFill>
            </a:endParaRPr>
          </a:p>
          <a:p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13314" name="Picture 2" descr="http://img1.liveinternet.ru/images/attach/c/8/99/827/99827209_3561972_0_5733e_ba4f4a5f_X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153163"/>
            <a:ext cx="2818331" cy="26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7647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за мной слова: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2538" y="2151727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Лавка,  ловко,  лава,  ловит, Клава,  слава </a:t>
            </a:r>
            <a:r>
              <a:rPr lang="ru-RU" sz="4000" dirty="0">
                <a:solidFill>
                  <a:srgbClr val="00B0F0"/>
                </a:solidFill>
              </a:rPr>
              <a:t>,</a:t>
            </a:r>
            <a:r>
              <a:rPr lang="ru-RU" sz="4000" dirty="0" smtClean="0">
                <a:solidFill>
                  <a:srgbClr val="00B0F0"/>
                </a:solidFill>
              </a:rPr>
              <a:t> славный </a:t>
            </a:r>
            <a:r>
              <a:rPr lang="ru-RU" sz="4000" dirty="0">
                <a:solidFill>
                  <a:srgbClr val="00B0F0"/>
                </a:solidFill>
              </a:rPr>
              <a:t>,</a:t>
            </a:r>
            <a:r>
              <a:rPr lang="ru-RU" sz="4000" dirty="0" smtClean="0">
                <a:solidFill>
                  <a:srgbClr val="00B0F0"/>
                </a:solidFill>
              </a:rPr>
              <a:t> глава </a:t>
            </a:r>
            <a:r>
              <a:rPr lang="ru-RU" sz="4000" dirty="0">
                <a:solidFill>
                  <a:srgbClr val="00B0F0"/>
                </a:solidFill>
              </a:rPr>
              <a:t>,</a:t>
            </a:r>
            <a:r>
              <a:rPr lang="ru-RU" sz="4000" dirty="0" smtClean="0">
                <a:solidFill>
                  <a:srgbClr val="00B0F0"/>
                </a:solidFill>
              </a:rPr>
              <a:t> славно </a:t>
            </a:r>
            <a:r>
              <a:rPr lang="ru-RU" sz="4000" dirty="0">
                <a:solidFill>
                  <a:srgbClr val="00B0F0"/>
                </a:solidFill>
              </a:rPr>
              <a:t>,</a:t>
            </a:r>
            <a:r>
              <a:rPr lang="ru-RU" sz="4000" dirty="0" smtClean="0">
                <a:solidFill>
                  <a:srgbClr val="00B0F0"/>
                </a:solidFill>
              </a:rPr>
              <a:t>   главный </a:t>
            </a:r>
            <a:r>
              <a:rPr lang="ru-RU" sz="4000" dirty="0">
                <a:solidFill>
                  <a:srgbClr val="00B0F0"/>
                </a:solidFill>
              </a:rPr>
              <a:t>,</a:t>
            </a:r>
            <a:r>
              <a:rPr lang="ru-RU" sz="4000" dirty="0" smtClean="0">
                <a:solidFill>
                  <a:srgbClr val="00B0F0"/>
                </a:solidFill>
              </a:rPr>
              <a:t> голова </a:t>
            </a:r>
            <a:r>
              <a:rPr lang="ru-RU" sz="4000" dirty="0">
                <a:solidFill>
                  <a:srgbClr val="00B0F0"/>
                </a:solidFill>
              </a:rPr>
              <a:t>,</a:t>
            </a:r>
            <a:r>
              <a:rPr lang="ru-RU" sz="4000" dirty="0" smtClean="0">
                <a:solidFill>
                  <a:srgbClr val="00B0F0"/>
                </a:solidFill>
              </a:rPr>
              <a:t> плавать </a:t>
            </a:r>
            <a:r>
              <a:rPr lang="ru-RU" sz="4000" dirty="0">
                <a:solidFill>
                  <a:srgbClr val="00B0F0"/>
                </a:solidFill>
              </a:rPr>
              <a:t>,</a:t>
            </a:r>
            <a:r>
              <a:rPr lang="ru-RU" sz="4000" dirty="0" smtClean="0">
                <a:solidFill>
                  <a:srgbClr val="00B0F0"/>
                </a:solidFill>
              </a:rPr>
              <a:t> плавно </a:t>
            </a:r>
            <a:r>
              <a:rPr lang="ru-RU" sz="4000" dirty="0">
                <a:solidFill>
                  <a:srgbClr val="00B0F0"/>
                </a:solidFill>
              </a:rPr>
              <a:t>,</a:t>
            </a:r>
            <a:r>
              <a:rPr lang="ru-RU" sz="4000" dirty="0" smtClean="0">
                <a:solidFill>
                  <a:srgbClr val="00B0F0"/>
                </a:solidFill>
              </a:rPr>
              <a:t> поплавок </a:t>
            </a:r>
            <a:r>
              <a:rPr lang="ru-RU" sz="4000" dirty="0">
                <a:solidFill>
                  <a:srgbClr val="00B0F0"/>
                </a:solidFill>
              </a:rPr>
              <a:t>,</a:t>
            </a:r>
            <a:r>
              <a:rPr lang="ru-RU" sz="4000" dirty="0" smtClean="0">
                <a:solidFill>
                  <a:srgbClr val="00B0F0"/>
                </a:solidFill>
              </a:rPr>
              <a:t> плавный </a:t>
            </a:r>
            <a:r>
              <a:rPr lang="ru-RU" sz="4000" dirty="0">
                <a:solidFill>
                  <a:srgbClr val="00B0F0"/>
                </a:solidFill>
              </a:rPr>
              <a:t>,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>
                <a:solidFill>
                  <a:srgbClr val="00B0F0"/>
                </a:solidFill>
              </a:rPr>
              <a:t>х</a:t>
            </a:r>
            <a:r>
              <a:rPr lang="ru-RU" sz="4000" dirty="0" smtClean="0">
                <a:solidFill>
                  <a:srgbClr val="00B0F0"/>
                </a:solidFill>
              </a:rPr>
              <a:t>алва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548680"/>
            <a:ext cx="712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словосочетания: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843950"/>
            <a:ext cx="8223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</a:rPr>
              <a:t>Весёлый </a:t>
            </a:r>
            <a:r>
              <a:rPr lang="ru-RU" sz="4000" dirty="0" smtClean="0">
                <a:solidFill>
                  <a:srgbClr val="00B0F0"/>
                </a:solidFill>
              </a:rPr>
              <a:t>лов, ловить </a:t>
            </a:r>
            <a:r>
              <a:rPr lang="ru-RU" sz="4000" dirty="0">
                <a:solidFill>
                  <a:srgbClr val="00B0F0"/>
                </a:solidFill>
              </a:rPr>
              <a:t>бабочку, </a:t>
            </a:r>
            <a:r>
              <a:rPr lang="ru-RU" sz="4000" dirty="0" smtClean="0">
                <a:solidFill>
                  <a:srgbClr val="00B0F0"/>
                </a:solidFill>
              </a:rPr>
              <a:t>ловко </a:t>
            </a:r>
            <a:r>
              <a:rPr lang="ru-RU" sz="4000" dirty="0">
                <a:solidFill>
                  <a:srgbClr val="00B0F0"/>
                </a:solidFill>
              </a:rPr>
              <a:t>ловит, </a:t>
            </a:r>
            <a:r>
              <a:rPr lang="ru-RU" sz="4000" dirty="0" smtClean="0">
                <a:solidFill>
                  <a:srgbClr val="00B0F0"/>
                </a:solidFill>
              </a:rPr>
              <a:t>умная </a:t>
            </a:r>
            <a:r>
              <a:rPr lang="ru-RU" sz="4000" dirty="0">
                <a:solidFill>
                  <a:srgbClr val="00B0F0"/>
                </a:solidFill>
              </a:rPr>
              <a:t>головушка, </a:t>
            </a:r>
            <a:r>
              <a:rPr lang="ru-RU" sz="4000" dirty="0" smtClean="0">
                <a:solidFill>
                  <a:srgbClr val="00B0F0"/>
                </a:solidFill>
              </a:rPr>
              <a:t>вкусный </a:t>
            </a:r>
            <a:r>
              <a:rPr lang="ru-RU" sz="4000" dirty="0">
                <a:solidFill>
                  <a:srgbClr val="00B0F0"/>
                </a:solidFill>
              </a:rPr>
              <a:t>плов, </a:t>
            </a:r>
            <a:r>
              <a:rPr lang="ru-RU" sz="4000" dirty="0" smtClean="0">
                <a:solidFill>
                  <a:srgbClr val="00B0F0"/>
                </a:solidFill>
              </a:rPr>
              <a:t>доброе </a:t>
            </a:r>
            <a:r>
              <a:rPr lang="ru-RU" sz="4000" dirty="0">
                <a:solidFill>
                  <a:srgbClr val="00B0F0"/>
                </a:solidFill>
              </a:rPr>
              <a:t>слово, </a:t>
            </a:r>
            <a:r>
              <a:rPr lang="ru-RU" sz="4000" dirty="0" smtClean="0">
                <a:solidFill>
                  <a:srgbClr val="00B0F0"/>
                </a:solidFill>
              </a:rPr>
              <a:t>словно </a:t>
            </a:r>
            <a:r>
              <a:rPr lang="ru-RU" sz="4000" dirty="0">
                <a:solidFill>
                  <a:srgbClr val="00B0F0"/>
                </a:solidFill>
              </a:rPr>
              <a:t>голубки, </a:t>
            </a:r>
            <a:r>
              <a:rPr lang="ru-RU" sz="4000" dirty="0" smtClean="0">
                <a:solidFill>
                  <a:srgbClr val="00B0F0"/>
                </a:solidFill>
              </a:rPr>
              <a:t>оловянный </a:t>
            </a:r>
            <a:r>
              <a:rPr lang="ru-RU" sz="4000" dirty="0">
                <a:solidFill>
                  <a:srgbClr val="00B0F0"/>
                </a:solidFill>
              </a:rPr>
              <a:t>солдатик, </a:t>
            </a:r>
            <a:r>
              <a:rPr lang="ru-RU" sz="4000" dirty="0" smtClean="0">
                <a:solidFill>
                  <a:srgbClr val="00B0F0"/>
                </a:solidFill>
              </a:rPr>
              <a:t>сложные </a:t>
            </a:r>
            <a:r>
              <a:rPr lang="ru-RU" sz="4000" dirty="0">
                <a:solidFill>
                  <a:srgbClr val="00B0F0"/>
                </a:solidFill>
              </a:rPr>
              <a:t>слова</a:t>
            </a:r>
          </a:p>
        </p:txBody>
      </p:sp>
    </p:spTree>
    <p:extLst>
      <p:ext uri="{BB962C8B-B14F-4D97-AF65-F5344CB8AC3E}">
        <p14:creationId xmlns:p14="http://schemas.microsoft.com/office/powerpoint/2010/main" val="13770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548680"/>
            <a:ext cx="712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предложения: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772816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У </a:t>
            </a:r>
            <a:r>
              <a:rPr lang="ru-RU" sz="4000" dirty="0">
                <a:solidFill>
                  <a:srgbClr val="00B0F0"/>
                </a:solidFill>
              </a:rPr>
              <a:t>Володи заболела голова.</a:t>
            </a:r>
          </a:p>
          <a:p>
            <a:pPr algn="ctr"/>
            <a:r>
              <a:rPr lang="ru-RU" sz="4000" dirty="0">
                <a:solidFill>
                  <a:srgbClr val="00B0F0"/>
                </a:solidFill>
              </a:rPr>
              <a:t>Вёсла положили в лодку.</a:t>
            </a:r>
          </a:p>
          <a:p>
            <a:pPr algn="ctr"/>
            <a:r>
              <a:rPr lang="ru-RU" sz="4000" dirty="0">
                <a:solidFill>
                  <a:srgbClr val="00B0F0"/>
                </a:solidFill>
              </a:rPr>
              <a:t>Павел научился плавать.</a:t>
            </a:r>
          </a:p>
          <a:p>
            <a:pPr algn="ctr"/>
            <a:r>
              <a:rPr lang="ru-RU" sz="4000" dirty="0">
                <a:solidFill>
                  <a:srgbClr val="00B0F0"/>
                </a:solidFill>
              </a:rPr>
              <a:t>У рыболова на удочке поплавок.</a:t>
            </a:r>
          </a:p>
          <a:p>
            <a:pPr algn="ctr"/>
            <a:r>
              <a:rPr lang="ru-RU" sz="4000" dirty="0">
                <a:solidFill>
                  <a:srgbClr val="00B0F0"/>
                </a:solidFill>
              </a:rPr>
              <a:t>Лола ела халву.</a:t>
            </a:r>
          </a:p>
          <a:p>
            <a:pPr algn="ctr"/>
            <a:r>
              <a:rPr lang="ru-RU" sz="4000" dirty="0">
                <a:solidFill>
                  <a:srgbClr val="00B0F0"/>
                </a:solidFill>
              </a:rPr>
              <a:t>У Славы голубые плавки</a:t>
            </a:r>
            <a:r>
              <a:rPr lang="ru-RU" sz="4000" dirty="0" smtClean="0">
                <a:solidFill>
                  <a:srgbClr val="00B0F0"/>
                </a:solidFill>
              </a:rPr>
              <a:t>.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6" y="548679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в тексте: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382313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Я ловил на лавочке 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Стрекоз и бабочек.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Всё ловил, ловил, ловил…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Пожалел и отпустил.</a:t>
            </a:r>
            <a:endParaRPr lang="ru-RU" sz="4000" b="1" dirty="0" smtClean="0">
              <a:solidFill>
                <a:srgbClr val="FFC000"/>
              </a:solidFill>
            </a:endParaRPr>
          </a:p>
          <a:p>
            <a:pPr algn="ctr"/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14358"/>
            <a:ext cx="3672385" cy="468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6" y="193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2558" y="2492896"/>
            <a:ext cx="7818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Автоматизация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звука 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2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687" y="69488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7647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за мной слоги: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910596"/>
            <a:ext cx="30460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Ла-ла-ла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>
                <a:solidFill>
                  <a:srgbClr val="FFC000"/>
                </a:solidFill>
              </a:rPr>
              <a:t>Ло-</a:t>
            </a:r>
            <a:r>
              <a:rPr lang="ru-RU" sz="4800" dirty="0" err="1" smtClean="0">
                <a:solidFill>
                  <a:srgbClr val="FFC000"/>
                </a:solidFill>
              </a:rPr>
              <a:t>ло</a:t>
            </a:r>
            <a:r>
              <a:rPr lang="ru-RU" sz="4800" dirty="0" smtClean="0">
                <a:solidFill>
                  <a:srgbClr val="FFC000"/>
                </a:solidFill>
              </a:rPr>
              <a:t>-</a:t>
            </a:r>
            <a:r>
              <a:rPr lang="ru-RU" sz="4800" dirty="0" err="1" smtClean="0">
                <a:solidFill>
                  <a:srgbClr val="FFC000"/>
                </a:solidFill>
              </a:rPr>
              <a:t>ло</a:t>
            </a:r>
            <a:r>
              <a:rPr lang="ru-RU" sz="48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ru-RU" sz="4800" dirty="0">
                <a:solidFill>
                  <a:srgbClr val="00B0F0"/>
                </a:solidFill>
              </a:rPr>
              <a:t>Лу-</a:t>
            </a:r>
            <a:r>
              <a:rPr lang="ru-RU" sz="4800" dirty="0" err="1">
                <a:solidFill>
                  <a:srgbClr val="00B0F0"/>
                </a:solidFill>
              </a:rPr>
              <a:t>лу</a:t>
            </a:r>
            <a:r>
              <a:rPr lang="ru-RU" sz="4800" dirty="0">
                <a:solidFill>
                  <a:srgbClr val="00B0F0"/>
                </a:solidFill>
              </a:rPr>
              <a:t>-</a:t>
            </a:r>
            <a:r>
              <a:rPr lang="ru-RU" sz="4800" dirty="0" err="1">
                <a:solidFill>
                  <a:srgbClr val="00B0F0"/>
                </a:solidFill>
              </a:rPr>
              <a:t>лу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>
                <a:solidFill>
                  <a:srgbClr val="FFC000"/>
                </a:solidFill>
              </a:rPr>
              <a:t>Лы-лы-лы</a:t>
            </a:r>
            <a:endParaRPr lang="ru-RU" sz="4800" dirty="0">
              <a:solidFill>
                <a:srgbClr val="FFC000"/>
              </a:solidFill>
            </a:endParaRPr>
          </a:p>
          <a:p>
            <a:r>
              <a:rPr lang="ru-RU" sz="4800" dirty="0" err="1" smtClean="0">
                <a:solidFill>
                  <a:srgbClr val="00B0F0"/>
                </a:solidFill>
              </a:rPr>
              <a:t>Лэ-лэ-лэ</a:t>
            </a:r>
            <a:r>
              <a:rPr lang="ru-RU" sz="4800" dirty="0" smtClean="0">
                <a:solidFill>
                  <a:srgbClr val="00B0F0"/>
                </a:solidFill>
              </a:rPr>
              <a:t> </a:t>
            </a:r>
            <a:endParaRPr lang="ru-RU" sz="4800" b="1" dirty="0">
              <a:solidFill>
                <a:srgbClr val="00B0F0"/>
              </a:solidFill>
            </a:endParaRPr>
          </a:p>
        </p:txBody>
      </p:sp>
      <p:pic>
        <p:nvPicPr>
          <p:cNvPr id="11270" name="Picture 6" descr="http://th52.photobucket.com/albums/g39/whiterushn/th_pirate_parrot_walking_h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2060848"/>
            <a:ext cx="276510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7647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за мной слоги: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060848"/>
            <a:ext cx="3024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Ал-ал-ал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>
                <a:solidFill>
                  <a:srgbClr val="FFC000"/>
                </a:solidFill>
              </a:rPr>
              <a:t>Ол-ол-ол</a:t>
            </a:r>
            <a:endParaRPr lang="ru-RU" sz="4800" dirty="0">
              <a:solidFill>
                <a:srgbClr val="FFC000"/>
              </a:solidFill>
            </a:endParaRPr>
          </a:p>
          <a:p>
            <a:r>
              <a:rPr lang="ru-RU" sz="4800" dirty="0" err="1">
                <a:solidFill>
                  <a:srgbClr val="00B0F0"/>
                </a:solidFill>
              </a:rPr>
              <a:t>Ул-ул-ул</a:t>
            </a:r>
            <a:r>
              <a:rPr lang="ru-RU" sz="4800" dirty="0">
                <a:solidFill>
                  <a:srgbClr val="FFC000"/>
                </a:solidFill>
              </a:rPr>
              <a:t/>
            </a:r>
            <a:br>
              <a:rPr lang="ru-RU" sz="4800" dirty="0">
                <a:solidFill>
                  <a:srgbClr val="FFC000"/>
                </a:solidFill>
              </a:rPr>
            </a:br>
            <a:r>
              <a:rPr lang="ru-RU" sz="4800" dirty="0" err="1" smtClean="0">
                <a:solidFill>
                  <a:srgbClr val="FFC000"/>
                </a:solidFill>
              </a:rPr>
              <a:t>ыл-ыл-ыл</a:t>
            </a:r>
            <a:endParaRPr lang="ru-RU" sz="4800" dirty="0" smtClean="0">
              <a:solidFill>
                <a:srgbClr val="FFC000"/>
              </a:solidFill>
            </a:endParaRPr>
          </a:p>
          <a:p>
            <a:r>
              <a:rPr lang="ru-RU" sz="4800" dirty="0" smtClean="0">
                <a:solidFill>
                  <a:srgbClr val="00B0F0"/>
                </a:solidFill>
              </a:rPr>
              <a:t>Эл-эл-эл 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7" name="Picture 6" descr="http://th52.photobucket.com/albums/g39/whiterushn/th_pirate_parrot_walking_hg_cl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2060848"/>
            <a:ext cx="276510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7647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за мной слоги: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595701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Ала-ала-ала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>
                <a:solidFill>
                  <a:srgbClr val="FFC000"/>
                </a:solidFill>
              </a:rPr>
              <a:t>Оло-оло-оло</a:t>
            </a:r>
            <a:endParaRPr lang="ru-RU" sz="4800" dirty="0" smtClean="0">
              <a:solidFill>
                <a:srgbClr val="FFC000"/>
              </a:solidFill>
            </a:endParaRPr>
          </a:p>
          <a:p>
            <a:r>
              <a:rPr lang="ru-RU" sz="4800" dirty="0">
                <a:solidFill>
                  <a:srgbClr val="00B0F0"/>
                </a:solidFill>
              </a:rPr>
              <a:t>Улу-</a:t>
            </a:r>
            <a:r>
              <a:rPr lang="ru-RU" sz="4800" dirty="0" err="1">
                <a:solidFill>
                  <a:srgbClr val="00B0F0"/>
                </a:solidFill>
              </a:rPr>
              <a:t>улу</a:t>
            </a:r>
            <a:r>
              <a:rPr lang="ru-RU" sz="4800" dirty="0">
                <a:solidFill>
                  <a:srgbClr val="00B0F0"/>
                </a:solidFill>
              </a:rPr>
              <a:t>-</a:t>
            </a:r>
            <a:r>
              <a:rPr lang="ru-RU" sz="4800" dirty="0" err="1">
                <a:solidFill>
                  <a:srgbClr val="00B0F0"/>
                </a:solidFill>
              </a:rPr>
              <a:t>улу</a:t>
            </a:r>
            <a:r>
              <a:rPr lang="ru-RU" sz="48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ru-RU" sz="4800" dirty="0" err="1" smtClean="0">
                <a:solidFill>
                  <a:srgbClr val="FFC000"/>
                </a:solidFill>
              </a:rPr>
              <a:t>Элэ-элэ-элэ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>
                <a:solidFill>
                  <a:srgbClr val="00B0F0"/>
                </a:solidFill>
              </a:rPr>
              <a:t>ылы-ылы-ылы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img-fotki.yandex.ru/get/9061/181450557.8c/0_afdd5_c83d4887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1567524"/>
            <a:ext cx="3921043" cy="30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7647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за мной слоги: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804202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00B0F0"/>
                </a:solidFill>
              </a:rPr>
              <a:t>Лва-лва-лва-лва</a:t>
            </a:r>
            <a:endParaRPr lang="ru-RU" sz="4800" dirty="0" smtClean="0">
              <a:solidFill>
                <a:srgbClr val="00B0F0"/>
              </a:solidFill>
            </a:endParaRPr>
          </a:p>
          <a:p>
            <a:r>
              <a:rPr lang="ru-RU" sz="4800" dirty="0" err="1">
                <a:solidFill>
                  <a:srgbClr val="FFC000"/>
                </a:solidFill>
              </a:rPr>
              <a:t>Дло-дло-дло-дло</a:t>
            </a:r>
            <a:endParaRPr lang="ru-RU" sz="4800" dirty="0">
              <a:solidFill>
                <a:srgbClr val="FFC000"/>
              </a:solidFill>
            </a:endParaRPr>
          </a:p>
          <a:p>
            <a:r>
              <a:rPr lang="ru-RU" sz="4800" dirty="0" err="1" smtClean="0">
                <a:solidFill>
                  <a:srgbClr val="00B0F0"/>
                </a:solidFill>
              </a:rPr>
              <a:t>Клу-клу-клу-клу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err="1" smtClean="0">
                <a:solidFill>
                  <a:srgbClr val="FFC000"/>
                </a:solidFill>
              </a:rPr>
              <a:t>Лны-лны-лны-лны</a:t>
            </a:r>
            <a:r>
              <a:rPr lang="ru-RU" sz="48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ru-RU" sz="4800" dirty="0" err="1">
                <a:solidFill>
                  <a:srgbClr val="00B0F0"/>
                </a:solidFill>
              </a:rPr>
              <a:t>Млэ-млэ-млэ-млэ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img-fotki.yandex.ru/get/9061/181450557.8c/0_afdd5_c83d4887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800260"/>
            <a:ext cx="3456385" cy="30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725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8174" y="76470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Повтори за мной слова: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34888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Лак, лом, лук, луч, лоб, лыжи</a:t>
            </a:r>
          </a:p>
          <a:p>
            <a:pPr algn="ctr"/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" y="0"/>
            <a:ext cx="9210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348880"/>
            <a:ext cx="1944216" cy="194421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348880"/>
            <a:ext cx="1944216" cy="194421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348880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348880"/>
            <a:ext cx="1944216" cy="1944216"/>
          </a:xfrm>
          <a:prstGeom prst="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9712" y="1334634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Которая начинается на звук </a:t>
            </a:r>
            <a:r>
              <a:rPr lang="en-US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 smtClean="0">
                <a:solidFill>
                  <a:srgbClr val="FFFF00"/>
                </a:solidFill>
              </a:rPr>
              <a:t>Л</a:t>
            </a:r>
            <a:r>
              <a:rPr lang="en-US" sz="2800" b="1" dirty="0" smtClean="0">
                <a:solidFill>
                  <a:srgbClr val="FFFF00"/>
                </a:solidFill>
              </a:rPr>
              <a:t>]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build="p" animBg="1" autoUpdateAnimBg="0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450</Words>
  <Application>Microsoft Office PowerPoint</Application>
  <PresentationFormat>Экран (4:3)</PresentationFormat>
  <Paragraphs>89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2014-02-18T16:26:57Z</dcterms:created>
  <dcterms:modified xsi:type="dcterms:W3CDTF">2014-02-18T16:30:33Z</dcterms:modified>
</cp:coreProperties>
</file>