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9"/>
  </p:notesMasterIdLst>
  <p:handoutMasterIdLst>
    <p:handoutMasterId r:id="rId60"/>
  </p:handoutMasterIdLst>
  <p:sldIdLst>
    <p:sldId id="256" r:id="rId3"/>
    <p:sldId id="262" r:id="rId4"/>
    <p:sldId id="257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  <p:sldId id="336" r:id="rId55"/>
    <p:sldId id="337" r:id="rId56"/>
    <p:sldId id="338" r:id="rId57"/>
    <p:sldId id="339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721" autoAdjust="0"/>
  </p:normalViewPr>
  <p:slideViewPr>
    <p:cSldViewPr snapToGrid="0" showGuides="1">
      <p:cViewPr varScale="1">
        <p:scale>
          <a:sx n="72" d="100"/>
          <a:sy n="72" d="100"/>
        </p:scale>
        <p:origin x="-23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15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presProps" Target="pres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ru-RU" smtClean="0"/>
              <a:t>30.04.2014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ru-RU" noProof="0" smtClean="0"/>
              <a:t>30.04.2014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стольная иг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1</a:t>
            </a:r>
            <a:endParaRPr lang="ru-RU" noProof="0" dirty="0"/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noProof="0" dirty="0" smtClean="0"/>
              <a:t>пункт</a:t>
            </a:r>
          </a:p>
        </p:txBody>
      </p:sp>
      <p:sp>
        <p:nvSpPr>
          <p:cNvPr id="45" name="Текст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0" name="Текст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5" name="Текст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0" name="Текст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6" name="Текст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2</a:t>
            </a:r>
            <a:endParaRPr lang="ru-RU" noProof="0" dirty="0"/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6" name="Текст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1" name="Текст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6" name="Текст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1" name="Текст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7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 </a:t>
            </a:r>
            <a:r>
              <a:rPr lang="ru-RU" noProof="0" dirty="0" smtClean="0"/>
              <a:t>3</a:t>
            </a:r>
            <a:endParaRPr lang="ru-RU" noProof="0" dirty="0"/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7" name="Текст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2" name="Текст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7" name="Текст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2" name="Текст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4</a:t>
            </a:r>
            <a:endParaRPr lang="ru-RU" noProof="0" dirty="0"/>
          </a:p>
        </p:txBody>
      </p:sp>
      <p:sp>
        <p:nvSpPr>
          <p:cNvPr id="43" name="Текст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8" name="Текст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3" name="Текст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8" name="Текст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3" name="Текст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9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5</a:t>
            </a:r>
            <a:endParaRPr lang="ru-RU" noProof="0" dirty="0"/>
          </a:p>
        </p:txBody>
      </p:sp>
      <p:sp>
        <p:nvSpPr>
          <p:cNvPr id="44" name="Текст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9" name="Текст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4" name="Текст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9" name="Текст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4" name="Текст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3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данной игровой панели можно ввести собственные категории и значения в баллах.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вопросы и ответы в предоставленных слайдах.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поле с числовым значением для перехода к соответствующему вопросу,</a:t>
            </a:r>
            <a:r>
              <a:rPr lang="ru-RU" sz="1600" b="0" i="0" baseline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а затем </a:t>
            </a: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нажмите еще раз</a:t>
            </a:r>
            <a:r>
              <a:rPr lang="ru-RU" sz="1600" b="0" i="0" baseline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для перехода на слайд ответа</a:t>
            </a: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. 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Нажмите левый треугольник для возвращения на данный слайд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3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4272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3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4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4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4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902293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4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4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905185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4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5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5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5: вопросы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4272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5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5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noProof="0" dirty="0" smtClean="0"/>
              <a:t>пункт</a:t>
            </a:r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2364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dirty="0" smtClean="0"/>
              <a:t>Категория</a:t>
            </a:r>
            <a:r>
              <a:rPr lang="ru-RU" noProof="0" dirty="0" smtClean="0"/>
              <a:t> 5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1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1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1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левый треугольник,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>
          <a:xfrm>
            <a:off x="1001068" y="5913206"/>
            <a:ext cx="7969542" cy="781394"/>
          </a:xfrm>
        </p:spPr>
        <p:txBody>
          <a:bodyPr/>
          <a:lstStyle>
            <a:lvl1pPr>
              <a:defRPr lang="en-US" sz="2400" b="0" i="0" baseline="0" smtClean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ru-RU" noProof="0" dirty="0" smtClean="0"/>
              <a:t>Категория 1</a:t>
            </a:r>
            <a:endParaRPr lang="ru-RU" noProof="0" dirty="0"/>
          </a:p>
        </p:txBody>
      </p:sp>
      <p:sp>
        <p:nvSpPr>
          <p:cNvPr id="14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1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noProof="0" dirty="0" smtClean="0"/>
              <a:t>пункт</a:t>
            </a:r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908406"/>
            <a:ext cx="7969542" cy="781394"/>
          </a:xfrm>
        </p:spPr>
        <p:txBody>
          <a:bodyPr/>
          <a:lstStyle>
            <a:lvl1pPr>
              <a:defRPr lang="ru-RU" sz="2400" b="0" i="0" baseline="0" noProof="0" smtClean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1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2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2: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2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886251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2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2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884343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2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3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3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3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3318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3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068" y="4959479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1068" y="884720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ru-RU" noProof="0" smtClean="0"/>
              <a:t>30.04.2014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7.xml"/><Relationship Id="rId18" Type="http://schemas.openxmlformats.org/officeDocument/2006/relationships/slide" Target="slide38.xml"/><Relationship Id="rId26" Type="http://schemas.openxmlformats.org/officeDocument/2006/relationships/slide" Target="slide55.xml"/><Relationship Id="rId3" Type="http://schemas.openxmlformats.org/officeDocument/2006/relationships/slide" Target="slide5.xml"/><Relationship Id="rId21" Type="http://schemas.openxmlformats.org/officeDocument/2006/relationships/slide" Target="slide44.xml"/><Relationship Id="rId7" Type="http://schemas.openxmlformats.org/officeDocument/2006/relationships/slide" Target="slide14.xml"/><Relationship Id="rId12" Type="http://schemas.openxmlformats.org/officeDocument/2006/relationships/slide" Target="slide25.xml"/><Relationship Id="rId17" Type="http://schemas.openxmlformats.org/officeDocument/2006/relationships/slide" Target="slide36.xml"/><Relationship Id="rId25" Type="http://schemas.openxmlformats.org/officeDocument/2006/relationships/slide" Target="slide53.xml"/><Relationship Id="rId2" Type="http://schemas.openxmlformats.org/officeDocument/2006/relationships/slide" Target="slide3.xml"/><Relationship Id="rId16" Type="http://schemas.openxmlformats.org/officeDocument/2006/relationships/slide" Target="slide33.xml"/><Relationship Id="rId20" Type="http://schemas.openxmlformats.org/officeDocument/2006/relationships/slide" Target="slide4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22.xml"/><Relationship Id="rId24" Type="http://schemas.openxmlformats.org/officeDocument/2006/relationships/slide" Target="slide51.xml"/><Relationship Id="rId5" Type="http://schemas.openxmlformats.org/officeDocument/2006/relationships/slide" Target="slide9.xml"/><Relationship Id="rId15" Type="http://schemas.openxmlformats.org/officeDocument/2006/relationships/slide" Target="slide31.xml"/><Relationship Id="rId23" Type="http://schemas.openxmlformats.org/officeDocument/2006/relationships/slide" Target="slide49.xml"/><Relationship Id="rId10" Type="http://schemas.openxmlformats.org/officeDocument/2006/relationships/slide" Target="slide20.xml"/><Relationship Id="rId19" Type="http://schemas.openxmlformats.org/officeDocument/2006/relationships/slide" Target="slide40.xml"/><Relationship Id="rId4" Type="http://schemas.openxmlformats.org/officeDocument/2006/relationships/slide" Target="slide7.xml"/><Relationship Id="rId9" Type="http://schemas.openxmlformats.org/officeDocument/2006/relationships/slide" Target="slide18.xml"/><Relationship Id="rId14" Type="http://schemas.openxmlformats.org/officeDocument/2006/relationships/slide" Target="slide29.xml"/><Relationship Id="rId22" Type="http://schemas.openxmlformats.org/officeDocument/2006/relationships/slide" Target="slide4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Текст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Категория </a:t>
            </a:r>
          </a:p>
          <a:p>
            <a:pPr marL="0" indent="0" algn="ctr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Химические элементы</a:t>
            </a:r>
            <a:endParaRPr lang="ru-RU" sz="24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28" name="Текст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" action="ppaction://hlinksldjump"/>
            </a:endParaRPr>
          </a:p>
        </p:txBody>
      </p:sp>
      <p:sp>
        <p:nvSpPr>
          <p:cNvPr id="133" name="Текст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3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3" action="ppaction://hlinksldjump"/>
            </a:endParaRPr>
          </a:p>
        </p:txBody>
      </p:sp>
      <p:sp>
        <p:nvSpPr>
          <p:cNvPr id="138" name="Текст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4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4" action="ppaction://hlinksldjump"/>
            </a:endParaRPr>
          </a:p>
        </p:txBody>
      </p:sp>
      <p:sp>
        <p:nvSpPr>
          <p:cNvPr id="143" name="Текст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5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5" action="ppaction://hlinksldjump"/>
            </a:endParaRPr>
          </a:p>
        </p:txBody>
      </p:sp>
      <p:sp>
        <p:nvSpPr>
          <p:cNvPr id="148" name="Текст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6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6" action="ppaction://hlinksldjump"/>
            </a:endParaRPr>
          </a:p>
        </p:txBody>
      </p:sp>
      <p:sp>
        <p:nvSpPr>
          <p:cNvPr id="64" name="Текст 63"/>
          <p:cNvSpPr>
            <a:spLocks noGrp="1"/>
          </p:cNvSpPr>
          <p:nvPr>
            <p:ph type="body" sz="quarter" idx="14"/>
          </p:nvPr>
        </p:nvSpPr>
        <p:spPr>
          <a:xfrm>
            <a:off x="2689537" y="357393"/>
            <a:ext cx="2099258" cy="914400"/>
          </a:xfrm>
        </p:spPr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Категория </a:t>
            </a:r>
          </a:p>
          <a:p>
            <a:pPr marL="0" indent="0" algn="ctr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приборы</a:t>
            </a:r>
            <a:endParaRPr lang="ru-RU" sz="24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29" name="Текст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7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7" action="ppaction://hlinksldjump"/>
            </a:endParaRPr>
          </a:p>
        </p:txBody>
      </p:sp>
      <p:sp>
        <p:nvSpPr>
          <p:cNvPr id="134" name="Текст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8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8" action="ppaction://hlinksldjump"/>
            </a:endParaRPr>
          </a:p>
        </p:txBody>
      </p:sp>
      <p:sp>
        <p:nvSpPr>
          <p:cNvPr id="139" name="Текст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9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9" action="ppaction://hlinksldjump"/>
            </a:endParaRPr>
          </a:p>
        </p:txBody>
      </p:sp>
      <p:sp>
        <p:nvSpPr>
          <p:cNvPr id="144" name="Текст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0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0" action="ppaction://hlinksldjump"/>
            </a:endParaRPr>
          </a:p>
        </p:txBody>
      </p:sp>
      <p:sp>
        <p:nvSpPr>
          <p:cNvPr id="149" name="Текст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1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1" action="ppaction://hlinksldjump"/>
            </a:endParaRPr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Категория </a:t>
            </a:r>
          </a:p>
          <a:p>
            <a:pPr marL="0" indent="0" algn="ctr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Периодический закон</a:t>
            </a:r>
            <a:endParaRPr lang="ru-RU" sz="24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30" name="Текст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2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2" action="ppaction://hlinksldjump"/>
            </a:endParaRPr>
          </a:p>
        </p:txBody>
      </p:sp>
      <p:sp>
        <p:nvSpPr>
          <p:cNvPr id="135" name="Текст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3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3" action="ppaction://hlinksldjump"/>
            </a:endParaRPr>
          </a:p>
        </p:txBody>
      </p:sp>
      <p:sp>
        <p:nvSpPr>
          <p:cNvPr id="140" name="Текст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4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4" action="ppaction://hlinksldjump"/>
            </a:endParaRPr>
          </a:p>
        </p:txBody>
      </p:sp>
      <p:sp>
        <p:nvSpPr>
          <p:cNvPr id="145" name="Текст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5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5" action="ppaction://hlinksldjump"/>
            </a:endParaRPr>
          </a:p>
        </p:txBody>
      </p:sp>
      <p:sp>
        <p:nvSpPr>
          <p:cNvPr id="150" name="Текст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6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6" action="ppaction://hlinksldjump"/>
            </a:endParaRPr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Категория </a:t>
            </a:r>
          </a:p>
          <a:p>
            <a:pPr marL="0" indent="0" algn="ctr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символы</a:t>
            </a:r>
            <a:endParaRPr lang="ru-RU" sz="24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31" name="Текст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7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7" action="ppaction://hlinksldjump"/>
            </a:endParaRPr>
          </a:p>
        </p:txBody>
      </p:sp>
      <p:sp>
        <p:nvSpPr>
          <p:cNvPr id="136" name="Текст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8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8" action="ppaction://hlinksldjump"/>
            </a:endParaRPr>
          </a:p>
        </p:txBody>
      </p:sp>
      <p:sp>
        <p:nvSpPr>
          <p:cNvPr id="141" name="Текст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9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9" action="ppaction://hlinksldjump"/>
            </a:endParaRPr>
          </a:p>
        </p:txBody>
      </p:sp>
      <p:sp>
        <p:nvSpPr>
          <p:cNvPr id="146" name="Текст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0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0" action="ppaction://hlinksldjump"/>
            </a:endParaRPr>
          </a:p>
        </p:txBody>
      </p:sp>
      <p:sp>
        <p:nvSpPr>
          <p:cNvPr id="151" name="Текст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1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1" action="ppaction://hlinksldjump"/>
            </a:endParaRPr>
          </a:p>
        </p:txBody>
      </p:sp>
      <p:sp>
        <p:nvSpPr>
          <p:cNvPr id="67" name="Текст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Категория </a:t>
            </a:r>
          </a:p>
          <a:p>
            <a:pPr marL="0" indent="0" algn="ctr" defTabSz="914400">
              <a:spcBef>
                <a:spcPts val="1000"/>
              </a:spcBef>
              <a:buNone/>
            </a:pPr>
            <a:r>
              <a:rPr lang="ru-RU" smtClean="0">
                <a:latin typeface="Calibri"/>
              </a:rPr>
              <a:t>Химические </a:t>
            </a:r>
            <a:r>
              <a:rPr lang="ru-RU" smtClean="0">
                <a:latin typeface="Calibri"/>
              </a:rPr>
              <a:t>небылицы</a:t>
            </a:r>
            <a:endParaRPr lang="ru-RU" sz="24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32" name="Текст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2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2" action="ppaction://hlinksldjump"/>
            </a:endParaRPr>
          </a:p>
        </p:txBody>
      </p:sp>
      <p:sp>
        <p:nvSpPr>
          <p:cNvPr id="137" name="Текст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3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3" action="ppaction://hlinksldjump"/>
            </a:endParaRPr>
          </a:p>
        </p:txBody>
      </p:sp>
      <p:sp>
        <p:nvSpPr>
          <p:cNvPr id="142" name="Текст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4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4" action="ppaction://hlinksldjump"/>
            </a:endParaRPr>
          </a:p>
        </p:txBody>
      </p:sp>
      <p:sp>
        <p:nvSpPr>
          <p:cNvPr id="147" name="Текст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5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5" action="ppaction://hlinksldjump"/>
            </a:endParaRPr>
          </a:p>
        </p:txBody>
      </p:sp>
      <p:sp>
        <p:nvSpPr>
          <p:cNvPr id="152" name="Текст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6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6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углерод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Самый тугоплавкий металл, используется при производстве нити накаливания в лампочках.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вольфрам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Вопросы категории приборы</a:t>
            </a:r>
            <a:endParaRPr lang="ru-RU" sz="5400" b="0" i="0" baseline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324844" y="774027"/>
            <a:ext cx="3644721" cy="2001892"/>
          </a:xfrm>
        </p:spPr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endParaRPr lang="ru-RU" sz="3200" b="0" i="0" baseline="0" dirty="0" smtClean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  <a:p>
            <a:pPr marL="0" indent="0" algn="l" defTabSz="914400">
              <a:spcBef>
                <a:spcPts val="1000"/>
              </a:spcBef>
              <a:buNone/>
            </a:pPr>
            <a:endParaRPr lang="ru-RU" dirty="0">
              <a:latin typeface="Calibri"/>
            </a:endParaRPr>
          </a:p>
          <a:p>
            <a:pPr marL="0" indent="0" algn="l" defTabSz="914400">
              <a:spcBef>
                <a:spcPts val="1000"/>
              </a:spcBef>
              <a:buNone/>
            </a:pPr>
            <a:endParaRPr lang="ru-RU" sz="3200" b="0" i="0" baseline="0" dirty="0" smtClean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  <a:p>
            <a:pPr marL="0" indent="0" algn="l" defTabSz="914400">
              <a:spcBef>
                <a:spcPts val="1000"/>
              </a:spcBef>
              <a:buNone/>
            </a:pPr>
            <a:endParaRPr lang="ru-RU" dirty="0">
              <a:latin typeface="Calibri"/>
            </a:endParaRPr>
          </a:p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Назовите прибор</a:t>
            </a:r>
          </a:p>
          <a:p>
            <a:pPr marL="0" indent="0" algn="l" defTabSz="914400">
              <a:spcBef>
                <a:spcPts val="1000"/>
              </a:spcBef>
              <a:buNone/>
            </a:pPr>
            <a:endParaRPr lang="ru-RU" dirty="0">
              <a:latin typeface="Calibri"/>
            </a:endParaRPr>
          </a:p>
          <a:p>
            <a:pPr marL="0" indent="0" algn="l" defTabSz="914400">
              <a:spcBef>
                <a:spcPts val="1000"/>
              </a:spcBef>
              <a:buNone/>
            </a:pPr>
            <a:endParaRPr lang="ru-RU" sz="3200" b="0" i="0" baseline="0" dirty="0" smtClean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  <a:p>
            <a:pPr marL="0" indent="0" algn="l" defTabSz="914400">
              <a:spcBef>
                <a:spcPts val="1000"/>
              </a:spcBef>
              <a:buNone/>
            </a:pPr>
            <a:endParaRPr lang="ru-RU" dirty="0">
              <a:latin typeface="Calibri"/>
            </a:endParaRPr>
          </a:p>
          <a:p>
            <a:pPr marL="0" indent="0" algn="l" defTabSz="914400">
              <a:spcBef>
                <a:spcPts val="1000"/>
              </a:spcBef>
              <a:buNone/>
            </a:pPr>
            <a:endParaRPr lang="ru-RU" sz="3200" b="0" i="0" baseline="0" dirty="0" smtClean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  <a:p>
            <a:pPr marL="0" indent="0" algn="l" defTabSz="914400">
              <a:spcBef>
                <a:spcPts val="1000"/>
              </a:spcBef>
              <a:buNone/>
            </a:pP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  <p:pic>
        <p:nvPicPr>
          <p:cNvPr id="1027" name="Picture 3" descr="F:\картинки из ЗАГРУЗОК\medecine_0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063" y="686805"/>
            <a:ext cx="6611164" cy="4693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разновесы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059801" y="1131835"/>
            <a:ext cx="4572373" cy="2001892"/>
          </a:xfrm>
        </p:spPr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Назовите прибор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Категория 2</a:t>
            </a:r>
            <a:endParaRPr lang="ru-RU" dirty="0"/>
          </a:p>
        </p:txBody>
      </p:sp>
      <p:pic>
        <p:nvPicPr>
          <p:cNvPr id="5122" name="Picture 2" descr="F:\картинки из ЗАГРУЗОК\_________________4f59e8f9e089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7" r="7339"/>
          <a:stretch/>
        </p:blipFill>
        <p:spPr bwMode="auto">
          <a:xfrm>
            <a:off x="6533321" y="610428"/>
            <a:ext cx="4253949" cy="496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Чашка </a:t>
            </a:r>
            <a:r>
              <a:rPr lang="ru-RU" dirty="0" err="1" smtClean="0">
                <a:latin typeface="Calibri"/>
              </a:rPr>
              <a:t>петри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1679" y="1873957"/>
            <a:ext cx="4307330" cy="2001892"/>
          </a:xfrm>
        </p:spPr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Назовите прибор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  <p:pic>
        <p:nvPicPr>
          <p:cNvPr id="4100" name="Picture 4" descr="F:\картинки из ЗАГРУЗОК\12_2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239" y="616847"/>
            <a:ext cx="5715000" cy="482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склянка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Вопросы категории единицы измерения </a:t>
            </a:r>
            <a:endParaRPr lang="ru-RU" sz="5400" b="0" i="0" baseline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1679" y="1873957"/>
            <a:ext cx="4002530" cy="2001892"/>
          </a:xfrm>
        </p:spPr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Назовите прибор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  <p:pic>
        <p:nvPicPr>
          <p:cNvPr id="3074" name="Picture 2" descr="F:\картинки из ЗАГРУЗОК\8523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060" y="868639"/>
            <a:ext cx="4548809" cy="4664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эксикатор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1679" y="1873957"/>
            <a:ext cx="4254321" cy="2001892"/>
          </a:xfrm>
        </p:spPr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Назовите прибор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  <p:pic>
        <p:nvPicPr>
          <p:cNvPr id="2050" name="Picture 2" descr="F:\картинки из ЗАГРУЗОК\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435586" y="-18220"/>
            <a:ext cx="4740963" cy="6321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Обратный холодильник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Вопросы категории </a:t>
            </a:r>
            <a:b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</a:br>
            <a: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периодический</a:t>
            </a:r>
            <a:r>
              <a:rPr lang="ru-RU" sz="5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 закон</a:t>
            </a:r>
            <a:endParaRPr lang="ru-RU" sz="5400" b="0" i="0" baseline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Горизонтальный ряд химических элементов.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период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Вертикальный ряд химических элементов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группа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Название </a:t>
            </a:r>
            <a:r>
              <a:rPr lang="en-US" dirty="0" err="1" smtClean="0">
                <a:latin typeface="Calibri"/>
              </a:rPr>
              <a:t>Vll</a:t>
            </a:r>
            <a:r>
              <a:rPr lang="ru-RU" dirty="0" smtClean="0">
                <a:latin typeface="Calibri"/>
              </a:rPr>
              <a:t> А группы химических элементов.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Самый распространенный химический элемент на Земле.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галогены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Что лежит в основе классификации химических элементов.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Атомная масса</a:t>
            </a:r>
          </a:p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Величина заряда ядра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Какие данные можно найти в ячейке с химическим элементом в таблице.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338096" y="694514"/>
            <a:ext cx="6705973" cy="2001892"/>
          </a:xfrm>
        </p:spPr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Номер</a:t>
            </a:r>
          </a:p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Знак</a:t>
            </a:r>
          </a:p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Название</a:t>
            </a:r>
          </a:p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Относительную атомную массу</a:t>
            </a:r>
          </a:p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Распределение электронов по слоям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Вопросы категории символы</a:t>
            </a:r>
            <a:endParaRPr lang="ru-RU" sz="5400" b="0" i="0" baseline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1679" y="1873957"/>
            <a:ext cx="3220651" cy="2001892"/>
          </a:xfrm>
        </p:spPr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Что за символ?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506817" y="887896"/>
            <a:ext cx="4505739" cy="4015408"/>
          </a:xfrm>
          <a:prstGeom prst="roundRect">
            <a:avLst/>
          </a:prstGeom>
          <a:solidFill>
            <a:schemeClr val="tx1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ru-RU" sz="24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089" y="887896"/>
            <a:ext cx="7832034" cy="4121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электрон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1679" y="1873957"/>
            <a:ext cx="3406182" cy="2001892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ru-RU" dirty="0"/>
              <a:t>Что за символ?</a:t>
            </a:r>
          </a:p>
          <a:p>
            <a:pPr marL="0" indent="0" algn="l" defTabSz="914400">
              <a:spcBef>
                <a:spcPts val="1000"/>
              </a:spcBef>
              <a:buNone/>
            </a:pP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665843" y="808382"/>
            <a:ext cx="4744279" cy="4373218"/>
          </a:xfrm>
          <a:prstGeom prst="roundRect">
            <a:avLst/>
          </a:prstGeom>
          <a:solidFill>
            <a:schemeClr val="tx1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ru-RU" sz="24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975" y="1126436"/>
            <a:ext cx="6599720" cy="4055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Относительная атомная масса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>
                <a:latin typeface="Calibri"/>
              </a:rPr>
              <a:t>к</a:t>
            </a:r>
            <a:r>
              <a:rPr lang="ru-RU" dirty="0" smtClean="0">
                <a:latin typeface="Calibri"/>
              </a:rPr>
              <a:t>ислород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1679" y="1873957"/>
            <a:ext cx="3379678" cy="2001892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ru-RU" dirty="0"/>
              <a:t>Что за символ?</a:t>
            </a:r>
          </a:p>
          <a:p>
            <a:pPr marL="0" indent="0" algn="l" defTabSz="914400">
              <a:spcBef>
                <a:spcPts val="1000"/>
              </a:spcBef>
              <a:buNone/>
            </a:pP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533322" y="834887"/>
            <a:ext cx="4943062" cy="4412973"/>
          </a:xfrm>
          <a:prstGeom prst="roundRect">
            <a:avLst/>
          </a:prstGeom>
          <a:solidFill>
            <a:schemeClr val="tx1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ru-RU" sz="24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437" y="967411"/>
            <a:ext cx="7687125" cy="3922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Ню</a:t>
            </a:r>
          </a:p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Количество вещества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1679" y="1873957"/>
            <a:ext cx="3710982" cy="2001892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ru-RU" dirty="0"/>
              <a:t>Что за символ?</a:t>
            </a:r>
          </a:p>
          <a:p>
            <a:pPr marL="0" indent="0" algn="l" defTabSz="914400">
              <a:spcBef>
                <a:spcPts val="1000"/>
              </a:spcBef>
              <a:buNone/>
            </a:pP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844209" y="940904"/>
            <a:ext cx="5128590" cy="4293705"/>
          </a:xfrm>
          <a:prstGeom prst="roundRect">
            <a:avLst/>
          </a:prstGeom>
          <a:solidFill>
            <a:schemeClr val="tx1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ru-RU" sz="24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486" y="1166192"/>
            <a:ext cx="7540626" cy="4068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Озон, разновидность кислорода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1679" y="1873957"/>
            <a:ext cx="3777243" cy="2001892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ru-RU" dirty="0"/>
              <a:t>Что за символ?</a:t>
            </a:r>
          </a:p>
          <a:p>
            <a:pPr marL="0" indent="0" algn="l" defTabSz="914400">
              <a:spcBef>
                <a:spcPts val="1000"/>
              </a:spcBef>
              <a:buNone/>
            </a:pP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632174" y="1099930"/>
            <a:ext cx="5353878" cy="4134679"/>
          </a:xfrm>
          <a:prstGeom prst="roundRect">
            <a:avLst/>
          </a:prstGeom>
          <a:solidFill>
            <a:schemeClr val="tx1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ru-RU" sz="115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974" y="1709533"/>
            <a:ext cx="6864626" cy="308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Температура абсолютного нуля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3588" y="3522944"/>
            <a:ext cx="10828224" cy="1847546"/>
          </a:xfrm>
        </p:spPr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Вопросы категории </a:t>
            </a:r>
            <a:b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</a:br>
            <a:r>
              <a:rPr lang="ru-RU" sz="5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 </a:t>
            </a:r>
            <a:r>
              <a:rPr lang="ru-RU" dirty="0" smtClean="0">
                <a:latin typeface="Calibri Light"/>
              </a:rPr>
              <a:t>химические небылицы</a:t>
            </a:r>
            <a:endParaRPr lang="ru-RU" sz="5400" b="0" i="0" baseline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Что такое «белое золото»?</a:t>
            </a:r>
          </a:p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«Черное золото?»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Хлопок</a:t>
            </a:r>
          </a:p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нефть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Что делали в Америке, на Аляске во время «золотой лихорадки» когда находили золотой самородок?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Жидкий металл. 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Стреляли в воздух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Мел, мрамор, известняк. Одна формула и химическое название. Назовите.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1679" y="1873957"/>
            <a:ext cx="5234982" cy="2001892"/>
          </a:xfrm>
        </p:spPr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Карбонат кальция 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639339" y="887896"/>
            <a:ext cx="5247861" cy="4598503"/>
          </a:xfrm>
          <a:prstGeom prst="roundRect">
            <a:avLst/>
          </a:prstGeom>
          <a:solidFill>
            <a:schemeClr val="tx1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ru-RU" sz="24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339" y="1404730"/>
            <a:ext cx="6720853" cy="357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В 19 веке в России стояли лютые морозы. В сундуке на складе хранились оловянные пуговицы, но когда весной их собрались пересчитать, от оказалось, что в сундуке серый порошок. Начальника склада судили. Что произошло?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При низкой температуре олово из металлической разновидности переходит в порошкообразную.</a:t>
            </a:r>
          </a:p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Это аллотропные модификации. В средние века в </a:t>
            </a:r>
            <a:r>
              <a:rPr lang="ru-RU" dirty="0">
                <a:latin typeface="Calibri"/>
              </a:rPr>
              <a:t>Е</a:t>
            </a: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вропе , где была </a:t>
            </a:r>
            <a:r>
              <a:rPr lang="ru-RU" sz="3200" b="0" i="0" baseline="0" dirty="0" err="1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оловяная</a:t>
            </a: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посуда,</a:t>
            </a:r>
            <a:r>
              <a:rPr lang="ru-RU" sz="3200" b="0" i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такое явление называли « </a:t>
            </a:r>
            <a:r>
              <a:rPr lang="ru-RU" sz="3200" b="0" i="0" dirty="0" err="1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оловяная</a:t>
            </a:r>
            <a:r>
              <a:rPr lang="ru-RU" sz="3200" b="0" i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чума»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Что такое « царская водка»?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Смесь концентрированных  соляной и азотной кислот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ртуть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r>
              <a:rPr lang="ru-RU" dirty="0"/>
              <a:t>Самый распространенный химический элемент во Вселенной. </a:t>
            </a:r>
          </a:p>
          <a:p>
            <a:pPr marL="0" indent="0" algn="l" defTabSz="914400">
              <a:spcBef>
                <a:spcPts val="1000"/>
              </a:spcBef>
              <a:buNone/>
            </a:pP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водород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Уголь, алмаз, графит, фуллерен. Это один химический элемент. Какой?</a:t>
            </a:r>
            <a:endParaRPr lang="ru-RU" sz="3200" b="0" i="0" baseline="0" dirty="0" smtClean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4001206 (1)">
  <a:themeElements>
    <a:clrScheme name="Настольная игра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ameBoardColorful_16x9_TP104001205" id="{79A745F3-8376-4B39-A51C-4A55655D8418}" vid="{22E22CF6-1755-4575-A0C8-658FB9E2381E}"/>
    </a:ext>
  </a:extLst>
</a:theme>
</file>

<file path=ppt/theme/theme2.xml><?xml version="1.0" encoding="utf-8"?>
<a:theme xmlns:a="http://schemas.openxmlformats.org/drawingml/2006/main" name="Office Theme">
  <a:themeElements>
    <a:clrScheme name="Настольная игра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Настольная игра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53AB556-06BF-4F6C-964D-E4806431F6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TS104001206 (1)</Template>
  <TotalTime>0</TotalTime>
  <Words>490</Words>
  <Application>Microsoft Office PowerPoint</Application>
  <PresentationFormat>Произвольный</PresentationFormat>
  <Paragraphs>206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TS104001206 (1)</vt:lpstr>
      <vt:lpstr>Презентация PowerPoint</vt:lpstr>
      <vt:lpstr>Вопросы категории единицы измерения 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Вопросы категории приборы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Вопросы категории  периодический закон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Вопросы категории символы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Вопросы категории   химические небылицы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2014-04-02T08:46:50Z</dcterms:created>
  <dcterms:modified xsi:type="dcterms:W3CDTF">2014-04-30T04:38:18Z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TC040012069991</vt:lpwstr>
  </property>
</Properties>
</file>