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76" r:id="rId3"/>
    <p:sldId id="262" r:id="rId4"/>
    <p:sldId id="267" r:id="rId5"/>
    <p:sldId id="257" r:id="rId6"/>
    <p:sldId id="260" r:id="rId7"/>
    <p:sldId id="263" r:id="rId8"/>
    <p:sldId id="269" r:id="rId9"/>
    <p:sldId id="270" r:id="rId10"/>
    <p:sldId id="272" r:id="rId11"/>
    <p:sldId id="271" r:id="rId12"/>
    <p:sldId id="264" r:id="rId13"/>
    <p:sldId id="265" r:id="rId14"/>
    <p:sldId id="273" r:id="rId15"/>
    <p:sldId id="275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9" autoAdjust="0"/>
    <p:restoredTop sz="93060" autoAdjust="0"/>
  </p:normalViewPr>
  <p:slideViewPr>
    <p:cSldViewPr>
      <p:cViewPr>
        <p:scale>
          <a:sx n="69" d="100"/>
          <a:sy n="69" d="100"/>
        </p:scale>
        <p:origin x="-252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9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E1F2A5-1D28-42E9-B560-51A15B94F020}" type="datetimeFigureOut">
              <a:rPr lang="ru-RU" smtClean="0"/>
              <a:pPr/>
              <a:t>01.07.2014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CBAE5D-6C43-4C7E-8034-46F154E82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BAE5D-6C43-4C7E-8034-46F154E8284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514111-0280-4E5C-8434-DE4A20AB149B}" type="slidenum">
              <a:rPr lang="ru-RU"/>
              <a:pPr/>
              <a:t>6</a:t>
            </a:fld>
            <a:endParaRPr lang="ru-RU"/>
          </a:p>
        </p:txBody>
      </p:sp>
      <p:sp>
        <p:nvSpPr>
          <p:cNvPr id="2560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95FBC-701A-4C83-8D93-6FCA97F99DB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 userDrawn="1"/>
        </p:nvSpPr>
        <p:spPr>
          <a:xfrm>
            <a:off x="1835696" y="6237312"/>
            <a:ext cx="6048672" cy="40466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1520" y="6237312"/>
            <a:ext cx="1584176" cy="404664"/>
          </a:xfrm>
          <a:prstGeom prst="round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717032"/>
            <a:ext cx="7416824" cy="8219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941168"/>
            <a:ext cx="6400800" cy="12485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51520" y="6237312"/>
            <a:ext cx="1584176" cy="404664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DE408C60-DB0B-48D4-AF2D-8FB59D2B13CE}" type="datetimeFigureOut">
              <a:rPr lang="ru-RU" smtClean="0"/>
              <a:pPr/>
              <a:t>01.07.2014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1" hasCustomPrompt="1"/>
          </p:nvPr>
        </p:nvSpPr>
        <p:spPr>
          <a:xfrm>
            <a:off x="2339752" y="332656"/>
            <a:ext cx="4680520" cy="295232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3"/>
          </p:nvPr>
        </p:nvSpPr>
        <p:spPr>
          <a:xfrm>
            <a:off x="1907704" y="6309320"/>
            <a:ext cx="5616624" cy="332656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МБОУ гимназия города Узловая Тульской области</a:t>
            </a:r>
            <a:endParaRPr lang="ru-RU" dirty="0"/>
          </a:p>
        </p:txBody>
      </p:sp>
      <p:pic>
        <p:nvPicPr>
          <p:cNvPr id="10" name="Рисунок 9" descr="угол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2190750" cy="2190750"/>
          </a:xfrm>
          <a:prstGeom prst="rect">
            <a:avLst/>
          </a:prstGeom>
        </p:spPr>
      </p:pic>
      <p:pic>
        <p:nvPicPr>
          <p:cNvPr id="12" name="Рисунок 11" descr="угол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6953250" y="4667250"/>
            <a:ext cx="2190750" cy="219075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hf sldNum="0"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424936" cy="994122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424936" cy="4968552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14400" cy="365125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1AEE940A-5700-484E-A831-A4FE5A8A4E0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634082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49294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49294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E940A-5700-484E-A831-A4FE5A8A4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80920" cy="98072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E940A-5700-484E-A831-A4FE5A8A4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5000">
              <a:schemeClr val="accent6">
                <a:lumMod val="60000"/>
                <a:lumOff val="40000"/>
                <a:alpha val="88000"/>
              </a:schemeClr>
            </a:gs>
            <a:gs pos="67000">
              <a:srgbClr val="D1F3FD">
                <a:alpha val="70000"/>
              </a:srgbClr>
            </a:gs>
            <a:gs pos="100000">
              <a:srgbClr val="21C8EF">
                <a:alpha val="51765"/>
              </a:srgbClr>
            </a:gs>
            <a:gs pos="100000">
              <a:schemeClr val="accent6">
                <a:lumMod val="40000"/>
                <a:lumOff val="60000"/>
                <a:alpha val="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угол.pn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7416000" y="5130000"/>
            <a:ext cx="1728000" cy="172800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124744"/>
            <a:ext cx="8424936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5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1AEE940A-5700-484E-A831-A4FE5A8A4E00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2" name="Рисунок 11" descr="угол.pn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728000" cy="172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2"/>
          </p:nvPr>
        </p:nvSpPr>
        <p:spPr>
          <a:xfrm>
            <a:off x="457200" y="6453336"/>
            <a:ext cx="2133600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831DE-D374-413B-BD9E-BA6E17984E25}" type="datetimeFigureOut">
              <a:rPr lang="ru-RU" smtClean="0"/>
              <a:pPr/>
              <a:t>01.07.2014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3"/>
          </p:nvPr>
        </p:nvSpPr>
        <p:spPr>
          <a:xfrm>
            <a:off x="2627784" y="6492875"/>
            <a:ext cx="5112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 spd="slow">
    <p:zoom/>
  </p:transition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accent2">
              <a:lumMod val="75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13" Type="http://schemas.openxmlformats.org/officeDocument/2006/relationships/image" Target="../media/image58.jpeg"/><Relationship Id="rId3" Type="http://schemas.openxmlformats.org/officeDocument/2006/relationships/image" Target="../media/image48.png"/><Relationship Id="rId7" Type="http://schemas.openxmlformats.org/officeDocument/2006/relationships/image" Target="../media/image52.jpeg"/><Relationship Id="rId12" Type="http://schemas.openxmlformats.org/officeDocument/2006/relationships/image" Target="../media/image57.jpeg"/><Relationship Id="rId17" Type="http://schemas.openxmlformats.org/officeDocument/2006/relationships/image" Target="../media/image62.jpeg"/><Relationship Id="rId2" Type="http://schemas.openxmlformats.org/officeDocument/2006/relationships/image" Target="../media/image47.png"/><Relationship Id="rId16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11" Type="http://schemas.openxmlformats.org/officeDocument/2006/relationships/image" Target="../media/image56.jpeg"/><Relationship Id="rId5" Type="http://schemas.openxmlformats.org/officeDocument/2006/relationships/image" Target="../media/image50.jpeg"/><Relationship Id="rId15" Type="http://schemas.openxmlformats.org/officeDocument/2006/relationships/image" Target="../media/image60.jpeg"/><Relationship Id="rId10" Type="http://schemas.openxmlformats.org/officeDocument/2006/relationships/image" Target="../media/image55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Relationship Id="rId14" Type="http://schemas.openxmlformats.org/officeDocument/2006/relationships/image" Target="../media/image5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://krp213.my1.ru/" TargetMode="External"/><Relationship Id="rId7" Type="http://schemas.openxmlformats.org/officeDocument/2006/relationships/hyperlink" Target="http://nsportal.ru/user/165017/page/klass-klub-pois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etodsovet.su/load/new_mater/set_proj/podproekt_quot_vlasova_pelageja_nikitichna_quot/38-1-0-5312" TargetMode="External"/><Relationship Id="rId5" Type="http://schemas.openxmlformats.org/officeDocument/2006/relationships/hyperlink" Target="http://www.it-n.ru/board.aspx?cat_no=337997&amp;tmpl=Thread&amp;BoardId=338000&amp;ThreadId=555048" TargetMode="External"/><Relationship Id="rId4" Type="http://schemas.openxmlformats.org/officeDocument/2006/relationships/hyperlink" Target="http://it-n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1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/>
          <p:cNvSpPr>
            <a:spLocks noGrp="1"/>
          </p:cNvSpPr>
          <p:nvPr>
            <p:ph type="ctrTitle"/>
          </p:nvPr>
        </p:nvSpPr>
        <p:spPr>
          <a:xfrm>
            <a:off x="863588" y="3861048"/>
            <a:ext cx="7416824" cy="13681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Клубная деятельность как средство создания дружественной детям среды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75656" y="5229200"/>
            <a:ext cx="6400800" cy="960512"/>
          </a:xfrm>
        </p:spPr>
        <p:txBody>
          <a:bodyPr/>
          <a:lstStyle/>
          <a:p>
            <a:r>
              <a:rPr lang="ru-RU" dirty="0" smtClean="0"/>
              <a:t>Кириллова Раиса Петровна,</a:t>
            </a:r>
          </a:p>
          <a:p>
            <a:r>
              <a:rPr lang="ru-RU" dirty="0" smtClean="0"/>
              <a:t>руководитель класса-клуба «Поиск»</a:t>
            </a:r>
          </a:p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DD8D9-3CB1-4382-9C35-77ADA9924BDE}" type="datetime1">
              <a:rPr lang="ru-RU" smtClean="0">
                <a:solidFill>
                  <a:schemeClr val="tx2">
                    <a:lumMod val="25000"/>
                  </a:schemeClr>
                </a:solidFill>
              </a:rPr>
              <a:pPr/>
              <a:t>01.07.2014</a:t>
            </a:fld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3"/>
          </p:nvPr>
        </p:nvSpPr>
        <p:spPr>
          <a:xfrm>
            <a:off x="1763688" y="6237312"/>
            <a:ext cx="6192688" cy="404664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МБОУ гимназия города Узловая Тульской области</a:t>
            </a:r>
            <a:endParaRPr lang="ru-RU" b="1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10" name="Рисунок 9" descr="SAM_182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411760" y="332656"/>
            <a:ext cx="4512501" cy="3384376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560840" cy="720080"/>
          </a:xfrm>
        </p:spPr>
        <p:txBody>
          <a:bodyPr/>
          <a:lstStyle/>
          <a:p>
            <a:r>
              <a:rPr lang="ru-RU" dirty="0" smtClean="0"/>
              <a:t>«Мы – вместе!»</a:t>
            </a:r>
            <a:endParaRPr lang="ru-RU" dirty="0"/>
          </a:p>
        </p:txBody>
      </p:sp>
      <p:pic>
        <p:nvPicPr>
          <p:cNvPr id="4" name="Рисунок 3" descr="сканирование000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11560" y="4005064"/>
            <a:ext cx="2808312" cy="2016224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сканирование0010.jpg"/>
          <p:cNvPicPr>
            <a:picLocks noChangeAspect="1"/>
          </p:cNvPicPr>
          <p:nvPr/>
        </p:nvPicPr>
        <p:blipFill>
          <a:blip r:embed="rId3" cstate="email"/>
          <a:srcRect l="10436" t="2485" b="3060"/>
          <a:stretch>
            <a:fillRect/>
          </a:stretch>
        </p:blipFill>
        <p:spPr>
          <a:xfrm>
            <a:off x="683568" y="1844824"/>
            <a:ext cx="2642442" cy="205200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сканирование000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563888" y="1916832"/>
            <a:ext cx="1872008" cy="2952328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67544" y="6093296"/>
            <a:ext cx="7486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Имя Валерия </a:t>
            </a:r>
            <a:r>
              <a:rPr lang="ru-RU" sz="2400" b="1" dirty="0" err="1" smtClean="0"/>
              <a:t>Годоренко</a:t>
            </a:r>
            <a:r>
              <a:rPr lang="ru-RU" sz="2400" b="1" dirty="0" smtClean="0"/>
              <a:t> подружило нас!</a:t>
            </a:r>
            <a:endParaRPr lang="ru-RU" sz="2400" b="1" dirty="0"/>
          </a:p>
        </p:txBody>
      </p:sp>
      <p:pic>
        <p:nvPicPr>
          <p:cNvPr id="11" name="Рисунок 10" descr="сканирование001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580112" y="1484784"/>
            <a:ext cx="3384056" cy="28803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755576" y="980728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Урок мужества «Что значит жить?»</a:t>
            </a:r>
            <a:endParaRPr lang="ru-RU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580112" y="4437112"/>
            <a:ext cx="3563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Уникальный кадр:</a:t>
            </a:r>
          </a:p>
          <a:p>
            <a:pPr algn="ctr"/>
            <a:r>
              <a:rPr lang="ru-RU" sz="2400" dirty="0" smtClean="0"/>
              <a:t>слушаем письмо</a:t>
            </a:r>
          </a:p>
          <a:p>
            <a:pPr algn="ctr"/>
            <a:r>
              <a:rPr lang="ru-RU" sz="2400" dirty="0" smtClean="0"/>
              <a:t> Валерия</a:t>
            </a:r>
          </a:p>
          <a:p>
            <a:pPr algn="ctr"/>
            <a:r>
              <a:rPr lang="ru-RU" sz="2400" dirty="0" smtClean="0"/>
              <a:t>из Афганистана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491880" y="1484784"/>
            <a:ext cx="1858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4.02.2003 год</a:t>
            </a:r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E940A-5700-484E-A831-A4FE5A8A4E00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17" name="Рисунок 16" descr="foto_100400041-160x160 (1)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9992" y="4581128"/>
            <a:ext cx="1524000" cy="152400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8136904" cy="1052736"/>
          </a:xfrm>
        </p:spPr>
        <p:txBody>
          <a:bodyPr>
            <a:normAutofit/>
          </a:bodyPr>
          <a:lstStyle/>
          <a:p>
            <a:r>
              <a:rPr lang="ru-RU" dirty="0" smtClean="0"/>
              <a:t>Дружба с учащимися школы № 4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0" y="83671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Этот опыт помог создать особенно дружественную детям среду</a:t>
            </a:r>
            <a:endParaRPr lang="ru-RU" sz="2400" b="1" dirty="0"/>
          </a:p>
        </p:txBody>
      </p:sp>
      <p:pic>
        <p:nvPicPr>
          <p:cNvPr id="4" name="Рисунок 3" descr="сканирование000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868144" y="1772816"/>
            <a:ext cx="2988000" cy="2027483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сканирование000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3528" y="1772816"/>
            <a:ext cx="2772000" cy="1956994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сканирование000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203848" y="4437112"/>
            <a:ext cx="2664000" cy="1781217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сканирование0007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23528" y="4437112"/>
            <a:ext cx="2664000" cy="1774492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сканирование0011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228184" y="4437112"/>
            <a:ext cx="2700000" cy="1830263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3131840" y="2348880"/>
            <a:ext cx="27029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Наш девиз:</a:t>
            </a:r>
          </a:p>
          <a:p>
            <a:pPr algn="ctr"/>
            <a:r>
              <a:rPr lang="ru-RU" sz="2400" dirty="0" smtClean="0"/>
              <a:t>«Мы – вместе!»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95536" y="3933056"/>
            <a:ext cx="5065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Урок мужества «Я – гражданин России!»</a:t>
            </a:r>
            <a:endParaRPr lang="ru-RU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E940A-5700-484E-A831-A4FE5A8A4E0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сканирование001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971600" y="1412776"/>
            <a:ext cx="1872208" cy="15121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4">
                <a:lumMod val="75000"/>
                <a:lumOff val="2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259632" y="0"/>
            <a:ext cx="7272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25000"/>
                  </a:schemeClr>
                </a:solidFill>
              </a:rPr>
              <a:t>Формы реализации проекта</a:t>
            </a:r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2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548680"/>
            <a:ext cx="8388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2. </a:t>
            </a:r>
            <a:r>
              <a:rPr lang="ru-RU" sz="2000" b="1" dirty="0" smtClean="0"/>
              <a:t>Увековечивание памяти героев через открытие мемориальных досок, музейных экспозиций</a:t>
            </a:r>
            <a:endParaRPr lang="ru-RU" sz="2000" b="1" dirty="0"/>
          </a:p>
        </p:txBody>
      </p:sp>
      <p:pic>
        <p:nvPicPr>
          <p:cNvPr id="7" name="Рисунок 6" descr="сканирование003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444208" y="1340768"/>
            <a:ext cx="2376000" cy="154668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4">
                <a:lumMod val="75000"/>
                <a:lumOff val="2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сканирование003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635896" y="1412776"/>
            <a:ext cx="2196000" cy="14992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4">
                <a:lumMod val="75000"/>
                <a:lumOff val="2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95536" y="3068960"/>
            <a:ext cx="8748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Профессиональный колледж №31, где учились </a:t>
            </a:r>
            <a:r>
              <a:rPr lang="ru-RU" dirty="0" err="1" smtClean="0">
                <a:solidFill>
                  <a:schemeClr val="bg1"/>
                </a:solidFill>
              </a:rPr>
              <a:t>В.Годоренко.и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А.Гулевич</a:t>
            </a:r>
            <a:r>
              <a:rPr lang="ru-RU" dirty="0" smtClean="0">
                <a:solidFill>
                  <a:schemeClr val="bg1"/>
                </a:solidFill>
              </a:rPr>
              <a:t>. Открытие памятных досок нашим героям /2004, 2007 годы/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" name="Рисунок 10" descr="SAM_191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21262684">
            <a:off x="691896" y="4115461"/>
            <a:ext cx="2340000" cy="1755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4">
                <a:lumMod val="75000"/>
                <a:lumOff val="2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SAM_1959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21353600">
            <a:off x="5853397" y="3860369"/>
            <a:ext cx="2052000" cy="16727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4">
                <a:lumMod val="75000"/>
                <a:lumOff val="2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 rot="21333656">
            <a:off x="600727" y="5952129"/>
            <a:ext cx="5417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Готовимся к открытию школьного музея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012160" y="566124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Первые гости музея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364088" y="6309320"/>
            <a:ext cx="1018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2013 год</a:t>
            </a:r>
            <a:endParaRPr lang="ru-RU" dirty="0"/>
          </a:p>
        </p:txBody>
      </p:sp>
      <p:pic>
        <p:nvPicPr>
          <p:cNvPr id="17" name="Рисунок 16" descr="SAM_1921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rot="223542">
            <a:off x="3258473" y="3929376"/>
            <a:ext cx="2160000" cy="17515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4">
                <a:lumMod val="75000"/>
                <a:lumOff val="2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E940A-5700-484E-A831-A4FE5A8A4E00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0"/>
            <a:ext cx="68388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25000"/>
                  </a:schemeClr>
                </a:solidFill>
              </a:rPr>
              <a:t>Формы реализации проекта</a:t>
            </a:r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2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548680"/>
            <a:ext cx="88204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</a:schemeClr>
                </a:solidFill>
              </a:rPr>
              <a:t>3. Сбор информации о героях, чьи имена вошли в летопись воинской славы нашей Родины: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</a:rPr>
              <a:t>проектно – исследовательская деятельность членов клуба «Поиск»;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</a:rPr>
              <a:t>участие в социально-значимых проектах и их представление в конкурсах различного уровня;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</a:rPr>
              <a:t>оформление летописи клуба</a:t>
            </a:r>
            <a:endParaRPr lang="ru-RU" sz="24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6" name="Рисунок 5" descr="цифровик-2011 01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67544" y="3284984"/>
            <a:ext cx="2987824" cy="224086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4">
                <a:lumMod val="75000"/>
                <a:lumOff val="2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сканирование000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635896" y="3212976"/>
            <a:ext cx="1786450" cy="2564903"/>
          </a:xfrm>
          <a:prstGeom prst="rect">
            <a:avLst/>
          </a:prstGeom>
        </p:spPr>
      </p:pic>
      <p:pic>
        <p:nvPicPr>
          <p:cNvPr id="8" name="Рисунок 7" descr="SAM_166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228184" y="3140968"/>
            <a:ext cx="2339752" cy="1944216"/>
          </a:xfrm>
          <a:prstGeom prst="ellipse">
            <a:avLst/>
          </a:prstGeom>
          <a:ln w="28575">
            <a:solidFill>
              <a:schemeClr val="bg1">
                <a:lumMod val="40000"/>
                <a:lumOff val="60000"/>
              </a:schemeClr>
            </a:solidFill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508104" y="5085184"/>
            <a:ext cx="3635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Богданова Алёна вручает</a:t>
            </a:r>
          </a:p>
          <a:p>
            <a:pPr algn="ctr"/>
            <a:r>
              <a:rPr lang="ru-RU" dirty="0" smtClean="0"/>
              <a:t>свою работу Власовой П.Н.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5877272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Участница боёв за Узловую Власова П.Н. делится воспоминаниями. Сейчас живёт в городе-герое Туле 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E940A-5700-484E-A831-A4FE5A8A4E00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>
            <a:grpSpLocks/>
          </p:cNvGrpSpPr>
          <p:nvPr/>
        </p:nvGrpSpPr>
        <p:grpSpPr bwMode="auto">
          <a:xfrm>
            <a:off x="827584" y="1124743"/>
            <a:ext cx="7488237" cy="3888035"/>
            <a:chOff x="1331640" y="1124694"/>
            <a:chExt cx="7488832" cy="3888482"/>
          </a:xfrm>
          <a:solidFill>
            <a:schemeClr val="accent5">
              <a:lumMod val="20000"/>
              <a:lumOff val="80000"/>
            </a:schemeClr>
          </a:solidFill>
        </p:grpSpPr>
        <p:pic>
          <p:nvPicPr>
            <p:cNvPr id="6224" name="Рисунок 4" descr="пушка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331640" y="1628800"/>
              <a:ext cx="3384376" cy="338437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Скругленный прямоугольник 5"/>
            <p:cNvSpPr/>
            <p:nvPr/>
          </p:nvSpPr>
          <p:spPr>
            <a:xfrm>
              <a:off x="4787902" y="1124694"/>
              <a:ext cx="4032570" cy="3744003"/>
            </a:xfrm>
            <a:prstGeom prst="roundRect">
              <a:avLst/>
            </a:prstGeom>
            <a:grpFill/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226" name="Rectangle 2"/>
            <p:cNvSpPr>
              <a:spLocks noChangeArrowheads="1"/>
            </p:cNvSpPr>
            <p:nvPr/>
          </p:nvSpPr>
          <p:spPr bwMode="auto">
            <a:xfrm>
              <a:off x="4932040" y="1207495"/>
              <a:ext cx="3888432" cy="378608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just"/>
              <a:r>
                <a:rPr lang="ru-RU" sz="2400" dirty="0"/>
                <a:t>Наш клуб «Поиск» познакомился с Власовой Пелагеей Никитичной случайно в 2009 году. Мы узнали, что она – бывшая зенитчица, одна из тех, кому посвящен памятник при въезде в Узловую</a:t>
              </a:r>
            </a:p>
          </p:txBody>
        </p:sp>
      </p:grpSp>
      <p:grpSp>
        <p:nvGrpSpPr>
          <p:cNvPr id="4" name="Группа 13"/>
          <p:cNvGrpSpPr>
            <a:grpSpLocks/>
          </p:cNvGrpSpPr>
          <p:nvPr/>
        </p:nvGrpSpPr>
        <p:grpSpPr bwMode="auto">
          <a:xfrm>
            <a:off x="683568" y="764704"/>
            <a:ext cx="7632700" cy="5761362"/>
            <a:chOff x="1187624" y="1052736"/>
            <a:chExt cx="7632848" cy="5760821"/>
          </a:xfrm>
          <a:solidFill>
            <a:schemeClr val="accent5">
              <a:lumMod val="20000"/>
              <a:lumOff val="80000"/>
            </a:schemeClr>
          </a:solidFill>
        </p:grpSpPr>
        <p:pic>
          <p:nvPicPr>
            <p:cNvPr id="6210" name="Рисунок 14" descr="в гостях.png"/>
            <p:cNvPicPr>
              <a:picLocks noChangeAspect="1" noChangeArrowheads="1"/>
            </p:cNvPicPr>
            <p:nvPr/>
          </p:nvPicPr>
          <p:blipFill>
            <a:blip r:embed="rId3" cstate="email"/>
            <a:srcRect l="2647" r="40588" b="40784"/>
            <a:stretch>
              <a:fillRect/>
            </a:stretch>
          </p:blipFill>
          <p:spPr bwMode="auto">
            <a:xfrm>
              <a:off x="2771800" y="1052736"/>
              <a:ext cx="4752528" cy="374441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Скругленный прямоугольник 15"/>
            <p:cNvSpPr/>
            <p:nvPr/>
          </p:nvSpPr>
          <p:spPr>
            <a:xfrm>
              <a:off x="1187624" y="4941167"/>
              <a:ext cx="7632848" cy="1871667"/>
            </a:xfrm>
            <a:prstGeom prst="roundRect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214" name="Rectangle 5"/>
            <p:cNvSpPr>
              <a:spLocks noChangeArrowheads="1"/>
            </p:cNvSpPr>
            <p:nvPr/>
          </p:nvSpPr>
          <p:spPr bwMode="auto">
            <a:xfrm>
              <a:off x="1259632" y="4874747"/>
              <a:ext cx="7488832" cy="193881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indent="450850" algn="ctr"/>
              <a:r>
                <a:rPr lang="ru-RU" sz="2400" dirty="0"/>
                <a:t>В гости собрались быстро. </a:t>
              </a:r>
              <a:r>
                <a:rPr lang="ru-RU" sz="2400" dirty="0" err="1"/>
                <a:t>Тулячка</a:t>
              </a:r>
              <a:r>
                <a:rPr lang="ru-RU" sz="2400" dirty="0"/>
                <a:t> встретила нас дома вместе с боевыми подругами </a:t>
              </a:r>
              <a:r>
                <a:rPr lang="ru-RU" sz="2400" dirty="0" err="1"/>
                <a:t>Н.Г.Миловой</a:t>
              </a:r>
              <a:r>
                <a:rPr lang="ru-RU" sz="2400" dirty="0"/>
                <a:t> и В.И.Даниловой. Оказалось, что Пелагея Никитична напрямую связана с нашим родным городом</a:t>
              </a:r>
              <a:endParaRPr lang="ru-RU" sz="2400" dirty="0">
                <a:latin typeface="Arial" charset="0"/>
              </a:endParaRPr>
            </a:p>
          </p:txBody>
        </p:sp>
      </p:grpSp>
      <p:grpSp>
        <p:nvGrpSpPr>
          <p:cNvPr id="5" name="Группа 17"/>
          <p:cNvGrpSpPr>
            <a:grpSpLocks/>
          </p:cNvGrpSpPr>
          <p:nvPr/>
        </p:nvGrpSpPr>
        <p:grpSpPr bwMode="auto">
          <a:xfrm>
            <a:off x="683568" y="1268760"/>
            <a:ext cx="7992888" cy="4956332"/>
            <a:chOff x="1187628" y="1268760"/>
            <a:chExt cx="7632844" cy="4956515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5220072" y="1268760"/>
              <a:ext cx="3600400" cy="4176464"/>
            </a:xfrm>
            <a:prstGeom prst="roundRect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6207" name="Рисунок 19" descr="DSC04882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259632" y="1700808"/>
              <a:ext cx="3852000" cy="32040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6208" name="Rectangle 6"/>
            <p:cNvSpPr>
              <a:spLocks noChangeArrowheads="1"/>
            </p:cNvSpPr>
            <p:nvPr/>
          </p:nvSpPr>
          <p:spPr bwMode="auto">
            <a:xfrm>
              <a:off x="5292080" y="1322081"/>
              <a:ext cx="3456384" cy="41551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indent="450850" algn="ctr"/>
              <a:r>
                <a:rPr lang="ru-RU" sz="2400" dirty="0"/>
                <a:t>И вот накануне 9 Мая 2011 года она побывала в Узловой, в нашей школе, посетила </a:t>
              </a:r>
              <a:r>
                <a:rPr lang="ru-RU" sz="2400" dirty="0" smtClean="0"/>
                <a:t> </a:t>
              </a:r>
              <a:r>
                <a:rPr lang="ru-RU" sz="2400" dirty="0"/>
                <a:t>знаменитый памятник девушкам-зенитчицам, много рассказывала о своей боевой молодости</a:t>
              </a:r>
              <a:endParaRPr lang="ru-RU" sz="2400" dirty="0">
                <a:latin typeface="Arial" charset="0"/>
              </a:endParaRPr>
            </a:p>
          </p:txBody>
        </p:sp>
        <p:sp>
          <p:nvSpPr>
            <p:cNvPr id="6209" name="TextBox 21"/>
            <p:cNvSpPr txBox="1">
              <a:spLocks noChangeArrowheads="1"/>
            </p:cNvSpPr>
            <p:nvPr/>
          </p:nvSpPr>
          <p:spPr bwMode="auto">
            <a:xfrm>
              <a:off x="1187628" y="5517389"/>
              <a:ext cx="6912767" cy="70788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000" dirty="0"/>
                <a:t>На фото: научный сотрудник краеведческого музея </a:t>
              </a:r>
              <a:r>
                <a:rPr lang="ru-RU" sz="2000" dirty="0" err="1"/>
                <a:t>Хорев</a:t>
              </a:r>
              <a:r>
                <a:rPr lang="ru-RU" sz="2000" dirty="0"/>
                <a:t> А.В. рядом с ветеранами</a:t>
              </a:r>
            </a:p>
          </p:txBody>
        </p:sp>
      </p:grpSp>
      <p:grpSp>
        <p:nvGrpSpPr>
          <p:cNvPr id="7" name="Группа 22"/>
          <p:cNvGrpSpPr>
            <a:grpSpLocks/>
          </p:cNvGrpSpPr>
          <p:nvPr/>
        </p:nvGrpSpPr>
        <p:grpSpPr bwMode="auto">
          <a:xfrm>
            <a:off x="1331640" y="980728"/>
            <a:ext cx="6697663" cy="5554662"/>
            <a:chOff x="2051720" y="1052736"/>
            <a:chExt cx="6696744" cy="555451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2051720" y="1052736"/>
              <a:ext cx="6696744" cy="1202432"/>
            </a:xfrm>
            <a:prstGeom prst="roundRect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200" name="Rectangle 7"/>
            <p:cNvSpPr>
              <a:spLocks noChangeArrowheads="1"/>
            </p:cNvSpPr>
            <p:nvPr/>
          </p:nvSpPr>
          <p:spPr bwMode="auto">
            <a:xfrm>
              <a:off x="2123728" y="1069642"/>
              <a:ext cx="6552728" cy="156966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sz="2400"/>
                <a:t>C</a:t>
              </a:r>
              <a:r>
                <a:rPr lang="ru-RU" sz="2400"/>
                <a:t> глубоким вниманием мы слушали  воспоминания о войне. Вместе пели песни военных лет</a:t>
              </a:r>
            </a:p>
            <a:p>
              <a:pPr algn="ctr"/>
              <a:endParaRPr lang="ru-RU" sz="2400">
                <a:latin typeface="Arial" charset="0"/>
              </a:endParaRPr>
            </a:p>
          </p:txBody>
        </p:sp>
        <p:pic>
          <p:nvPicPr>
            <p:cNvPr id="6201" name="Рисунок 25" descr="DSC04896.JP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051720" y="2492896"/>
              <a:ext cx="3024336" cy="30963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6202" name="Рисунок 26" descr="DSC04901.JP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5148064" y="2780928"/>
              <a:ext cx="3456384" cy="266429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6203" name="Rectangle 9"/>
            <p:cNvSpPr>
              <a:spLocks noChangeArrowheads="1"/>
            </p:cNvSpPr>
            <p:nvPr/>
          </p:nvSpPr>
          <p:spPr bwMode="auto">
            <a:xfrm>
              <a:off x="2051720" y="5622363"/>
              <a:ext cx="6624736" cy="98488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indent="269875" algn="ctr"/>
              <a:r>
                <a:rPr lang="ru-RU" sz="2000"/>
                <a:t>Власова П.Н. делится воспоминаниями.                                 Учащиеся школы приветствуют гостей</a:t>
              </a:r>
            </a:p>
            <a:p>
              <a:pPr indent="269875" eaLnBrk="0" hangingPunct="0"/>
              <a:endParaRPr lang="ru-RU">
                <a:latin typeface="Arial" charset="0"/>
              </a:endParaRPr>
            </a:p>
          </p:txBody>
        </p:sp>
      </p:grpSp>
      <p:sp>
        <p:nvSpPr>
          <p:cNvPr id="6152" name="Rectangle 1"/>
          <p:cNvSpPr>
            <a:spLocks noChangeArrowheads="1"/>
          </p:cNvSpPr>
          <p:nvPr/>
        </p:nvSpPr>
        <p:spPr bwMode="auto">
          <a:xfrm>
            <a:off x="827584" y="211709"/>
            <a:ext cx="8136904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900" b="1" dirty="0">
                <a:solidFill>
                  <a:srgbClr val="8A0000"/>
                </a:solidFill>
              </a:rPr>
              <a:t>НАШЕ ЗНАКОМСТВО</a:t>
            </a:r>
            <a:endParaRPr lang="ru-RU" sz="2900" b="1" dirty="0">
              <a:solidFill>
                <a:srgbClr val="8A0000"/>
              </a:solidFill>
              <a:latin typeface="Arial" charset="0"/>
            </a:endParaRPr>
          </a:p>
        </p:txBody>
      </p:sp>
      <p:grpSp>
        <p:nvGrpSpPr>
          <p:cNvPr id="8" name="Группа 29"/>
          <p:cNvGrpSpPr>
            <a:grpSpLocks/>
          </p:cNvGrpSpPr>
          <p:nvPr/>
        </p:nvGrpSpPr>
        <p:grpSpPr bwMode="auto">
          <a:xfrm>
            <a:off x="971600" y="1628800"/>
            <a:ext cx="7129463" cy="4679950"/>
            <a:chOff x="1619672" y="1628800"/>
            <a:chExt cx="7128792" cy="4680520"/>
          </a:xfrm>
          <a:solidFill>
            <a:schemeClr val="accent5">
              <a:lumMod val="20000"/>
              <a:lumOff val="80000"/>
            </a:schemeClr>
          </a:solidFill>
        </p:grpSpPr>
        <p:pic>
          <p:nvPicPr>
            <p:cNvPr id="6192" name="Рисунок 30" descr="DSC04922.JPG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1619672" y="1628800"/>
              <a:ext cx="3528015" cy="29520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6193" name="Рисунок 31" descr="DSC04919.JPG"/>
            <p:cNvPicPr>
              <a:picLocks noChangeAspect="1" noChangeArrowheads="1"/>
            </p:cNvPicPr>
            <p:nvPr/>
          </p:nvPicPr>
          <p:blipFill>
            <a:blip r:embed="rId8" cstate="email"/>
            <a:srcRect l="6149" r="20065" b="3030"/>
            <a:stretch>
              <a:fillRect/>
            </a:stretch>
          </p:blipFill>
          <p:spPr bwMode="auto">
            <a:xfrm>
              <a:off x="5436096" y="1628800"/>
              <a:ext cx="2880320" cy="295232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Скругленный прямоугольник 32"/>
            <p:cNvSpPr/>
            <p:nvPr/>
          </p:nvSpPr>
          <p:spPr>
            <a:xfrm>
              <a:off x="1619672" y="4797836"/>
              <a:ext cx="3455663" cy="912924"/>
            </a:xfrm>
            <a:prstGeom prst="roundRect">
              <a:avLst/>
            </a:prstGeom>
            <a:grpFill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400" dirty="0"/>
                <a:t>Власова П.Н. в зале </a:t>
              </a:r>
            </a:p>
          </p:txBody>
        </p:sp>
        <p:sp>
          <p:nvSpPr>
            <p:cNvPr id="34" name="Скругленный прямоугольник 33"/>
            <p:cNvSpPr/>
            <p:nvPr/>
          </p:nvSpPr>
          <p:spPr>
            <a:xfrm>
              <a:off x="5364233" y="4797836"/>
              <a:ext cx="3384231" cy="1511484"/>
            </a:xfrm>
            <a:prstGeom prst="roundRect">
              <a:avLst/>
            </a:prstGeom>
            <a:grpFill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196" name="Rectangle 11"/>
            <p:cNvSpPr>
              <a:spLocks noChangeArrowheads="1"/>
            </p:cNvSpPr>
            <p:nvPr/>
          </p:nvSpPr>
          <p:spPr bwMode="auto">
            <a:xfrm>
              <a:off x="5292080" y="4851279"/>
              <a:ext cx="3456384" cy="132343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ru-RU" sz="2000"/>
                <a:t>Данилова В.А. прекрасно поёт. В этот момент                                                                             в переполненном зале – тишина</a:t>
              </a:r>
            </a:p>
          </p:txBody>
        </p:sp>
      </p:grpSp>
      <p:grpSp>
        <p:nvGrpSpPr>
          <p:cNvPr id="9" name="Группа 35"/>
          <p:cNvGrpSpPr>
            <a:grpSpLocks/>
          </p:cNvGrpSpPr>
          <p:nvPr/>
        </p:nvGrpSpPr>
        <p:grpSpPr bwMode="auto">
          <a:xfrm>
            <a:off x="1259632" y="1124744"/>
            <a:ext cx="7129463" cy="5327650"/>
            <a:chOff x="1403649" y="1124744"/>
            <a:chExt cx="7128791" cy="532859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6186" name="TextBox 36"/>
            <p:cNvSpPr txBox="1">
              <a:spLocks noChangeArrowheads="1"/>
            </p:cNvSpPr>
            <p:nvPr/>
          </p:nvSpPr>
          <p:spPr bwMode="auto">
            <a:xfrm>
              <a:off x="4932040" y="4005064"/>
              <a:ext cx="3600400" cy="70788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000"/>
                <a:t>Власова П.Н. в городском музее</a:t>
              </a:r>
              <a:endParaRPr lang="ru-RU"/>
            </a:p>
          </p:txBody>
        </p:sp>
        <p:pic>
          <p:nvPicPr>
            <p:cNvPr id="6187" name="Рисунок 37" descr="DSC04941.JPG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5004048" y="1124744"/>
              <a:ext cx="3183632" cy="266429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6188" name="Рисунок 38" descr="DSC04926.JPG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1547664" y="1124744"/>
              <a:ext cx="3384376" cy="266429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Скругленный прямоугольник 39"/>
            <p:cNvSpPr/>
            <p:nvPr/>
          </p:nvSpPr>
          <p:spPr>
            <a:xfrm>
              <a:off x="1619529" y="4941769"/>
              <a:ext cx="6625600" cy="1511567"/>
            </a:xfrm>
            <a:prstGeom prst="roundRect">
              <a:avLst/>
            </a:prstGeom>
            <a:grpFill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190" name="Rectangle 1"/>
            <p:cNvSpPr>
              <a:spLocks noChangeArrowheads="1"/>
            </p:cNvSpPr>
            <p:nvPr/>
          </p:nvSpPr>
          <p:spPr bwMode="auto">
            <a:xfrm>
              <a:off x="1691680" y="5005954"/>
              <a:ext cx="6480720" cy="12003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ru-RU" sz="2400"/>
                <a:t>Большое впечатление на гостей произвело посещение памятника девушкам-зенитчицам и краеведческого музея</a:t>
              </a:r>
              <a:endParaRPr lang="ru-RU" sz="2400">
                <a:latin typeface="Arial" charset="0"/>
              </a:endParaRPr>
            </a:p>
          </p:txBody>
        </p:sp>
        <p:sp>
          <p:nvSpPr>
            <p:cNvPr id="6191" name="TextBox 41"/>
            <p:cNvSpPr txBox="1">
              <a:spLocks noChangeArrowheads="1"/>
            </p:cNvSpPr>
            <p:nvPr/>
          </p:nvSpPr>
          <p:spPr bwMode="auto">
            <a:xfrm>
              <a:off x="1403649" y="3933056"/>
              <a:ext cx="3744416" cy="10156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000"/>
                <a:t>Кириллова Р.П. с гостями </a:t>
              </a:r>
            </a:p>
            <a:p>
              <a:pPr algn="ctr"/>
              <a:r>
                <a:rPr lang="ru-RU" sz="2000"/>
                <a:t>у городского памятника зенитчицам</a:t>
              </a:r>
              <a:r>
                <a:rPr lang="ru-RU"/>
                <a:t> </a:t>
              </a:r>
            </a:p>
          </p:txBody>
        </p:sp>
      </p:grpSp>
      <p:grpSp>
        <p:nvGrpSpPr>
          <p:cNvPr id="13" name="Группа 45"/>
          <p:cNvGrpSpPr>
            <a:grpSpLocks/>
          </p:cNvGrpSpPr>
          <p:nvPr/>
        </p:nvGrpSpPr>
        <p:grpSpPr bwMode="auto">
          <a:xfrm>
            <a:off x="827584" y="1052736"/>
            <a:ext cx="7704856" cy="5805264"/>
            <a:chOff x="1259619" y="836712"/>
            <a:chExt cx="6914033" cy="5514741"/>
          </a:xfrm>
          <a:solidFill>
            <a:schemeClr val="accent5">
              <a:lumMod val="20000"/>
              <a:lumOff val="80000"/>
            </a:schemeClr>
          </a:solidFill>
        </p:grpSpPr>
        <p:pic>
          <p:nvPicPr>
            <p:cNvPr id="6176" name="Рисунок 46" descr="SAM_0506.JPG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1835696" y="836712"/>
              <a:ext cx="2454910" cy="18383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6177" name="Рисунок 47" descr="SAM_0538.JPG"/>
            <p:cNvPicPr>
              <a:picLocks noChangeAspect="1" noChangeArrowheads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5004048" y="908720"/>
              <a:ext cx="2454910" cy="18383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6178" name="Rectangle 13"/>
            <p:cNvSpPr>
              <a:spLocks noChangeArrowheads="1"/>
            </p:cNvSpPr>
            <p:nvPr/>
          </p:nvSpPr>
          <p:spPr bwMode="auto">
            <a:xfrm>
              <a:off x="1259619" y="2788188"/>
              <a:ext cx="6914033" cy="67246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sz="2000" dirty="0"/>
                <a:t>Члены клуба «Поиск» в гостях у Власовой П.Н. Слушаем, записываем воспоминания ветерана</a:t>
              </a:r>
            </a:p>
          </p:txBody>
        </p:sp>
        <p:sp>
          <p:nvSpPr>
            <p:cNvPr id="6179" name="Rectangle 14"/>
            <p:cNvSpPr>
              <a:spLocks noChangeArrowheads="1"/>
            </p:cNvSpPr>
            <p:nvPr/>
          </p:nvSpPr>
          <p:spPr bwMode="auto">
            <a:xfrm>
              <a:off x="2195894" y="5486060"/>
              <a:ext cx="5256584" cy="86539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ru-RU" sz="2400" dirty="0"/>
                <a:t>Руководитель клуба Кириллова Р.П. знакомится с документами</a:t>
              </a:r>
              <a:endParaRPr lang="ru-RU" sz="2400" dirty="0">
                <a:latin typeface="Arial" charset="0"/>
              </a:endParaRPr>
            </a:p>
          </p:txBody>
        </p:sp>
        <p:pic>
          <p:nvPicPr>
            <p:cNvPr id="6180" name="Рисунок 50" descr="SAM_0549.JPG"/>
            <p:cNvPicPr>
              <a:picLocks noChangeAspect="1" noChangeArrowheads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>
              <a:off x="4932040" y="3573016"/>
              <a:ext cx="2664000" cy="19440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6181" name="Рисунок 51" descr="SAM_1663.JPG"/>
            <p:cNvPicPr>
              <a:picLocks noChangeAspect="1"/>
            </p:cNvPicPr>
            <p:nvPr/>
          </p:nvPicPr>
          <p:blipFill>
            <a:blip r:embed="rId14" cstate="email"/>
            <a:srcRect/>
            <a:stretch>
              <a:fillRect/>
            </a:stretch>
          </p:blipFill>
          <p:spPr bwMode="auto">
            <a:xfrm>
              <a:off x="1835696" y="3645024"/>
              <a:ext cx="2412000" cy="18090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Группа 52"/>
          <p:cNvGrpSpPr>
            <a:grpSpLocks/>
          </p:cNvGrpSpPr>
          <p:nvPr/>
        </p:nvGrpSpPr>
        <p:grpSpPr bwMode="auto">
          <a:xfrm>
            <a:off x="251520" y="981075"/>
            <a:ext cx="8424169" cy="5616575"/>
            <a:chOff x="1419719" y="980728"/>
            <a:chExt cx="7256737" cy="5616624"/>
          </a:xfrm>
          <a:solidFill>
            <a:schemeClr val="accent5">
              <a:lumMod val="20000"/>
              <a:lumOff val="80000"/>
            </a:schemeClr>
          </a:solidFill>
        </p:grpSpPr>
        <p:pic>
          <p:nvPicPr>
            <p:cNvPr id="6167" name="Рисунок 53" descr="SAM_1664.JPG"/>
            <p:cNvPicPr>
              <a:picLocks noChangeAspect="1"/>
            </p:cNvPicPr>
            <p:nvPr/>
          </p:nvPicPr>
          <p:blipFill>
            <a:blip r:embed="rId15" cstate="email"/>
            <a:srcRect/>
            <a:stretch>
              <a:fillRect/>
            </a:stretch>
          </p:blipFill>
          <p:spPr bwMode="auto">
            <a:xfrm>
              <a:off x="1979712" y="980728"/>
              <a:ext cx="2700000" cy="20250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6168" name="Рисунок 54" descr="SAM_1667.JPG"/>
            <p:cNvPicPr>
              <a:picLocks noChangeAspect="1"/>
            </p:cNvPicPr>
            <p:nvPr/>
          </p:nvPicPr>
          <p:blipFill>
            <a:blip r:embed="rId16" cstate="email"/>
            <a:srcRect/>
            <a:stretch>
              <a:fillRect/>
            </a:stretch>
          </p:blipFill>
          <p:spPr bwMode="auto">
            <a:xfrm>
              <a:off x="2051720" y="3789040"/>
              <a:ext cx="2664000" cy="19980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6169" name="Рисунок 55" descr="сканирование0002.JPG"/>
            <p:cNvPicPr>
              <a:picLocks noChangeAspect="1"/>
            </p:cNvPicPr>
            <p:nvPr/>
          </p:nvPicPr>
          <p:blipFill>
            <a:blip r:embed="rId17" cstate="email"/>
            <a:srcRect/>
            <a:stretch>
              <a:fillRect/>
            </a:stretch>
          </p:blipFill>
          <p:spPr bwMode="auto">
            <a:xfrm>
              <a:off x="6516216" y="1052736"/>
              <a:ext cx="1296000" cy="19699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57" name="Скругленный прямоугольник 56"/>
            <p:cNvSpPr/>
            <p:nvPr/>
          </p:nvSpPr>
          <p:spPr>
            <a:xfrm>
              <a:off x="5148064" y="3933056"/>
              <a:ext cx="3528392" cy="2664296"/>
            </a:xfrm>
            <a:prstGeom prst="roundRect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  <a:p>
              <a:pPr algn="ctr">
                <a:defRPr/>
              </a:pPr>
              <a:r>
                <a:rPr lang="ru-RU" dirty="0"/>
                <a:t>В 2012 году ученица 9 класса</a:t>
              </a:r>
            </a:p>
            <a:p>
              <a:pPr algn="ctr">
                <a:defRPr/>
              </a:pPr>
              <a:r>
                <a:rPr lang="ru-RU" dirty="0"/>
                <a:t>МБОУ гимназии Богданова Алёна приняла участие во Всероссийском конкурсе «Человек в истории России. ХХ век», на котором представила исследовательскую работу о Власовой П.Н.</a:t>
              </a:r>
            </a:p>
            <a:p>
              <a:pPr algn="ctr">
                <a:defRPr/>
              </a:pPr>
              <a:r>
                <a:rPr lang="ru-RU" dirty="0"/>
                <a:t> </a:t>
              </a:r>
            </a:p>
          </p:txBody>
        </p:sp>
        <p:sp>
          <p:nvSpPr>
            <p:cNvPr id="6173" name="TextBox 57"/>
            <p:cNvSpPr txBox="1">
              <a:spLocks noChangeArrowheads="1"/>
            </p:cNvSpPr>
            <p:nvPr/>
          </p:nvSpPr>
          <p:spPr bwMode="auto">
            <a:xfrm>
              <a:off x="1419719" y="3068960"/>
              <a:ext cx="4320863" cy="6463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/>
                <a:t>Богданова А. передаёт творческую работу</a:t>
              </a:r>
            </a:p>
            <a:p>
              <a:pPr algn="ctr"/>
              <a:r>
                <a:rPr lang="ru-RU"/>
                <a:t>«Я поминю! Я горжусь!» Власовой П.Н.</a:t>
              </a:r>
            </a:p>
          </p:txBody>
        </p:sp>
        <p:sp>
          <p:nvSpPr>
            <p:cNvPr id="6174" name="TextBox 58"/>
            <p:cNvSpPr txBox="1">
              <a:spLocks noChangeArrowheads="1"/>
            </p:cNvSpPr>
            <p:nvPr/>
          </p:nvSpPr>
          <p:spPr bwMode="auto">
            <a:xfrm>
              <a:off x="1619672" y="5934670"/>
              <a:ext cx="3528392" cy="6463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/>
                <a:t>Члены клуба»Поиск» знакомятся с семьёй Власовой П.Н.</a:t>
              </a:r>
            </a:p>
          </p:txBody>
        </p:sp>
        <p:sp>
          <p:nvSpPr>
            <p:cNvPr id="6175" name="TextBox 59"/>
            <p:cNvSpPr txBox="1">
              <a:spLocks noChangeArrowheads="1"/>
            </p:cNvSpPr>
            <p:nvPr/>
          </p:nvSpPr>
          <p:spPr bwMode="auto">
            <a:xfrm>
              <a:off x="5868144" y="3140968"/>
              <a:ext cx="2680286" cy="6463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/>
                <a:t>Поошрительная грамота</a:t>
              </a:r>
            </a:p>
            <a:p>
              <a:pPr algn="ctr"/>
              <a:r>
                <a:rPr lang="ru-RU"/>
                <a:t>общества  «Мемориал»</a:t>
              </a:r>
            </a:p>
          </p:txBody>
        </p:sp>
      </p:grpSp>
      <p:sp>
        <p:nvSpPr>
          <p:cNvPr id="61" name="Скругленный прямоугольник 60"/>
          <p:cNvSpPr/>
          <p:nvPr/>
        </p:nvSpPr>
        <p:spPr>
          <a:xfrm>
            <a:off x="1115616" y="809328"/>
            <a:ext cx="7128792" cy="60486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  <a:p>
            <a:pPr algn="ctr">
              <a:defRPr/>
            </a:pPr>
            <a:r>
              <a:rPr lang="ru-RU" sz="2400" dirty="0">
                <a:solidFill>
                  <a:srgbClr val="8A0000"/>
                </a:solidFill>
              </a:rPr>
              <a:t>90-летию Власовой Полины Никитичны посвящается!</a:t>
            </a:r>
          </a:p>
          <a:p>
            <a:pPr algn="ctr">
              <a:defRPr/>
            </a:pPr>
            <a:r>
              <a:rPr lang="ru-RU" sz="2400" dirty="0"/>
              <a:t>Патриот – красивое слово,</a:t>
            </a:r>
          </a:p>
          <a:p>
            <a:pPr algn="ctr">
              <a:defRPr/>
            </a:pPr>
            <a:r>
              <a:rPr lang="ru-RU" sz="2400" dirty="0"/>
              <a:t>В нём столько богатого смысла</a:t>
            </a:r>
          </a:p>
          <a:p>
            <a:pPr algn="ctr">
              <a:defRPr/>
            </a:pPr>
            <a:r>
              <a:rPr lang="ru-RU" sz="2400" dirty="0"/>
              <a:t>Родного, близкого, милого,</a:t>
            </a:r>
          </a:p>
          <a:p>
            <a:pPr algn="ctr">
              <a:defRPr/>
            </a:pPr>
            <a:r>
              <a:rPr lang="ru-RU" sz="2400" dirty="0"/>
              <a:t>Как наша ОТЧИЗНА  !</a:t>
            </a:r>
          </a:p>
          <a:p>
            <a:pPr algn="ctr">
              <a:defRPr/>
            </a:pPr>
            <a:endParaRPr lang="ru-RU" sz="2400" dirty="0"/>
          </a:p>
          <a:p>
            <a:pPr algn="ctr">
              <a:defRPr/>
            </a:pPr>
            <a:r>
              <a:rPr lang="ru-RU" sz="2400" dirty="0" smtClean="0"/>
              <a:t>ОТЧИЗНА </a:t>
            </a:r>
            <a:r>
              <a:rPr lang="ru-RU" sz="2400" dirty="0"/>
              <a:t>– это наши герои любимые!</a:t>
            </a:r>
          </a:p>
          <a:p>
            <a:pPr algn="ctr">
              <a:defRPr/>
            </a:pPr>
            <a:r>
              <a:rPr lang="ru-RU" sz="2400" dirty="0"/>
              <a:t> ОТЧИЗНА – всё то, что у нас в стране!</a:t>
            </a:r>
          </a:p>
          <a:p>
            <a:pPr algn="ctr">
              <a:defRPr/>
            </a:pPr>
            <a:r>
              <a:rPr lang="ru-RU" sz="2400" dirty="0"/>
              <a:t>СПАСИБО Вам,  Полина  Никитична!</a:t>
            </a:r>
          </a:p>
          <a:p>
            <a:pPr algn="ctr">
              <a:defRPr/>
            </a:pPr>
            <a:r>
              <a:rPr lang="ru-RU" sz="2400" dirty="0"/>
              <a:t>Вы самый храбрый человек, что живёт на Земле!</a:t>
            </a:r>
          </a:p>
          <a:p>
            <a:pPr algn="r">
              <a:defRPr/>
            </a:pPr>
            <a:r>
              <a:rPr lang="ru-RU" dirty="0"/>
              <a:t>Члены клуба «Поиск»</a:t>
            </a:r>
          </a:p>
          <a:p>
            <a:pPr algn="r">
              <a:defRPr/>
            </a:pPr>
            <a:r>
              <a:rPr lang="ru-RU" dirty="0" err="1"/>
              <a:t>Жаркова</a:t>
            </a:r>
            <a:r>
              <a:rPr lang="ru-RU" dirty="0"/>
              <a:t> Мария, Павленко Кристина,</a:t>
            </a:r>
          </a:p>
          <a:p>
            <a:pPr algn="r">
              <a:defRPr/>
            </a:pPr>
            <a:r>
              <a:rPr lang="ru-RU" dirty="0"/>
              <a:t>6 класс МБОУ гимназии</a:t>
            </a:r>
          </a:p>
          <a:p>
            <a:pPr algn="r">
              <a:defRPr/>
            </a:pPr>
            <a:r>
              <a:rPr lang="ru-RU" dirty="0"/>
              <a:t>города Узловая Тульской области</a:t>
            </a:r>
          </a:p>
          <a:p>
            <a:pPr algn="ctr">
              <a:defRPr/>
            </a:pPr>
            <a:endParaRPr lang="ru-RU" sz="2400" dirty="0"/>
          </a:p>
        </p:txBody>
      </p:sp>
      <p:sp>
        <p:nvSpPr>
          <p:cNvPr id="62" name="Номер слайда 6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E940A-5700-484E-A831-A4FE5A8A4E00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424936" cy="980728"/>
          </a:xfrm>
        </p:spPr>
        <p:txBody>
          <a:bodyPr/>
          <a:lstStyle/>
          <a:p>
            <a:r>
              <a:rPr lang="ru-RU" dirty="0" smtClean="0"/>
              <a:t>Герой живёт рядом</a:t>
            </a:r>
            <a:endParaRPr lang="ru-RU" dirty="0"/>
          </a:p>
        </p:txBody>
      </p:sp>
      <p:pic>
        <p:nvPicPr>
          <p:cNvPr id="4" name="Рисунок 3" descr="C:\Documents and Settings\МСВ\Рабочий стол\лагерь витязь\витязь 2012\витязь 2012 диск\1день\DSC_0024.JPG"/>
          <p:cNvPicPr/>
          <p:nvPr/>
        </p:nvPicPr>
        <p:blipFill>
          <a:blip r:embed="rId2" cstate="email"/>
          <a:srcRect l="3924" t="26602" r="58854"/>
          <a:stretch>
            <a:fillRect/>
          </a:stretch>
        </p:blipFill>
        <p:spPr bwMode="auto">
          <a:xfrm>
            <a:off x="395536" y="1196752"/>
            <a:ext cx="1800200" cy="2582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мы.JPG"/>
          <p:cNvPicPr/>
          <p:nvPr/>
        </p:nvPicPr>
        <p:blipFill>
          <a:blip r:embed="rId3" cstate="email"/>
          <a:stretch>
            <a:fillRect/>
          </a:stretch>
        </p:blipFill>
        <p:spPr>
          <a:xfrm>
            <a:off x="2699792" y="4149080"/>
            <a:ext cx="2571750" cy="1933575"/>
          </a:xfrm>
          <a:prstGeom prst="rect">
            <a:avLst/>
          </a:prstGeom>
        </p:spPr>
      </p:pic>
      <p:pic>
        <p:nvPicPr>
          <p:cNvPr id="6" name="Рисунок 5" descr="C:\Users\Любовь\Desktop\1.jpg"/>
          <p:cNvPicPr/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1412776"/>
            <a:ext cx="793623" cy="1827276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7" name="Рисунок 6" descr="удостовер к медали.jpg"/>
          <p:cNvPicPr/>
          <p:nvPr/>
        </p:nvPicPr>
        <p:blipFill>
          <a:blip r:embed="rId5" cstate="email"/>
          <a:srcRect l="4226" t="5414" r="4915" b="6369"/>
          <a:stretch>
            <a:fillRect/>
          </a:stretch>
        </p:blipFill>
        <p:spPr>
          <a:xfrm>
            <a:off x="3419872" y="1412776"/>
            <a:ext cx="2746629" cy="1962912"/>
          </a:xfrm>
          <a:prstGeom prst="rect">
            <a:avLst/>
          </a:prstGeom>
        </p:spPr>
      </p:pic>
      <p:pic>
        <p:nvPicPr>
          <p:cNvPr id="8" name="Рисунок 7" descr="боевым награждается орденом.jpg"/>
          <p:cNvPicPr/>
          <p:nvPr/>
        </p:nvPicPr>
        <p:blipFill>
          <a:blip r:embed="rId6" cstate="email"/>
          <a:stretch>
            <a:fillRect/>
          </a:stretch>
        </p:blipFill>
        <p:spPr>
          <a:xfrm>
            <a:off x="6372200" y="1268760"/>
            <a:ext cx="1796034" cy="215912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5" name="Рисунок 14" descr="сканирование0041.jpg"/>
          <p:cNvPicPr/>
          <p:nvPr/>
        </p:nvPicPr>
        <p:blipFill>
          <a:blip r:embed="rId7" cstate="email"/>
          <a:stretch>
            <a:fillRect/>
          </a:stretch>
        </p:blipFill>
        <p:spPr>
          <a:xfrm>
            <a:off x="611560" y="4005064"/>
            <a:ext cx="1461135" cy="20288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95536" y="623731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Фергана. 1983 год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699792" y="908720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ПАПОНОВ ВАДИМ НИКОЛАЕВИЧ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339752" y="3573016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Вручение медали «За отвагу» на плацу части</a:t>
            </a:r>
            <a:endParaRPr lang="ru-RU" dirty="0"/>
          </a:p>
        </p:txBody>
      </p:sp>
      <p:pic>
        <p:nvPicPr>
          <p:cNvPr id="19" name="Рисунок 18" descr="знаком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5580112" y="4149080"/>
            <a:ext cx="2520280" cy="189021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635896" y="623731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15.01.14г. Наше знакомство</a:t>
            </a:r>
            <a:endParaRPr lang="ru-RU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836712"/>
            <a:ext cx="8064896" cy="5760640"/>
          </a:xfrm>
        </p:spPr>
        <p:txBody>
          <a:bodyPr>
            <a:noAutofit/>
          </a:bodyPr>
          <a:lstStyle/>
          <a:p>
            <a:pPr algn="ctr">
              <a:buFont typeface="Courier New" pitchFamily="49" charset="0"/>
              <a:buChar char="o"/>
            </a:pPr>
            <a:r>
              <a:rPr lang="ru-RU" sz="2000" b="0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На сайте «Малая Академия Наук» научного общества учащихся МБОУ гимназии города Узловая Тульской области</a:t>
            </a:r>
            <a:r>
              <a:rPr lang="en-US" sz="2000" b="0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000" b="0" dirty="0" smtClean="0">
                <a:solidFill>
                  <a:schemeClr val="tx1">
                    <a:lumMod val="75000"/>
                  </a:schemeClr>
                </a:solidFill>
                <a:latin typeface="+mj-lt"/>
                <a:hlinkClick r:id="rId3"/>
              </a:rPr>
              <a:t>http://krp213.my1.ru</a:t>
            </a:r>
            <a:endParaRPr lang="en-US" sz="2000" b="0" dirty="0" smtClean="0">
              <a:solidFill>
                <a:schemeClr val="tx1">
                  <a:lumMod val="75000"/>
                </a:schemeClr>
              </a:solidFill>
              <a:latin typeface="+mj-lt"/>
            </a:endParaRPr>
          </a:p>
          <a:p>
            <a:pPr algn="ctr">
              <a:buFont typeface="Courier New" pitchFamily="49" charset="0"/>
              <a:buChar char="o"/>
            </a:pPr>
            <a:r>
              <a:rPr lang="ru-RU" sz="2000" b="0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На портале «Сеть творческих учителей» </a:t>
            </a:r>
            <a:r>
              <a:rPr lang="en-US" sz="2000" b="0" dirty="0" smtClean="0">
                <a:solidFill>
                  <a:schemeClr val="tx1">
                    <a:lumMod val="75000"/>
                  </a:schemeClr>
                </a:solidFill>
                <a:latin typeface="+mj-lt"/>
                <a:hlinkClick r:id="rId4"/>
              </a:rPr>
              <a:t>http://it-n.ru</a:t>
            </a:r>
            <a:r>
              <a:rPr lang="ru-RU" sz="2000" b="0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 </a:t>
            </a:r>
          </a:p>
          <a:p>
            <a:pPr algn="ctr">
              <a:buNone/>
            </a:pPr>
            <a:r>
              <a:rPr lang="ru-RU" sz="2000" b="0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Всероссийский конкурс </a:t>
            </a:r>
            <a:r>
              <a:rPr lang="ru-RU" sz="2000" b="0" dirty="0" smtClean="0">
                <a:solidFill>
                  <a:schemeClr val="tx1">
                    <a:lumMod val="75000"/>
                  </a:schemeClr>
                </a:solidFill>
                <a:latin typeface="+mj-lt"/>
                <a:hlinkClick r:id="rId5"/>
              </a:rPr>
              <a:t>«Твоя история. Россия 90-х»</a:t>
            </a:r>
            <a:endParaRPr lang="en-US" sz="2000" b="0" dirty="0" smtClean="0">
              <a:solidFill>
                <a:schemeClr val="tx1">
                  <a:lumMod val="75000"/>
                </a:schemeClr>
              </a:solidFill>
              <a:latin typeface="+mj-lt"/>
            </a:endParaRPr>
          </a:p>
          <a:p>
            <a:pPr algn="ctr">
              <a:buFont typeface="Courier New" pitchFamily="49" charset="0"/>
              <a:buChar char="o"/>
            </a:pPr>
            <a:r>
              <a:rPr lang="ru-RU" sz="2000" b="0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На методическом портале «</a:t>
            </a:r>
            <a:r>
              <a:rPr lang="ru-RU" sz="2000" b="0" dirty="0" err="1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Методсовет</a:t>
            </a:r>
            <a:r>
              <a:rPr lang="ru-RU" sz="2000" b="0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»</a:t>
            </a:r>
            <a:endParaRPr lang="ru-RU" sz="2000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2000" b="0" dirty="0" smtClean="0">
                <a:solidFill>
                  <a:schemeClr val="tx1">
                    <a:lumMod val="75000"/>
                  </a:schemeClr>
                </a:solidFill>
                <a:hlinkClick r:id="rId6"/>
              </a:rPr>
              <a:t>Сетевой проект «Книга Славы»</a:t>
            </a:r>
            <a:endParaRPr lang="ru-RU" sz="2000" b="0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ctr">
              <a:buFont typeface="Courier New" pitchFamily="49" charset="0"/>
              <a:buChar char="o"/>
            </a:pPr>
            <a:r>
              <a:rPr lang="ru-RU" sz="2000" b="0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На сайте учителя: </a:t>
            </a:r>
            <a:r>
              <a:rPr lang="ru-RU" sz="2000" b="0" dirty="0" smtClean="0">
                <a:solidFill>
                  <a:schemeClr val="tx1">
                    <a:lumMod val="75000"/>
                  </a:schemeClr>
                </a:solidFill>
                <a:latin typeface="+mj-lt"/>
                <a:hlinkClick r:id="rId7"/>
              </a:rPr>
              <a:t>страница класса-клуба «Поиск»</a:t>
            </a:r>
            <a:endParaRPr lang="ru-RU" sz="2000" b="0" dirty="0" smtClean="0">
              <a:solidFill>
                <a:schemeClr val="tx1">
                  <a:lumMod val="75000"/>
                </a:schemeClr>
              </a:solidFill>
              <a:latin typeface="+mj-lt"/>
            </a:endParaRPr>
          </a:p>
          <a:p>
            <a:pPr algn="ctr">
              <a:buFont typeface="Courier New" pitchFamily="49" charset="0"/>
              <a:buChar char="o"/>
            </a:pPr>
            <a:r>
              <a:rPr lang="ru-RU" sz="2000" b="0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А.И.Григорьева, О.А.Шевченко. Дом, в котором царит ответственность за человека. МБОУ гимназия г. Узловая. Серия «Воспитание на Тульской земле».</a:t>
            </a:r>
            <a:r>
              <a:rPr lang="ru-RU" sz="2000" b="0" dirty="0" err="1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Тула:ГОУ</a:t>
            </a:r>
            <a:r>
              <a:rPr lang="ru-RU" sz="2000" b="0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 ДПО ТО «ИПК и ППРО ТО». 2010 год</a:t>
            </a:r>
          </a:p>
          <a:p>
            <a:pPr algn="ctr">
              <a:buFont typeface="Courier New" pitchFamily="49" charset="0"/>
              <a:buChar char="o"/>
            </a:pPr>
            <a:r>
              <a:rPr lang="ru-RU" sz="2000" b="0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Сборник материалов областных педагогических чтений, посвящённых 120-летию со дня рождения А.С.Макаренко. «Воспитание по А.С.Макаренко». Под ред. А.И.Григорьевой.</a:t>
            </a:r>
            <a:r>
              <a:rPr lang="ru-RU" sz="2000" b="0" dirty="0" smtClean="0">
                <a:solidFill>
                  <a:schemeClr val="tx1">
                    <a:lumMod val="75000"/>
                  </a:schemeClr>
                </a:solidFill>
              </a:rPr>
              <a:t> Тула: ГОУ ДПО ТО «ИПК и ППРО ТО». 2010 год</a:t>
            </a:r>
            <a:r>
              <a:rPr lang="ru-RU" sz="2000" b="0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 </a:t>
            </a:r>
            <a:endParaRPr lang="ru-RU" sz="2000" b="0" dirty="0">
              <a:solidFill>
                <a:schemeClr val="tx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E940A-5700-484E-A831-A4FE5A8A4E00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188640"/>
            <a:ext cx="84249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2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2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Распространение опыта</a:t>
            </a:r>
            <a:endParaRPr lang="ru-RU" b="1" dirty="0">
              <a:ln w="11430"/>
              <a:solidFill>
                <a:schemeClr val="accent5">
                  <a:lumMod val="2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Рисунок 5" descr="foto_100400041-160x160 (1)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013176"/>
            <a:ext cx="1524000" cy="152400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3"/>
          <p:cNvSpPr txBox="1">
            <a:spLocks/>
          </p:cNvSpPr>
          <p:nvPr/>
        </p:nvSpPr>
        <p:spPr>
          <a:xfrm>
            <a:off x="619944" y="188640"/>
            <a:ext cx="8424936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История клуба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 descr="сканирование000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347864" y="2420888"/>
            <a:ext cx="5413248" cy="3643884"/>
          </a:xfrm>
          <a:prstGeom prst="rect">
            <a:avLst/>
          </a:prstGeom>
        </p:spPr>
      </p:pic>
      <p:pic>
        <p:nvPicPr>
          <p:cNvPr id="8" name="Рисунок 7" descr="сканирование000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347864" y="2420888"/>
            <a:ext cx="5449824" cy="3607308"/>
          </a:xfrm>
          <a:prstGeom prst="rect">
            <a:avLst/>
          </a:prstGeom>
        </p:spPr>
      </p:pic>
      <p:pic>
        <p:nvPicPr>
          <p:cNvPr id="10" name="Рисунок 9" descr="сканирование000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347864" y="2420888"/>
            <a:ext cx="5458968" cy="3634740"/>
          </a:xfrm>
          <a:prstGeom prst="rect">
            <a:avLst/>
          </a:prstGeom>
        </p:spPr>
      </p:pic>
      <p:pic>
        <p:nvPicPr>
          <p:cNvPr id="6" name="Рисунок 5" descr="сканирование0001.jpg"/>
          <p:cNvPicPr>
            <a:picLocks noChangeAspect="1"/>
          </p:cNvPicPr>
          <p:nvPr/>
        </p:nvPicPr>
        <p:blipFill>
          <a:blip r:embed="rId5" cstate="email"/>
          <a:srcRect b="11151"/>
          <a:stretch>
            <a:fillRect/>
          </a:stretch>
        </p:blipFill>
        <p:spPr>
          <a:xfrm>
            <a:off x="4211960" y="2060848"/>
            <a:ext cx="3672408" cy="4423019"/>
          </a:xfrm>
          <a:prstGeom prst="rect">
            <a:avLst/>
          </a:prstGeom>
        </p:spPr>
      </p:pic>
      <p:pic>
        <p:nvPicPr>
          <p:cNvPr id="9" name="Рисунок 8" descr="сканирование0004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347864" y="2420888"/>
            <a:ext cx="5449824" cy="3621024"/>
          </a:xfrm>
          <a:prstGeom prst="rect">
            <a:avLst/>
          </a:prstGeom>
        </p:spPr>
      </p:pic>
      <p:pic>
        <p:nvPicPr>
          <p:cNvPr id="11" name="Рисунок 10" descr="сканирование0009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419872" y="2420888"/>
            <a:ext cx="5426964" cy="3621024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251520" y="908720"/>
            <a:ext cx="2952328" cy="547260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Школа №20/лицей/</a:t>
            </a:r>
            <a:endParaRPr lang="ru-RU" dirty="0" smtClean="0"/>
          </a:p>
          <a:p>
            <a:pPr algn="ctr">
              <a:buFont typeface="Wingdings" pitchFamily="2" charset="2"/>
              <a:buChar char="v"/>
            </a:pPr>
            <a:r>
              <a:rPr lang="ru-RU" dirty="0" smtClean="0"/>
              <a:t>С этими ребятами появились первые традиции</a:t>
            </a:r>
          </a:p>
          <a:p>
            <a:pPr algn="ctr">
              <a:buFont typeface="Wingdings" pitchFamily="2" charset="2"/>
              <a:buChar char="v"/>
            </a:pPr>
            <a:r>
              <a:rPr lang="ru-RU" dirty="0" smtClean="0"/>
              <a:t> вручили родителям фотоальбом о сыне.</a:t>
            </a:r>
          </a:p>
          <a:p>
            <a:pPr algn="ctr">
              <a:buFont typeface="Wingdings" pitchFamily="2" charset="2"/>
              <a:buChar char="v"/>
            </a:pPr>
            <a:r>
              <a:rPr lang="ru-RU" dirty="0" smtClean="0"/>
              <a:t> сестре Татьяне подарили книгу об Узловой.</a:t>
            </a:r>
          </a:p>
          <a:p>
            <a:pPr algn="ctr">
              <a:buFont typeface="Wingdings" pitchFamily="2" charset="2"/>
              <a:buChar char="v"/>
            </a:pPr>
            <a:r>
              <a:rPr lang="ru-RU" dirty="0" smtClean="0"/>
              <a:t>1996 год. Племянника Дениса пригласили в цирк. Сейчас он живёт в Сочи.</a:t>
            </a:r>
          </a:p>
          <a:p>
            <a:pPr algn="ctr">
              <a:buFont typeface="Wingdings" pitchFamily="2" charset="2"/>
              <a:buChar char="v"/>
            </a:pPr>
            <a:r>
              <a:rPr lang="ru-RU" dirty="0" smtClean="0"/>
              <a:t>1998 год. </a:t>
            </a:r>
            <a:r>
              <a:rPr lang="ru-RU" dirty="0" err="1" smtClean="0"/>
              <a:t>Годоренко</a:t>
            </a:r>
            <a:r>
              <a:rPr lang="ru-RU" dirty="0" smtClean="0"/>
              <a:t> А.В. В  школе №20</a:t>
            </a:r>
          </a:p>
          <a:p>
            <a:pPr algn="ctr">
              <a:buFont typeface="Wingdings" pitchFamily="2" charset="2"/>
              <a:buChar char="v"/>
            </a:pP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995936" y="10527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</a:schemeClr>
                </a:solidFill>
              </a:rPr>
              <a:t>Фрагменты 20-летнего опыта работы класса- клуба «Поиск»</a:t>
            </a:r>
            <a:endParaRPr lang="ru-RU" dirty="0" smtClean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9712" y="1"/>
            <a:ext cx="6286544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2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2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Социальный проект </a:t>
            </a:r>
          </a:p>
          <a:p>
            <a:pPr algn="ctr"/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2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«Класс-клуб «Поиск»</a:t>
            </a:r>
            <a:endParaRPr lang="ru-RU" sz="3200" b="1" dirty="0">
              <a:ln w="11430"/>
              <a:solidFill>
                <a:schemeClr val="accent5">
                  <a:lumMod val="2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908720"/>
            <a:ext cx="88924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25000"/>
                  </a:schemeClr>
                </a:solidFill>
              </a:rPr>
              <a:t>Стратегическая цель работы</a:t>
            </a: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: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   создание системы патриотического и духовно-нравственного воспитания детей и подростков для формирования социально активной личности, осознающей себя как гражданина Российского общества, уважающего историю своей Родины, несущего ответственность за её судьбу, готового к диалогу и сотрудничеству с людьми разных убеждений, владеющего универсальными способами познания мира</a:t>
            </a:r>
            <a:endParaRPr lang="ru-RU" sz="2400" dirty="0">
              <a:solidFill>
                <a:schemeClr val="accent5">
                  <a:lumMod val="25000"/>
                </a:schemeClr>
              </a:solidFill>
            </a:endParaRPr>
          </a:p>
        </p:txBody>
      </p:sp>
      <p:pic>
        <p:nvPicPr>
          <p:cNvPr id="9" name="Рисунок 8" descr="SAM_1780.JPG"/>
          <p:cNvPicPr>
            <a:picLocks noChangeAspect="1"/>
          </p:cNvPicPr>
          <p:nvPr/>
        </p:nvPicPr>
        <p:blipFill>
          <a:blip r:embed="rId2" cstate="email"/>
          <a:srcRect l="12988" t="12201" r="13776" b="11150"/>
          <a:stretch>
            <a:fillRect/>
          </a:stretch>
        </p:blipFill>
        <p:spPr>
          <a:xfrm>
            <a:off x="6372200" y="4437112"/>
            <a:ext cx="2304000" cy="180852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4">
                <a:lumMod val="75000"/>
                <a:lumOff val="2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SAM_191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43608" y="4581128"/>
            <a:ext cx="2376000" cy="17820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4">
                <a:lumMod val="75000"/>
                <a:lumOff val="2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491880" y="4725144"/>
            <a:ext cx="3024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гостях у </a:t>
            </a:r>
          </a:p>
          <a:p>
            <a:pPr algn="ctr"/>
            <a:r>
              <a:rPr lang="ru-RU" dirty="0" err="1" smtClean="0"/>
              <a:t>Годоренко</a:t>
            </a:r>
            <a:r>
              <a:rPr lang="ru-RU" dirty="0" smtClean="0"/>
              <a:t> В.А.</a:t>
            </a:r>
          </a:p>
          <a:p>
            <a:pPr algn="ctr"/>
            <a:r>
              <a:rPr lang="ru-RU" dirty="0" smtClean="0"/>
              <a:t>и </a:t>
            </a:r>
            <a:r>
              <a:rPr lang="ru-RU" dirty="0" err="1" smtClean="0"/>
              <a:t>Гулевич</a:t>
            </a:r>
            <a:r>
              <a:rPr lang="ru-RU" dirty="0" smtClean="0"/>
              <a:t> Т.И.</a:t>
            </a:r>
          </a:p>
          <a:p>
            <a:pPr algn="ctr"/>
            <a:r>
              <a:rPr lang="ru-RU" dirty="0" smtClean="0"/>
              <a:t>Их сыновья погибли</a:t>
            </a:r>
          </a:p>
          <a:p>
            <a:pPr algn="ctr"/>
            <a:r>
              <a:rPr lang="ru-RU" dirty="0" smtClean="0"/>
              <a:t>в «горячих» точках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E940A-5700-484E-A831-A4FE5A8A4E00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632848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Условия эффективности проекта</a:t>
            </a:r>
            <a:endParaRPr lang="ru-RU" dirty="0"/>
          </a:p>
        </p:txBody>
      </p:sp>
      <p:pic>
        <p:nvPicPr>
          <p:cNvPr id="8" name="Содержимое 7" descr="SAM_2446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 l="5605" r="8811"/>
          <a:stretch>
            <a:fillRect/>
          </a:stretch>
        </p:blipFill>
        <p:spPr>
          <a:xfrm>
            <a:off x="755576" y="1196752"/>
            <a:ext cx="3456384" cy="3028950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980728"/>
            <a:ext cx="4244280" cy="5184576"/>
          </a:xfrm>
        </p:spPr>
        <p:txBody>
          <a:bodyPr>
            <a:no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 педагогическая поддержка деятельности детей, корректная позиция педагога,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поддержка проекта администрацией школы,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заинтересованность муниципальных органов власти в результативности проекта,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добровольность участия в проекте,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 всесторонняя поддержка родителей классного сообщества</a:t>
            </a:r>
          </a:p>
          <a:p>
            <a:pPr lvl="0">
              <a:buFont typeface="Arial" pitchFamily="34" charset="0"/>
              <a:buChar char="•"/>
            </a:pPr>
            <a:endParaRPr lang="ru-RU" sz="20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E940A-5700-484E-A831-A4FE5A8A4E00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51520" y="4437112"/>
            <a:ext cx="43924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21.11.2013г. Заседание  городского собрания </a:t>
            </a:r>
          </a:p>
          <a:p>
            <a:pPr algn="ctr"/>
            <a:r>
              <a:rPr lang="ru-RU" dirty="0" smtClean="0"/>
              <a:t>депутатов. Заслушивается вопрос</a:t>
            </a:r>
          </a:p>
          <a:p>
            <a:pPr algn="ctr"/>
            <a:r>
              <a:rPr lang="ru-RU" dirty="0" smtClean="0"/>
              <a:t>об открытии мемориальной доски</a:t>
            </a:r>
          </a:p>
          <a:p>
            <a:pPr algn="ctr"/>
            <a:r>
              <a:rPr lang="ru-RU" dirty="0" smtClean="0"/>
              <a:t>в память об </a:t>
            </a:r>
            <a:r>
              <a:rPr lang="ru-RU" dirty="0" err="1" smtClean="0"/>
              <a:t>А.Гулевиче</a:t>
            </a:r>
            <a:r>
              <a:rPr lang="ru-RU" dirty="0" smtClean="0"/>
              <a:t> на здании</a:t>
            </a:r>
          </a:p>
          <a:p>
            <a:pPr algn="ctr"/>
            <a:r>
              <a:rPr lang="ru-RU" dirty="0" smtClean="0"/>
              <a:t>гимназии</a:t>
            </a:r>
            <a:endParaRPr lang="ru-RU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344816" cy="1138138"/>
          </a:xfrm>
        </p:spPr>
        <p:txBody>
          <a:bodyPr/>
          <a:lstStyle/>
          <a:p>
            <a:r>
              <a:rPr lang="ru-RU" dirty="0" smtClean="0"/>
              <a:t>Социальное партнёрство</a:t>
            </a:r>
            <a:br>
              <a:rPr lang="ru-RU" dirty="0" smtClean="0"/>
            </a:br>
            <a:r>
              <a:rPr lang="ru-RU" dirty="0" smtClean="0"/>
              <a:t>класса-клуба «Поиск»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E940A-5700-484E-A831-A4FE5A8A4E00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8" name="Рисунок 7" descr="foto_100400041-160x160 (1)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5656" y="5013176"/>
            <a:ext cx="1524000" cy="1524000"/>
          </a:xfrm>
          <a:prstGeom prst="rect">
            <a:avLst/>
          </a:prstGeom>
        </p:spPr>
      </p:pic>
      <p:pic>
        <p:nvPicPr>
          <p:cNvPr id="10" name="Содержимое 9" descr="Социальное  партнерство клуба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lum contrast="-20000"/>
          </a:blip>
          <a:srcRect r="5556"/>
          <a:stretch>
            <a:fillRect/>
          </a:stretch>
        </p:blipFill>
        <p:spPr>
          <a:xfrm>
            <a:off x="3923928" y="1556792"/>
            <a:ext cx="4896544" cy="481012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я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1520" y="2204864"/>
            <a:ext cx="3489577" cy="2376264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ласс-клуб Поиск_AutoCollage_12_Images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3528" y="2996952"/>
            <a:ext cx="3816424" cy="2865512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4">
                <a:lumMod val="75000"/>
                <a:lumOff val="2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вечер1_AutoCollage_10_Images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292080" y="2996952"/>
            <a:ext cx="3599976" cy="290404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4">
                <a:lumMod val="75000"/>
                <a:lumOff val="2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51520" y="1700808"/>
            <a:ext cx="8892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75000"/>
                  </a:schemeClr>
                </a:solidFill>
              </a:rPr>
              <a:t>Выпускники клуба                             Члены клуба</a:t>
            </a:r>
          </a:p>
          <a:p>
            <a:r>
              <a:rPr lang="ru-RU" sz="2000" b="1" dirty="0" smtClean="0">
                <a:solidFill>
                  <a:schemeClr val="tx1">
                    <a:lumMod val="75000"/>
                  </a:schemeClr>
                </a:solidFill>
              </a:rPr>
              <a:t>        2005 – 2011 годов                              2012-2014 годов</a:t>
            </a:r>
          </a:p>
          <a:p>
            <a:r>
              <a:rPr lang="ru-RU" sz="2000" b="1" dirty="0" smtClean="0">
                <a:solidFill>
                  <a:schemeClr val="tx1">
                    <a:lumMod val="75000"/>
                  </a:schemeClr>
                </a:solidFill>
              </a:rPr>
              <a:t>                                                                   </a:t>
            </a:r>
            <a:endParaRPr lang="ru-RU" sz="2000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10000"/>
                  </a:schemeClr>
                </a:solidFill>
              </a:rPr>
              <a:t>  Наш девиз: «Нам жизнь дана на добрые дела!»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E940A-5700-484E-A831-A4FE5A8A4E00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9" name="Рисунок 8" descr="foto_100400041-160x160 (1)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51920" y="5334000"/>
            <a:ext cx="1524000" cy="152400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00188" y="0"/>
            <a:ext cx="7491412" cy="764704"/>
          </a:xfrm>
        </p:spPr>
        <p:txBody>
          <a:bodyPr/>
          <a:lstStyle/>
          <a:p>
            <a:pPr algn="ctr"/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2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25000"/>
                  </a:schemeClr>
                </a:solidFill>
              </a:rPr>
              <a:t>Формы реализации проекта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2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692696"/>
            <a:ext cx="84249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AutoNum type="arabicPeriod"/>
            </a:pPr>
            <a:r>
              <a:rPr lang="ru-RU" sz="2400" b="1" dirty="0" smtClean="0">
                <a:solidFill>
                  <a:schemeClr val="tx1">
                    <a:lumMod val="75000"/>
                  </a:schemeClr>
                </a:solidFill>
              </a:rPr>
              <a:t>Гайдаровское движение:</a:t>
            </a:r>
          </a:p>
          <a:p>
            <a:pPr marL="457200" indent="-457200" algn="ctr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</a:rPr>
              <a:t>уход за могилами В. </a:t>
            </a:r>
            <a:r>
              <a:rPr lang="ru-RU" sz="2400" dirty="0" err="1" smtClean="0">
                <a:solidFill>
                  <a:schemeClr val="tx1">
                    <a:lumMod val="75000"/>
                  </a:schemeClr>
                </a:solidFill>
              </a:rPr>
              <a:t>Годоренко</a:t>
            </a:r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</a:rPr>
              <a:t> и А. </a:t>
            </a:r>
            <a:r>
              <a:rPr lang="ru-RU" sz="2400" dirty="0" err="1" smtClean="0">
                <a:solidFill>
                  <a:schemeClr val="tx1">
                    <a:lumMod val="75000"/>
                  </a:schemeClr>
                </a:solidFill>
              </a:rPr>
              <a:t>Гулевича</a:t>
            </a:r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</a:rPr>
              <a:t>;</a:t>
            </a:r>
          </a:p>
          <a:p>
            <a:pPr marL="457200" indent="-457200" algn="ctr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</a:rPr>
              <a:t>помощь матерям в повседневной жизни;</a:t>
            </a:r>
          </a:p>
          <a:p>
            <a:pPr marL="457200" indent="-457200" algn="ctr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</a:rPr>
              <a:t>проведение традиционных вечеров памяти;</a:t>
            </a:r>
          </a:p>
          <a:p>
            <a:pPr marL="457200" indent="-457200" algn="ctr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</a:rPr>
              <a:t>публикации в СМИ о работе клуба «Поиск»;</a:t>
            </a:r>
          </a:p>
          <a:p>
            <a:pPr marL="457200" indent="-457200" algn="ctr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</a:rPr>
              <a:t>сотрудничество с городским музеем и ЦВТ</a:t>
            </a:r>
          </a:p>
          <a:p>
            <a:pPr marL="457200" indent="-457200" algn="ctr"/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</a:rPr>
              <a:t>      им. Лиходея в городе Руса (Подмосковье</a:t>
            </a: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)</a:t>
            </a:r>
            <a:endParaRPr lang="ru-RU" sz="2400" dirty="0">
              <a:solidFill>
                <a:schemeClr val="accent5">
                  <a:lumMod val="25000"/>
                </a:schemeClr>
              </a:solidFill>
            </a:endParaRPr>
          </a:p>
        </p:txBody>
      </p:sp>
      <p:pic>
        <p:nvPicPr>
          <p:cNvPr id="6" name="Рисунок 5" descr="SAM_201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95536" y="3429000"/>
            <a:ext cx="1908000" cy="14310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4">
                <a:lumMod val="75000"/>
                <a:lumOff val="2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SAM_202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83568" y="4869160"/>
            <a:ext cx="1908000" cy="14310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4">
                <a:lumMod val="75000"/>
                <a:lumOff val="2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SAM_181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779912" y="5013176"/>
            <a:ext cx="1836000" cy="13770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4">
                <a:lumMod val="75000"/>
                <a:lumOff val="2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SAM_1917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868144" y="3501008"/>
            <a:ext cx="2700000" cy="20250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4">
                <a:lumMod val="75000"/>
                <a:lumOff val="2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SAM_1816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059832" y="3501008"/>
            <a:ext cx="1944000" cy="14580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4">
                <a:lumMod val="75000"/>
                <a:lumOff val="2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5652120" y="5661248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городском и школьном</a:t>
            </a:r>
          </a:p>
          <a:p>
            <a:pPr algn="ctr"/>
            <a:r>
              <a:rPr lang="ru-RU" dirty="0" smtClean="0"/>
              <a:t>музеях</a:t>
            </a:r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E940A-5700-484E-A831-A4FE5A8A4E00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13" name="Рисунок 12" descr="foto_100400041-160x160 (1)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9752" y="5334000"/>
            <a:ext cx="1524000" cy="152400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91680" y="260648"/>
            <a:ext cx="7128792" cy="980728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2000" dirty="0" smtClean="0">
                <a:ea typeface="Times New Roman" pitchFamily="18" charset="0"/>
              </a:rPr>
              <a:t>ПЕРЕПИСКА С МУЗЕЕМ «АФГАНСКАЯ ВОЙНА» </a:t>
            </a:r>
            <a:r>
              <a:rPr lang="ru-RU" sz="2000" b="0" dirty="0" smtClean="0"/>
              <a:t/>
            </a:r>
            <a:br>
              <a:rPr lang="ru-RU" sz="2000" b="0" dirty="0" smtClean="0"/>
            </a:br>
            <a:r>
              <a:rPr lang="ru-RU" sz="2000" dirty="0" smtClean="0">
                <a:ea typeface="Times New Roman" pitchFamily="18" charset="0"/>
              </a:rPr>
              <a:t>ИМЕНИ ЛИХОДЕЯ /г.Руса/</a:t>
            </a:r>
            <a:r>
              <a:rPr lang="ru-RU" sz="2000" b="0" dirty="0" smtClean="0"/>
              <a:t/>
            </a:r>
            <a:br>
              <a:rPr lang="ru-RU" sz="2000" b="0" dirty="0" smtClean="0"/>
            </a:br>
            <a:r>
              <a:rPr lang="ru-RU" sz="2000" b="0" dirty="0" smtClean="0"/>
              <a:t/>
            </a:r>
            <a:br>
              <a:rPr lang="ru-RU" sz="2000" b="0" dirty="0" smtClean="0"/>
            </a:br>
            <a:endParaRPr lang="ru-RU" sz="2000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email">
            <a:lum contrast="-10000"/>
          </a:blip>
          <a:srcRect/>
          <a:stretch>
            <a:fillRect/>
          </a:stretch>
        </p:blipFill>
        <p:spPr bwMode="auto">
          <a:xfrm>
            <a:off x="467544" y="980728"/>
            <a:ext cx="4644000" cy="5553255"/>
          </a:xfrm>
          <a:prstGeom prst="snip2Diag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272534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E940A-5700-484E-A831-A4FE5A8A4E00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7" name="Рисунок 6" descr="сканирование0042.jpg"/>
          <p:cNvPicPr/>
          <p:nvPr/>
        </p:nvPicPr>
        <p:blipFill>
          <a:blip r:embed="rId3" cstate="email"/>
          <a:stretch>
            <a:fillRect/>
          </a:stretch>
        </p:blipFill>
        <p:spPr>
          <a:xfrm rot="5400000">
            <a:off x="6274084" y="502780"/>
            <a:ext cx="2011424" cy="31113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сканирование0041.jpg"/>
          <p:cNvPicPr/>
          <p:nvPr/>
        </p:nvPicPr>
        <p:blipFill>
          <a:blip r:embed="rId4" cstate="email"/>
          <a:stretch>
            <a:fillRect/>
          </a:stretch>
        </p:blipFill>
        <p:spPr>
          <a:xfrm rot="5400000">
            <a:off x="6174120" y="2690976"/>
            <a:ext cx="2124000" cy="316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" name="Рисунок 60" descr="foto_100400041-160x160 (1)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3968" y="5334000"/>
            <a:ext cx="1524000" cy="1524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00667" y="5445224"/>
            <a:ext cx="37433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В музее боевой славы</a:t>
            </a:r>
          </a:p>
          <a:p>
            <a:pPr algn="ctr"/>
            <a:r>
              <a:rPr lang="ru-RU" sz="2400" dirty="0" smtClean="0"/>
              <a:t>в г. Туле</a:t>
            </a:r>
            <a:endParaRPr lang="ru-RU" sz="2400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80920" cy="1412776"/>
          </a:xfrm>
        </p:spPr>
        <p:txBody>
          <a:bodyPr>
            <a:normAutofit/>
          </a:bodyPr>
          <a:lstStyle/>
          <a:p>
            <a:r>
              <a:rPr lang="ru-RU" dirty="0" smtClean="0"/>
              <a:t>Дружба с педагогами и учащимися школы № 4</a:t>
            </a:r>
            <a:endParaRPr lang="ru-RU" dirty="0"/>
          </a:p>
        </p:txBody>
      </p:sp>
      <p:pic>
        <p:nvPicPr>
          <p:cNvPr id="3" name="Рисунок 2" descr="сканирование0005.jpg"/>
          <p:cNvPicPr/>
          <p:nvPr/>
        </p:nvPicPr>
        <p:blipFill>
          <a:blip r:embed="rId2" cstate="email"/>
          <a:srcRect l="6290" t="34342" b="9346"/>
          <a:stretch>
            <a:fillRect/>
          </a:stretch>
        </p:blipFill>
        <p:spPr>
          <a:xfrm rot="5400000">
            <a:off x="3861520" y="1547192"/>
            <a:ext cx="1980144" cy="1711313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сканирование0037.jpg"/>
          <p:cNvPicPr/>
          <p:nvPr/>
        </p:nvPicPr>
        <p:blipFill>
          <a:blip r:embed="rId3" cstate="email"/>
          <a:stretch>
            <a:fillRect/>
          </a:stretch>
        </p:blipFill>
        <p:spPr>
          <a:xfrm>
            <a:off x="6372200" y="1412776"/>
            <a:ext cx="2556535" cy="3959340"/>
          </a:xfrm>
          <a:prstGeom prst="roundRect">
            <a:avLst>
              <a:gd name="adj" fmla="val 16667"/>
            </a:avLst>
          </a:prstGeom>
          <a:ln w="28575">
            <a:solidFill>
              <a:schemeClr val="bg2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сканирование0036.jpg"/>
          <p:cNvPicPr/>
          <p:nvPr/>
        </p:nvPicPr>
        <p:blipFill>
          <a:blip r:embed="rId4" cstate="email"/>
          <a:srcRect t="31667"/>
          <a:stretch>
            <a:fillRect/>
          </a:stretch>
        </p:blipFill>
        <p:spPr>
          <a:xfrm rot="5400000">
            <a:off x="395648" y="4292984"/>
            <a:ext cx="2016000" cy="2016224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сканирование0014.jpg"/>
          <p:cNvPicPr/>
          <p:nvPr/>
        </p:nvPicPr>
        <p:blipFill>
          <a:blip r:embed="rId5" cstate="email"/>
          <a:srcRect t="8335"/>
          <a:stretch>
            <a:fillRect/>
          </a:stretch>
        </p:blipFill>
        <p:spPr>
          <a:xfrm rot="5400000">
            <a:off x="631012" y="1033284"/>
            <a:ext cx="2268000" cy="2738952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483768" y="3564791"/>
            <a:ext cx="39239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u="sng" dirty="0" smtClean="0"/>
              <a:t>Знакомьтесь:</a:t>
            </a:r>
            <a:r>
              <a:rPr lang="ru-RU" sz="1600" dirty="0" smtClean="0"/>
              <a:t> </a:t>
            </a:r>
          </a:p>
          <a:p>
            <a:pPr algn="ctr"/>
            <a:r>
              <a:rPr lang="ru-RU" sz="1600" dirty="0" smtClean="0"/>
              <a:t>Альбина </a:t>
            </a:r>
            <a:r>
              <a:rPr lang="ru-RU" sz="1600" dirty="0" err="1" smtClean="0"/>
              <a:t>Ричардовна</a:t>
            </a:r>
            <a:r>
              <a:rPr lang="ru-RU" sz="1600" dirty="0" smtClean="0"/>
              <a:t> Солдатова, </a:t>
            </a:r>
          </a:p>
          <a:p>
            <a:pPr algn="ctr"/>
            <a:r>
              <a:rPr lang="ru-RU" sz="1600" dirty="0" smtClean="0"/>
              <a:t>ветеран педагогического труда, </a:t>
            </a:r>
          </a:p>
          <a:p>
            <a:pPr algn="ctr"/>
            <a:r>
              <a:rPr lang="ru-RU" sz="1600" dirty="0" smtClean="0"/>
              <a:t>учитель русского языка и литературы ПТУ №31, </a:t>
            </a:r>
          </a:p>
          <a:p>
            <a:pPr algn="ctr"/>
            <a:r>
              <a:rPr lang="ru-RU" sz="1600" dirty="0" smtClean="0"/>
              <a:t>где учился Валерий </a:t>
            </a:r>
            <a:r>
              <a:rPr lang="ru-RU" sz="1600" dirty="0" err="1" smtClean="0"/>
              <a:t>Годоренко</a:t>
            </a:r>
            <a:r>
              <a:rPr lang="ru-RU" sz="1600" dirty="0" smtClean="0"/>
              <a:t>, </a:t>
            </a:r>
          </a:p>
          <a:p>
            <a:pPr algn="ctr"/>
            <a:r>
              <a:rPr lang="ru-RU" sz="1600" dirty="0" smtClean="0"/>
              <a:t>его классный руководитель. </a:t>
            </a:r>
          </a:p>
          <a:p>
            <a:pPr algn="ctr"/>
            <a:r>
              <a:rPr lang="ru-RU" sz="1600" dirty="0" smtClean="0"/>
              <a:t>Встречи с ней дарят не только детям, но и педагогам  мгновения добра и всеобщей радости, прекрасные минуты общения и полёт мыслей.</a:t>
            </a:r>
            <a:endParaRPr lang="ru-RU" sz="160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E940A-5700-484E-A831-A4FE5A8A4E00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9" name="Рисунок 8" descr="foto_100400041-160x160 (1)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8184" y="5334000"/>
            <a:ext cx="1524000" cy="152400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0 с узорами">
  <a:themeElements>
    <a:clrScheme name="оборот there is/are">
      <a:dk1>
        <a:srgbClr val="00007F"/>
      </a:dk1>
      <a:lt1>
        <a:srgbClr val="2C0ABA"/>
      </a:lt1>
      <a:dk2>
        <a:srgbClr val="FBD5B5"/>
      </a:dk2>
      <a:lt2>
        <a:srgbClr val="DBEEF3"/>
      </a:lt2>
      <a:accent1>
        <a:srgbClr val="FBD5B5"/>
      </a:accent1>
      <a:accent2>
        <a:srgbClr val="E36C0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BF"/>
      </a:hlink>
      <a:folHlink>
        <a:srgbClr val="0070C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1072</Words>
  <Application>Microsoft Office PowerPoint</Application>
  <PresentationFormat>Экран (4:3)</PresentationFormat>
  <Paragraphs>156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Тема20 с узорами</vt:lpstr>
      <vt:lpstr>   Клубная деятельность как средство создания дружественной детям среды</vt:lpstr>
      <vt:lpstr>Слайд 2</vt:lpstr>
      <vt:lpstr>Слайд 3</vt:lpstr>
      <vt:lpstr>Условия эффективности проекта</vt:lpstr>
      <vt:lpstr>Социальное партнёрство класса-клуба «Поиск»</vt:lpstr>
      <vt:lpstr>  Наш девиз: «Нам жизнь дана на добрые дела!»</vt:lpstr>
      <vt:lpstr> Формы реализации проекта </vt:lpstr>
      <vt:lpstr>ПЕРЕПИСКА С МУЗЕЕМ «АФГАНСКАЯ ВОЙНА»  ИМЕНИ ЛИХОДЕЯ /г.Руса/  </vt:lpstr>
      <vt:lpstr>Дружба с педагогами и учащимися школы № 4</vt:lpstr>
      <vt:lpstr>«Мы – вместе!»</vt:lpstr>
      <vt:lpstr>Дружба с учащимися школы № 4</vt:lpstr>
      <vt:lpstr>Слайд 12</vt:lpstr>
      <vt:lpstr>Слайд 13</vt:lpstr>
      <vt:lpstr>Слайд 14</vt:lpstr>
      <vt:lpstr>Герой живёт рядом</vt:lpstr>
      <vt:lpstr> Распространение опыта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160</cp:revision>
  <dcterms:created xsi:type="dcterms:W3CDTF">2013-11-23T20:05:45Z</dcterms:created>
  <dcterms:modified xsi:type="dcterms:W3CDTF">2014-07-01T18:41:09Z</dcterms:modified>
</cp:coreProperties>
</file>