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79" r:id="rId3"/>
    <p:sldId id="257" r:id="rId4"/>
    <p:sldId id="258" r:id="rId5"/>
    <p:sldId id="295" r:id="rId6"/>
    <p:sldId id="260" r:id="rId7"/>
    <p:sldId id="261" r:id="rId8"/>
    <p:sldId id="277" r:id="rId9"/>
    <p:sldId id="276" r:id="rId10"/>
    <p:sldId id="263" r:id="rId11"/>
    <p:sldId id="275" r:id="rId12"/>
    <p:sldId id="264" r:id="rId13"/>
    <p:sldId id="294" r:id="rId14"/>
    <p:sldId id="287" r:id="rId15"/>
    <p:sldId id="265" r:id="rId16"/>
    <p:sldId id="266" r:id="rId17"/>
    <p:sldId id="296" r:id="rId18"/>
    <p:sldId id="293" r:id="rId19"/>
    <p:sldId id="268" r:id="rId20"/>
    <p:sldId id="269" r:id="rId21"/>
    <p:sldId id="270" r:id="rId22"/>
    <p:sldId id="278" r:id="rId23"/>
    <p:sldId id="271" r:id="rId24"/>
    <p:sldId id="272" r:id="rId25"/>
    <p:sldId id="286" r:id="rId26"/>
    <p:sldId id="288" r:id="rId27"/>
    <p:sldId id="289" r:id="rId28"/>
    <p:sldId id="291" r:id="rId29"/>
    <p:sldId id="285" r:id="rId30"/>
    <p:sldId id="297" r:id="rId31"/>
    <p:sldId id="29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45" autoAdjust="0"/>
  </p:normalViewPr>
  <p:slideViewPr>
    <p:cSldViewPr>
      <p:cViewPr varScale="1">
        <p:scale>
          <a:sx n="45" d="100"/>
          <a:sy n="45" d="100"/>
        </p:scale>
        <p:origin x="-108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50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90D-3633-4925-B37F-45C2960A6B5B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A363-2432-408C-8F08-C46F9F1F58D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90D-3633-4925-B37F-45C2960A6B5B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A363-2432-408C-8F08-C46F9F1F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90D-3633-4925-B37F-45C2960A6B5B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A363-2432-408C-8F08-C46F9F1F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90D-3633-4925-B37F-45C2960A6B5B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A363-2432-408C-8F08-C46F9F1F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90D-3633-4925-B37F-45C2960A6B5B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A363-2432-408C-8F08-C46F9F1F58D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90D-3633-4925-B37F-45C2960A6B5B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A363-2432-408C-8F08-C46F9F1F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90D-3633-4925-B37F-45C2960A6B5B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A363-2432-408C-8F08-C46F9F1F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90D-3633-4925-B37F-45C2960A6B5B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A363-2432-408C-8F08-C46F9F1F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90D-3633-4925-B37F-45C2960A6B5B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A363-2432-408C-8F08-C46F9F1F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90D-3633-4925-B37F-45C2960A6B5B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5A363-2432-408C-8F08-C46F9F1F5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D90D-3633-4925-B37F-45C2960A6B5B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A5A363-2432-408C-8F08-C46F9F1F58D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89D90D-3633-4925-B37F-45C2960A6B5B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A5A363-2432-408C-8F08-C46F9F1F58D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620687"/>
            <a:ext cx="5112568" cy="6012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859998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       Урок-размышление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      </a:t>
            </a:r>
            <a:r>
              <a:rPr lang="ru-RU" sz="3200" dirty="0" smtClean="0">
                <a:solidFill>
                  <a:srgbClr val="FFFF00"/>
                </a:solidFill>
              </a:rPr>
              <a:t>В.Г.Распутин – голос своего времени.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Autofit/>
          </a:bodyPr>
          <a:lstStyle/>
          <a:p>
            <a:r>
              <a:rPr lang="ru-RU" sz="3600" dirty="0"/>
              <a:t>Писатель вспоминает об уничтожении своей родной деревни </a:t>
            </a:r>
            <a:r>
              <a:rPr lang="ru-RU" sz="3600" dirty="0" err="1">
                <a:solidFill>
                  <a:srgbClr val="FF0000"/>
                </a:solidFill>
              </a:rPr>
              <a:t>Аталанки</a:t>
            </a:r>
            <a:r>
              <a:rPr lang="ru-RU" sz="3600" dirty="0"/>
              <a:t>, о тяжелом и страшном прощании с родиной. В.Г. Распутин говорит о напрасной гибели города, т.к. были уже опыты - строительство </a:t>
            </a: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Братской ГЭС, Усть-Илимской, Красноярской</a:t>
            </a:r>
            <a:r>
              <a:rPr lang="ru-RU" sz="3600" dirty="0"/>
              <a:t>. Самая мощная оказалась Братская ГЭС, а теперь такая мощность уже не нужна, и дает электроэнергию на две </a:t>
            </a:r>
            <a:r>
              <a:rPr lang="ru-RU" sz="3600" dirty="0" smtClean="0"/>
              <a:t>трети.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1257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Безымянный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01"/>
            <a:ext cx="9144000" cy="68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Место затопления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Писатель предупреждает, что то же самое будет и с Богучанской ГЭС, т.к. энергия пойдет не во блага страны, а в Китай. </a:t>
            </a:r>
            <a:r>
              <a:rPr lang="ru-RU" sz="4000" dirty="0">
                <a:solidFill>
                  <a:srgbClr val="0070C0"/>
                </a:solidFill>
              </a:rPr>
              <a:t>"Скажите, как жить без этих ангарских лесов, без этих дивных по красоте, богатых лесов? А после затопления их не </a:t>
            </a:r>
            <a:r>
              <a:rPr lang="ru-RU" sz="4000" dirty="0" smtClean="0">
                <a:solidFill>
                  <a:srgbClr val="0070C0"/>
                </a:solidFill>
              </a:rPr>
              <a:t>станет."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Безымянный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17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4546848" cy="216024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Взаимосвязь природы с судьбой человека занимают в творчестве В.Г. Распутина определяющее место.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4077072"/>
            <a:ext cx="5338936" cy="22475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Любое произведение писателя отражает эту предопределенную связь природы, общества и человека.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2" y="2852936"/>
            <a:ext cx="279876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325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Природа </a:t>
            </a:r>
            <a:r>
              <a:rPr lang="ru-RU" sz="3600" dirty="0"/>
              <a:t>становится силой, направляющей человека и придающей смысл его существованию. В своей концепции времени </a:t>
            </a:r>
            <a:r>
              <a:rPr lang="ru-RU" sz="3600" dirty="0">
                <a:solidFill>
                  <a:srgbClr val="FF0000"/>
                </a:solidFill>
              </a:rPr>
              <a:t>В.Г. Распутин </a:t>
            </a:r>
            <a:r>
              <a:rPr lang="ru-RU" sz="3600" dirty="0"/>
              <a:t>противопоставляет истинное, священное время природных циклов линейному времени </a:t>
            </a:r>
            <a:r>
              <a:rPr lang="ru-RU" sz="3600" dirty="0">
                <a:solidFill>
                  <a:srgbClr val="FF0000"/>
                </a:solidFill>
              </a:rPr>
              <a:t>цивилизации</a:t>
            </a:r>
            <a:r>
              <a:rPr lang="ru-RU" sz="3600" dirty="0"/>
              <a:t>, которое кажется ему разрушительным и предполагающим свой конец. </a:t>
            </a:r>
          </a:p>
        </p:txBody>
      </p:sp>
    </p:spTree>
    <p:extLst>
      <p:ext uri="{BB962C8B-B14F-4D97-AF65-F5344CB8AC3E}">
        <p14:creationId xmlns:p14="http://schemas.microsoft.com/office/powerpoint/2010/main" val="9293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5143500"/>
            <a:ext cx="1143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>
                <a:solidFill>
                  <a:srgbClr val="FF0000"/>
                </a:solidFill>
              </a:rPr>
              <a:t>Эволюция политических взглядов писателя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984" y="1556793"/>
            <a:ext cx="8229600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С началом перестройки </a:t>
            </a:r>
            <a:r>
              <a:rPr lang="ru-RU" sz="3600" dirty="0" smtClean="0"/>
              <a:t>В.Г</a:t>
            </a:r>
            <a:r>
              <a:rPr lang="ru-RU" sz="3600" dirty="0"/>
              <a:t>. Распутин включился </a:t>
            </a:r>
            <a:r>
              <a:rPr lang="ru-RU" sz="3600" dirty="0" smtClean="0"/>
              <a:t>в </a:t>
            </a:r>
            <a:r>
              <a:rPr lang="ru-RU" sz="3600" dirty="0"/>
              <a:t>широкую общественно-политическую борьбу. Писатель протестует против распада СССР, деградации России, разложения государства, предательства культуры и народа.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372" y="7727"/>
            <a:ext cx="1143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9" y="5143500"/>
            <a:ext cx="1143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7954"/>
            <a:ext cx="1143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3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/>
          <a:lstStyle/>
          <a:p>
            <a:pPr algn="ctr"/>
            <a:r>
              <a:rPr lang="ru-RU" sz="3600" dirty="0"/>
              <a:t>В.Г. Распутин выступает на каждом из десяти заседаний </a:t>
            </a:r>
            <a:r>
              <a:rPr lang="ru-RU" sz="3600" dirty="0">
                <a:solidFill>
                  <a:srgbClr val="FF0000"/>
                </a:solidFill>
              </a:rPr>
              <a:t>Всемирного Русского Собора</a:t>
            </a:r>
            <a:r>
              <a:rPr lang="ru-RU" sz="3600" dirty="0"/>
              <a:t>. Часть из них проводилась в период, когда президентом был Б. Ельцин, а часть - при президентстве В.В. Путине. Собранные вместе эти речи представляют панораму проблем современной истории за десять лет.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505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Безымянны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26"/>
            <a:ext cx="9144000" cy="675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60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"</a:t>
            </a:r>
            <a:r>
              <a:rPr lang="ru-RU" sz="3600" dirty="0">
                <a:solidFill>
                  <a:srgbClr val="FF0000"/>
                </a:solidFill>
              </a:rPr>
              <a:t>Так создадим же течение встречное"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(</a:t>
            </a:r>
            <a:r>
              <a:rPr lang="ru-RU" sz="3600" dirty="0">
                <a:solidFill>
                  <a:srgbClr val="FF0000"/>
                </a:solidFill>
              </a:rPr>
              <a:t>июнь 1992)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В.Г</a:t>
            </a:r>
            <a:r>
              <a:rPr lang="ru-RU" sz="3200" dirty="0"/>
              <a:t>. Распутин призывает к духовному и гражданскому сопротивлению деморализующей политике властей. Писатель говорит о том, что в стране нет единой системы власти. А только "много специалистов самого высокого класса, занятых не обезболиванием, </a:t>
            </a:r>
            <a:r>
              <a:rPr lang="ru-RU" sz="3200" dirty="0" smtClean="0"/>
              <a:t>обездоливанием." Русский </a:t>
            </a:r>
            <a:r>
              <a:rPr lang="ru-RU" sz="3200" dirty="0"/>
              <a:t>человек, верит В.Г. Распутин, обладает чувством национального самосознания, ответственностью, сплоченностью. Именно к </a:t>
            </a:r>
            <a:r>
              <a:rPr lang="ru-RU" sz="3200" dirty="0" smtClean="0"/>
              <a:t>нему </a:t>
            </a:r>
            <a:r>
              <a:rPr lang="ru-RU" sz="3200" dirty="0"/>
              <a:t>и апеллирует писатель.</a:t>
            </a:r>
          </a:p>
        </p:txBody>
      </p:sp>
    </p:spTree>
    <p:extLst>
      <p:ext uri="{BB962C8B-B14F-4D97-AF65-F5344CB8AC3E}">
        <p14:creationId xmlns:p14="http://schemas.microsoft.com/office/powerpoint/2010/main" val="27254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«Мы </a:t>
            </a:r>
            <a:r>
              <a:rPr lang="ru-RU" sz="2800" dirty="0">
                <a:solidFill>
                  <a:srgbClr val="FFFF00"/>
                </a:solidFill>
              </a:rPr>
              <a:t>все на этой земле, при любых должностях и званиях, временны. Вечна Родина. Вот из чего должен исходить истинный </a:t>
            </a:r>
            <a:r>
              <a:rPr lang="ru-RU" sz="2800" dirty="0" smtClean="0">
                <a:solidFill>
                  <a:srgbClr val="FFFF00"/>
                </a:solidFill>
              </a:rPr>
              <a:t>патриот».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                                                       В.Г.Распутин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9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В национальной истории В.Г. Распутина интересуют следующие вехи: </a:t>
            </a:r>
            <a:r>
              <a:rPr lang="ru-RU" sz="3200" dirty="0"/>
              <a:t>монголо-татарское иго и Куликовская битва, Смутное время, церковный раскол, петровские реформы, наполеоновское нашествие 1812 года и Бородинское сражение, Октябрьская социалистическая революция и гражданская война 1918 - 1920 годов, индустриализация и коллективизация сельского хозяйства в 1926 - 1938 годах, Великая Отечественная война. </a:t>
            </a:r>
          </a:p>
        </p:txBody>
      </p:sp>
    </p:spTree>
    <p:extLst>
      <p:ext uri="{BB962C8B-B14F-4D97-AF65-F5344CB8AC3E}">
        <p14:creationId xmlns:p14="http://schemas.microsoft.com/office/powerpoint/2010/main" val="6958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езымянный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9144000" cy="672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2647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«На поле Куликовом» (1985)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3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езымянный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Поле Куликово сегодня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31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Обращение </a:t>
            </a:r>
            <a:r>
              <a:rPr lang="ru-RU" sz="3600" dirty="0">
                <a:solidFill>
                  <a:srgbClr val="FF0000"/>
                </a:solidFill>
              </a:rPr>
              <a:t>В.Г. Распутина </a:t>
            </a:r>
            <a:r>
              <a:rPr lang="ru-RU" sz="3600" dirty="0"/>
              <a:t>к фактам исторического прошлого мотивировано ситуацией последних двух десятилетий ХХ века. Проводя </a:t>
            </a:r>
            <a:r>
              <a:rPr lang="ru-RU" sz="3600" dirty="0">
                <a:solidFill>
                  <a:srgbClr val="FF0000"/>
                </a:solidFill>
              </a:rPr>
              <a:t>исторические аналогии</a:t>
            </a:r>
            <a:r>
              <a:rPr lang="ru-RU" sz="3600" dirty="0"/>
              <a:t>, писатель стремится выяснить причины наблюдаемого им в современной России </a:t>
            </a:r>
            <a:r>
              <a:rPr lang="ru-RU" sz="3600" dirty="0">
                <a:solidFill>
                  <a:srgbClr val="FF0000"/>
                </a:solidFill>
              </a:rPr>
              <a:t>кризиса</a:t>
            </a:r>
            <a:r>
              <a:rPr lang="ru-RU" sz="3600" dirty="0"/>
              <a:t>, а также найти и указать соотечественникам </a:t>
            </a:r>
            <a:r>
              <a:rPr lang="ru-RU" sz="3600" dirty="0">
                <a:solidFill>
                  <a:srgbClr val="FF0000"/>
                </a:solidFill>
              </a:rPr>
              <a:t>способы его преодоления. </a:t>
            </a:r>
          </a:p>
        </p:txBody>
      </p:sp>
    </p:spTree>
    <p:extLst>
      <p:ext uri="{BB962C8B-B14F-4D97-AF65-F5344CB8AC3E}">
        <p14:creationId xmlns:p14="http://schemas.microsoft.com/office/powerpoint/2010/main" val="42053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При описании ситуации в стране Распутин использует историческую </a:t>
            </a:r>
            <a:r>
              <a:rPr lang="ru-RU" sz="3600" dirty="0">
                <a:solidFill>
                  <a:srgbClr val="FF0000"/>
                </a:solidFill>
              </a:rPr>
              <a:t>параллель</a:t>
            </a:r>
            <a:r>
              <a:rPr lang="ru-RU" sz="3600" dirty="0"/>
              <a:t>:</a:t>
            </a:r>
          </a:p>
          <a:p>
            <a:pPr marL="0" indent="0" algn="ctr">
              <a:buNone/>
            </a:pPr>
            <a:r>
              <a:rPr lang="ru-RU" sz="3600" dirty="0" smtClean="0"/>
              <a:t>  Поле </a:t>
            </a:r>
            <a:r>
              <a:rPr lang="ru-RU" sz="3600" dirty="0"/>
              <a:t>Куликово и Отечественная война: "Эти два события - </a:t>
            </a:r>
            <a:r>
              <a:rPr lang="ru-RU" sz="3600" dirty="0">
                <a:solidFill>
                  <a:srgbClr val="FF0000"/>
                </a:solidFill>
              </a:rPr>
              <a:t>поле Куликово и Отечественная война</a:t>
            </a:r>
            <a:r>
              <a:rPr lang="ru-RU" sz="3600" dirty="0"/>
              <a:t>, разделенные более чем полутысячелетием, невольно в нашем представлении возвышаются над Россией огромными </a:t>
            </a:r>
            <a:r>
              <a:rPr lang="ru-RU" sz="3600" dirty="0">
                <a:solidFill>
                  <a:srgbClr val="FF0000"/>
                </a:solidFill>
              </a:rPr>
              <a:t>скорбными курганами</a:t>
            </a:r>
            <a:r>
              <a:rPr lang="ru-RU" sz="3600" dirty="0"/>
              <a:t>"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0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109166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«ВРЕМЯ </a:t>
            </a:r>
            <a:r>
              <a:rPr lang="ru-RU" sz="2800" dirty="0">
                <a:solidFill>
                  <a:srgbClr val="FF0000"/>
                </a:solidFill>
              </a:rPr>
              <a:t>И БРЕМЯ </a:t>
            </a:r>
            <a:r>
              <a:rPr lang="ru-RU" sz="2800" dirty="0" smtClean="0">
                <a:solidFill>
                  <a:srgbClr val="FF0000"/>
                </a:solidFill>
              </a:rPr>
              <a:t>ТРЕВОГ»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(Выступление на VI съезде Союза писателей РСФСР)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1985 год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/>
              <a:t>«У </a:t>
            </a:r>
            <a:r>
              <a:rPr lang="ru-RU" sz="3600" dirty="0"/>
              <a:t>каждого из нас свой участок на общем литературном поле, на котором </a:t>
            </a:r>
            <a:r>
              <a:rPr lang="ru-RU" sz="3600" dirty="0" smtClean="0"/>
              <a:t>писатель </a:t>
            </a:r>
            <a:r>
              <a:rPr lang="ru-RU" sz="3600" dirty="0"/>
              <a:t>может принести наибольшую пользу. Но если </a:t>
            </a:r>
            <a:r>
              <a:rPr lang="ru-RU" sz="3600" dirty="0" smtClean="0"/>
              <a:t>представить </a:t>
            </a:r>
            <a:r>
              <a:rPr lang="ru-RU" sz="3600" dirty="0"/>
              <a:t>наше общее поле не в абстрактной, а конкретной картине, — это и будет Россия. Нет для нас судьбы и нет у нас слова помимо России</a:t>
            </a:r>
            <a:r>
              <a:rPr lang="ru-RU" sz="3600" dirty="0" smtClean="0"/>
              <a:t>.»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22814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«РОССИЯ </a:t>
            </a:r>
            <a:r>
              <a:rPr lang="ru-RU" sz="2800" dirty="0">
                <a:solidFill>
                  <a:srgbClr val="FF0000"/>
                </a:solidFill>
              </a:rPr>
              <a:t>УХОДИТ У </a:t>
            </a:r>
            <a:r>
              <a:rPr lang="ru-RU" sz="2800" dirty="0" smtClean="0">
                <a:solidFill>
                  <a:srgbClr val="FF0000"/>
                </a:solidFill>
              </a:rPr>
              <a:t>НАС ИЗ-ПОД НОГ»(1990)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Autofit/>
          </a:bodyPr>
          <a:lstStyle/>
          <a:p>
            <a:r>
              <a:rPr lang="ru-RU" sz="3200" dirty="0"/>
              <a:t>Во-первых, у России украдено даже имя ее и пущено с молотка на обслуживание всякого рода сомнительных </a:t>
            </a:r>
            <a:r>
              <a:rPr lang="ru-RU" sz="3200" dirty="0" smtClean="0"/>
              <a:t>заведений</a:t>
            </a:r>
            <a:r>
              <a:rPr lang="ru-RU" sz="3200" dirty="0"/>
              <a:t>, против нее же </a:t>
            </a:r>
            <a:r>
              <a:rPr lang="ru-RU" sz="3200" dirty="0" smtClean="0"/>
              <a:t>направленных.</a:t>
            </a:r>
          </a:p>
          <a:p>
            <a:r>
              <a:rPr lang="ru-RU" sz="3200" dirty="0" smtClean="0"/>
              <a:t>Во-вторых</a:t>
            </a:r>
            <a:r>
              <a:rPr lang="ru-RU" sz="3200" dirty="0"/>
              <a:t>, к руководству Россией пришли люди, </a:t>
            </a:r>
            <a:r>
              <a:rPr lang="ru-RU" sz="3200" dirty="0" smtClean="0"/>
              <a:t>которые </a:t>
            </a:r>
            <a:r>
              <a:rPr lang="ru-RU" sz="3200" dirty="0"/>
              <a:t>даже не считают нужным скрывать к нам свою </a:t>
            </a:r>
            <a:r>
              <a:rPr lang="ru-RU" sz="3200" dirty="0" smtClean="0"/>
              <a:t>неприязнь.</a:t>
            </a:r>
          </a:p>
          <a:p>
            <a:r>
              <a:rPr lang="ru-RU" sz="3200" dirty="0"/>
              <a:t>В-третьих, патриотизм отменяется. «Патриотизм — это свойство негодяев», — провозгласил наш собрат по перу Ю. Черниченко.</a:t>
            </a:r>
          </a:p>
        </p:txBody>
      </p:sp>
    </p:spTree>
    <p:extLst>
      <p:ext uri="{BB962C8B-B14F-4D97-AF65-F5344CB8AC3E}">
        <p14:creationId xmlns:p14="http://schemas.microsoft.com/office/powerpoint/2010/main" val="1922834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0453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В-четвертых, культура разрушается. Что там </a:t>
            </a:r>
            <a:r>
              <a:rPr lang="ru-RU" dirty="0" smtClean="0"/>
              <a:t>разрушается</a:t>
            </a:r>
            <a:r>
              <a:rPr lang="ru-RU" dirty="0"/>
              <a:t>... Много ли теперь осталось от культуры, чистым </a:t>
            </a:r>
            <a:r>
              <a:rPr lang="ru-RU" dirty="0" smtClean="0"/>
              <a:t>голосом </a:t>
            </a:r>
            <a:r>
              <a:rPr lang="ru-RU" dirty="0"/>
              <a:t>которой так славна была Россия в самые лихие и даже самые болотные времена. </a:t>
            </a:r>
            <a:endParaRPr lang="ru-RU" dirty="0" smtClean="0"/>
          </a:p>
          <a:p>
            <a:r>
              <a:rPr lang="ru-RU" dirty="0"/>
              <a:t>В-пятых, нравственность, как старуху, раздели донага и, изможденную, </a:t>
            </a:r>
            <a:r>
              <a:rPr lang="ru-RU" dirty="0" err="1"/>
              <a:t>изработанную</a:t>
            </a:r>
            <a:r>
              <a:rPr lang="ru-RU" dirty="0"/>
              <a:t>, сморщенную, с </a:t>
            </a:r>
            <a:r>
              <a:rPr lang="ru-RU" dirty="0" smtClean="0"/>
              <a:t>обвисшими </a:t>
            </a:r>
            <a:r>
              <a:rPr lang="ru-RU" dirty="0"/>
              <a:t>сосцами, проводят сквозь строй молодой растленной плоти, демонстрируя два вида красоты. </a:t>
            </a:r>
            <a:endParaRPr lang="ru-RU" dirty="0" smtClean="0"/>
          </a:p>
          <a:p>
            <a:r>
              <a:rPr lang="ru-RU" dirty="0" smtClean="0"/>
              <a:t>В-шестых</a:t>
            </a:r>
            <a:r>
              <a:rPr lang="ru-RU" dirty="0"/>
              <a:t>, молодежь развращается. И это самое </a:t>
            </a:r>
            <a:r>
              <a:rPr lang="ru-RU" dirty="0" smtClean="0"/>
              <a:t>страшное</a:t>
            </a:r>
            <a:r>
              <a:rPr lang="ru-RU" dirty="0"/>
              <a:t>, когда начинаешь думать о будущем России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Если три века назад Россия была поставлена на дыбы, то сегодня она поставлена на задние лапы. </a:t>
            </a:r>
          </a:p>
        </p:txBody>
      </p:sp>
    </p:spTree>
    <p:extLst>
      <p:ext uri="{BB962C8B-B14F-4D97-AF65-F5344CB8AC3E}">
        <p14:creationId xmlns:p14="http://schemas.microsoft.com/office/powerpoint/2010/main" val="3873409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40871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Отечество действительно в опасности. Мы можем </a:t>
            </a:r>
            <a:r>
              <a:rPr lang="ru-RU" sz="3200" dirty="0" smtClean="0"/>
              <a:t>завтра </a:t>
            </a:r>
            <a:r>
              <a:rPr lang="ru-RU" sz="3200" dirty="0"/>
              <a:t>проснуться в своих собственных постелях, но уже не в России. Все вокруг будет тем же самым, но чужим, </a:t>
            </a:r>
            <a:r>
              <a:rPr lang="ru-RU" sz="3200" dirty="0" smtClean="0"/>
              <a:t>лишенным </a:t>
            </a:r>
            <a:r>
              <a:rPr lang="ru-RU" sz="3200" dirty="0"/>
              <a:t>родного духа и смысла. </a:t>
            </a:r>
            <a:r>
              <a:rPr lang="ru-RU" sz="3200" dirty="0">
                <a:solidFill>
                  <a:srgbClr val="FF0000"/>
                </a:solidFill>
              </a:rPr>
              <a:t>Допустить мирную </a:t>
            </a:r>
            <a:r>
              <a:rPr lang="ru-RU" sz="3200" dirty="0" smtClean="0">
                <a:solidFill>
                  <a:srgbClr val="FF0000"/>
                </a:solidFill>
              </a:rPr>
              <a:t>интервенцию </a:t>
            </a:r>
            <a:r>
              <a:rPr lang="ru-RU" sz="3200" dirty="0">
                <a:solidFill>
                  <a:srgbClr val="FF0000"/>
                </a:solidFill>
              </a:rPr>
              <a:t>— позор больше и непоправимей, чем отдать </a:t>
            </a:r>
            <a:r>
              <a:rPr lang="ru-RU" sz="3200" dirty="0" smtClean="0">
                <a:solidFill>
                  <a:srgbClr val="FF0000"/>
                </a:solidFill>
              </a:rPr>
              <a:t>Отечество </a:t>
            </a:r>
            <a:r>
              <a:rPr lang="ru-RU" sz="3200" dirty="0">
                <a:solidFill>
                  <a:srgbClr val="FF0000"/>
                </a:solidFill>
              </a:rPr>
              <a:t>на полях битвы. </a:t>
            </a:r>
            <a:r>
              <a:rPr lang="ru-RU" sz="3200" dirty="0"/>
              <a:t>Там — наша ответственность, </a:t>
            </a:r>
            <a:r>
              <a:rPr lang="ru-RU" sz="3200" dirty="0" smtClean="0"/>
              <a:t>равная </a:t>
            </a:r>
            <a:r>
              <a:rPr lang="ru-RU" sz="3200" dirty="0"/>
              <a:t>со всеми. Здесь — она неизмерима. Это поле нашей </a:t>
            </a:r>
            <a:r>
              <a:rPr lang="ru-RU" sz="3200" dirty="0" smtClean="0"/>
              <a:t>деятельности</a:t>
            </a:r>
            <a:r>
              <a:rPr lang="ru-RU" sz="3200" dirty="0"/>
              <a:t>, и если мы сдадим его — грош нам всем цена.</a:t>
            </a:r>
          </a:p>
        </p:txBody>
      </p:sp>
    </p:spTree>
    <p:extLst>
      <p:ext uri="{BB962C8B-B14F-4D97-AF65-F5344CB8AC3E}">
        <p14:creationId xmlns:p14="http://schemas.microsoft.com/office/powerpoint/2010/main" val="3988654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Современную </a:t>
            </a:r>
            <a:r>
              <a:rPr lang="ru-RU" sz="3600" dirty="0">
                <a:solidFill>
                  <a:srgbClr val="FF0000"/>
                </a:solidFill>
              </a:rPr>
              <a:t>ситуацию 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dirty="0" smtClean="0"/>
              <a:t>В.Г</a:t>
            </a:r>
            <a:r>
              <a:rPr lang="ru-RU" sz="3600" dirty="0"/>
              <a:t>. Распутин рассматривает как крушение всего государства и атака на русскую культуру и русские богатства. Россия принимает чужие права, чужую культуру, язык, экономику, социальное и политическое устройство - "все то, что навязывалось ей на протяжении долгого </a:t>
            </a:r>
            <a:r>
              <a:rPr lang="ru-RU" sz="3600" dirty="0" smtClean="0"/>
              <a:t>времени."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4885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007"/>
            <a:ext cx="8229600" cy="68768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Задачи урока: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1) определить место и роль публицистики В.Г. Распутина в литературной и общественной жизни второй половины ХХ века;</a:t>
            </a:r>
          </a:p>
          <a:p>
            <a:r>
              <a:rPr lang="ru-RU" sz="2800" dirty="0" smtClean="0"/>
              <a:t>2) выявить и обосновать факторы формирования авторской позиции;</a:t>
            </a:r>
          </a:p>
          <a:p>
            <a:r>
              <a:rPr lang="ru-RU" sz="2800" dirty="0" smtClean="0"/>
              <a:t>3) показать эволюцию взглядов В.Г. Распутина на национальные, экономические, экологические, исторические проблемы российской истории и современности;</a:t>
            </a:r>
          </a:p>
          <a:p>
            <a:r>
              <a:rPr lang="ru-RU" sz="2800" dirty="0" smtClean="0"/>
              <a:t>4) в анализе публицистики обнаружить те свойства мышления В.Г. Распутина, которые определяют творчество и формируют картину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Выводы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r>
              <a:rPr lang="ru-RU" dirty="0"/>
              <a:t>Творчество В.Г. Распутина неразрывно связано с </a:t>
            </a:r>
            <a:r>
              <a:rPr lang="ru-RU" dirty="0">
                <a:solidFill>
                  <a:srgbClr val="FF0000"/>
                </a:solidFill>
              </a:rPr>
              <a:t>социальными, нравственными, психологическими </a:t>
            </a:r>
            <a:r>
              <a:rPr lang="ru-RU" dirty="0"/>
              <a:t>процессами современной российской истории. </a:t>
            </a:r>
            <a:endParaRPr lang="ru-RU" dirty="0" smtClean="0"/>
          </a:p>
          <a:p>
            <a:r>
              <a:rPr lang="ru-RU" dirty="0" smtClean="0"/>
              <a:t>Журналистская </a:t>
            </a:r>
            <a:r>
              <a:rPr lang="ru-RU" dirty="0"/>
              <a:t>деятельность В.Г. Распутина началась в 60-е годы, до 80-х годов писатель много внимания в своей публицистике уделял </a:t>
            </a:r>
            <a:r>
              <a:rPr lang="ru-RU" dirty="0">
                <a:solidFill>
                  <a:srgbClr val="FF0000"/>
                </a:solidFill>
              </a:rPr>
              <a:t>экологическим темам.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Конец </a:t>
            </a:r>
            <a:r>
              <a:rPr lang="ru-RU" dirty="0"/>
              <a:t>80-х годов - это время обращения В.Г. Распутина </a:t>
            </a:r>
            <a:r>
              <a:rPr lang="ru-RU" dirty="0">
                <a:solidFill>
                  <a:srgbClr val="FF0000"/>
                </a:solidFill>
              </a:rPr>
              <a:t>к политическим и экономическим темам.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В </a:t>
            </a:r>
            <a:r>
              <a:rPr lang="ru-RU" dirty="0"/>
              <a:t>течение 10 лет - с 1985 года </a:t>
            </a:r>
            <a:r>
              <a:rPr lang="ru-RU" dirty="0" smtClean="0"/>
              <a:t>до </a:t>
            </a:r>
            <a:r>
              <a:rPr lang="ru-RU" dirty="0"/>
              <a:t>середины 90-х - публицистика писателя становится открытой </a:t>
            </a:r>
            <a:r>
              <a:rPr lang="ru-RU" dirty="0">
                <a:solidFill>
                  <a:srgbClr val="FF0000"/>
                </a:solidFill>
              </a:rPr>
              <a:t>критикой политической ситуации в России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675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/>
          <a:lstStyle/>
          <a:p>
            <a:r>
              <a:rPr lang="ru-RU" sz="3600" dirty="0" smtClean="0"/>
              <a:t>в </a:t>
            </a:r>
            <a:r>
              <a:rPr lang="ru-RU" sz="3600" dirty="0"/>
              <a:t>90-е годы так остро разворачиваются дискуссии вокруг русской идеи, ставящие </a:t>
            </a:r>
            <a:r>
              <a:rPr lang="ru-RU" sz="3600" dirty="0">
                <a:solidFill>
                  <a:srgbClr val="FF0000"/>
                </a:solidFill>
              </a:rPr>
              <a:t>вопросы бытия нации, ее духа и судьбы. </a:t>
            </a:r>
          </a:p>
          <a:p>
            <a:r>
              <a:rPr lang="ru-RU" sz="3600" dirty="0"/>
              <a:t>В.Г. Распутин - главный идеолог и проповедник современного почвенничества, рассматривающий </a:t>
            </a:r>
            <a:r>
              <a:rPr lang="ru-RU" sz="3600" dirty="0">
                <a:solidFill>
                  <a:srgbClr val="FF0000"/>
                </a:solidFill>
              </a:rPr>
              <a:t>путь России как путь религиозно-нравственного возрождения.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00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В статье </a:t>
            </a:r>
            <a:r>
              <a:rPr lang="ru-RU" sz="4000" dirty="0">
                <a:solidFill>
                  <a:srgbClr val="FF0000"/>
                </a:solidFill>
              </a:rPr>
              <a:t>"Видя вокруг прозрения слепых…"</a:t>
            </a:r>
            <a:r>
              <a:rPr lang="ru-RU" sz="4000" dirty="0"/>
              <a:t> В.Г. Распутин признается, что Байкал для него - буквально питающая сила: "это…нечто живое, отцовское, плоть от плоти и соль от соли которого все мы, живущие рядом, </a:t>
            </a:r>
            <a:r>
              <a:rPr lang="ru-RU" sz="4000" dirty="0" smtClean="0"/>
              <a:t>происходим."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764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0" y="30543"/>
            <a:ext cx="9153090" cy="686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40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048712"/>
          </a:xfrm>
        </p:spPr>
        <p:txBody>
          <a:bodyPr>
            <a:noAutofit/>
          </a:bodyPr>
          <a:lstStyle/>
          <a:p>
            <a:r>
              <a:rPr lang="ru-RU" sz="4000" dirty="0"/>
              <a:t>Чувство любви писателя к родной земле с особой силой проявилось в историко-краеведческом </a:t>
            </a:r>
            <a:r>
              <a:rPr lang="ru-RU" sz="4000" dirty="0" smtClean="0"/>
              <a:t>полотне </a:t>
            </a:r>
            <a:r>
              <a:rPr lang="ru-RU" sz="4000" dirty="0" smtClean="0">
                <a:solidFill>
                  <a:srgbClr val="FF0000"/>
                </a:solidFill>
              </a:rPr>
              <a:t>«Сибирь</a:t>
            </a:r>
            <a:r>
              <a:rPr lang="ru-RU" sz="4000" dirty="0">
                <a:solidFill>
                  <a:srgbClr val="FF0000"/>
                </a:solidFill>
              </a:rPr>
              <a:t>, Сибирь…» 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 smtClean="0"/>
              <a:t>Земля </a:t>
            </a:r>
            <a:r>
              <a:rPr lang="ru-RU" sz="4000" dirty="0"/>
              <a:t>Байкала и Ангары породила писателя В.Г. Распутина для того, чтобы он сказал о ней словами, достойными ее красы и мощи, стал выразителем ее бед. </a:t>
            </a:r>
          </a:p>
        </p:txBody>
      </p:sp>
    </p:spTree>
    <p:extLst>
      <p:ext uri="{BB962C8B-B14F-4D97-AF65-F5344CB8AC3E}">
        <p14:creationId xmlns:p14="http://schemas.microsoft.com/office/powerpoint/2010/main" val="14462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В его очерке </a:t>
            </a:r>
            <a:r>
              <a:rPr lang="ru-RU" sz="3600" dirty="0">
                <a:solidFill>
                  <a:srgbClr val="FF0000"/>
                </a:solidFill>
              </a:rPr>
              <a:t>"Байкал" </a:t>
            </a:r>
            <a:r>
              <a:rPr lang="ru-RU" sz="3600" dirty="0"/>
              <a:t>(книга "Сибирь, Сибирь") есть такие слова: </a:t>
            </a:r>
            <a:r>
              <a:rPr lang="ru-RU" sz="3600" dirty="0" smtClean="0"/>
              <a:t>«</a:t>
            </a:r>
            <a:r>
              <a:rPr lang="ru-RU" sz="3600" dirty="0" smtClean="0">
                <a:solidFill>
                  <a:srgbClr val="0070C0"/>
                </a:solidFill>
              </a:rPr>
              <a:t>Рядом </a:t>
            </a:r>
            <a:r>
              <a:rPr lang="ru-RU" sz="3600" dirty="0">
                <a:solidFill>
                  <a:srgbClr val="0070C0"/>
                </a:solidFill>
              </a:rPr>
              <a:t>с Байкалом мало размышлять привычно, здесь надо выше, чище, сильнее думать, вровень с его духом, не бессильно, не </a:t>
            </a:r>
            <a:r>
              <a:rPr lang="ru-RU" sz="3600" dirty="0" err="1" smtClean="0">
                <a:solidFill>
                  <a:srgbClr val="0070C0"/>
                </a:solidFill>
              </a:rPr>
              <a:t>горько</a:t>
            </a:r>
            <a:r>
              <a:rPr lang="ru-RU" sz="3600" dirty="0" err="1" smtClean="0"/>
              <a:t>»."</a:t>
            </a:r>
            <a:r>
              <a:rPr lang="ru-RU" sz="3600" dirty="0" err="1"/>
              <a:t>Вровень</a:t>
            </a:r>
            <a:r>
              <a:rPr lang="ru-RU" sz="3600" dirty="0"/>
              <a:t> с его духом…". Так был обозначен уровень писательской и гражданской позиции в подходе ко всему, что касалось священного моря.</a:t>
            </a:r>
          </a:p>
        </p:txBody>
      </p:sp>
    </p:spTree>
    <p:extLst>
      <p:ext uri="{BB962C8B-B14F-4D97-AF65-F5344CB8AC3E}">
        <p14:creationId xmlns:p14="http://schemas.microsoft.com/office/powerpoint/2010/main" val="9365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Ангарский каскад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Autofit/>
          </a:bodyPr>
          <a:lstStyle/>
          <a:p>
            <a:r>
              <a:rPr lang="ru-RU" sz="2800" dirty="0"/>
              <a:t>первая ступень —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Иркутская </a:t>
            </a:r>
            <a:r>
              <a:rPr lang="ru-RU" sz="2800" dirty="0" smtClean="0"/>
              <a:t>ГЭС</a:t>
            </a:r>
          </a:p>
          <a:p>
            <a:r>
              <a:rPr lang="ru-RU" sz="2800" dirty="0" smtClean="0"/>
              <a:t>вторая </a:t>
            </a:r>
            <a:r>
              <a:rPr lang="ru-RU" sz="2800" dirty="0"/>
              <a:t>ступень —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Братская </a:t>
            </a:r>
            <a:r>
              <a:rPr lang="ru-RU" sz="2800" dirty="0" smtClean="0"/>
              <a:t>ГЭС</a:t>
            </a:r>
            <a:endParaRPr lang="ru-RU" sz="2800" dirty="0"/>
          </a:p>
          <a:p>
            <a:r>
              <a:rPr lang="ru-RU" sz="2800" dirty="0"/>
              <a:t>третья ступень —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Усть-Илимская</a:t>
            </a:r>
            <a:r>
              <a:rPr lang="ru-RU" sz="2800" dirty="0"/>
              <a:t> </a:t>
            </a:r>
            <a:r>
              <a:rPr lang="ru-RU" sz="2800" dirty="0" smtClean="0"/>
              <a:t>ГЭС</a:t>
            </a:r>
            <a:endParaRPr lang="ru-RU" sz="2800" dirty="0"/>
          </a:p>
          <a:p>
            <a:r>
              <a:rPr lang="ru-RU" sz="2800" dirty="0"/>
              <a:t>четвёртая ступень — строящаяся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Богучанская </a:t>
            </a:r>
            <a:r>
              <a:rPr lang="ru-RU" sz="2800" dirty="0" smtClean="0"/>
              <a:t>ГЭС</a:t>
            </a:r>
            <a:endParaRPr lang="ru-RU" sz="2800" dirty="0"/>
          </a:p>
          <a:p>
            <a:r>
              <a:rPr lang="ru-RU" sz="2800" dirty="0"/>
              <a:t>пятая ступень — проектируемая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Нижнебогучанская 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800" dirty="0" smtClean="0"/>
              <a:t>шестая </a:t>
            </a:r>
            <a:r>
              <a:rPr lang="ru-RU" sz="2800" dirty="0"/>
              <a:t>ступень — проектируемая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Мотыгинская ГЭС 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800" dirty="0" smtClean="0"/>
              <a:t>седьмая </a:t>
            </a:r>
            <a:r>
              <a:rPr lang="ru-RU" sz="2800" dirty="0"/>
              <a:t>ступень — проектируемая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Стрелковская </a:t>
            </a:r>
            <a:r>
              <a:rPr lang="ru-RU" sz="2800" dirty="0" smtClean="0"/>
              <a:t>ГЭС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940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Безымянный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В июле 2009 года писатель побывал в </a:t>
            </a:r>
            <a:r>
              <a:rPr lang="ru-RU" sz="2800" dirty="0" err="1">
                <a:solidFill>
                  <a:srgbClr val="FF0000"/>
                </a:solidFill>
              </a:rPr>
              <a:t>Кодинске</a:t>
            </a:r>
            <a:r>
              <a:rPr lang="ru-RU" sz="2800" dirty="0">
                <a:solidFill>
                  <a:srgbClr val="FF0000"/>
                </a:solidFill>
              </a:rPr>
              <a:t> - городе строителей Богучанской ГЭС</a:t>
            </a:r>
          </a:p>
        </p:txBody>
      </p:sp>
    </p:spTree>
    <p:extLst>
      <p:ext uri="{BB962C8B-B14F-4D97-AF65-F5344CB8AC3E}">
        <p14:creationId xmlns:p14="http://schemas.microsoft.com/office/powerpoint/2010/main" val="423751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425</TotalTime>
  <Words>1293</Words>
  <Application>Microsoft Office PowerPoint</Application>
  <PresentationFormat>Экран (4:3)</PresentationFormat>
  <Paragraphs>58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        Урок-размышление          В.Г.Распутин – голос своего времени.</vt:lpstr>
      <vt:lpstr>Презентация PowerPoint</vt:lpstr>
      <vt:lpstr>Задачи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Ангарский каскад</vt:lpstr>
      <vt:lpstr>В июле 2009 года писатель побывал в Кодинске - городе строителей Богучанской ГЭС</vt:lpstr>
      <vt:lpstr>Презентация PowerPoint</vt:lpstr>
      <vt:lpstr>Место затопления</vt:lpstr>
      <vt:lpstr>Презентация PowerPoint</vt:lpstr>
      <vt:lpstr>Презентация PowerPoint</vt:lpstr>
      <vt:lpstr>Взаимосвязь природы с судьбой человека занимают в творчестве В.Г. Распутина определяющее место. </vt:lpstr>
      <vt:lpstr>Презентация PowerPoint</vt:lpstr>
      <vt:lpstr> Эволюция политических взглядов писателя</vt:lpstr>
      <vt:lpstr>Презентация PowerPoint</vt:lpstr>
      <vt:lpstr>Презентация PowerPoint</vt:lpstr>
      <vt:lpstr>"Так создадим же течение встречное"  (июнь 1992) </vt:lpstr>
      <vt:lpstr>Презентация PowerPoint</vt:lpstr>
      <vt:lpstr>Презентация PowerPoint</vt:lpstr>
      <vt:lpstr>Поле Куликово сегодня</vt:lpstr>
      <vt:lpstr>Презентация PowerPoint</vt:lpstr>
      <vt:lpstr>Презентация PowerPoint</vt:lpstr>
      <vt:lpstr>«ВРЕМЯ И БРЕМЯ ТРЕВОГ» (Выступление на VI съезде Союза писателей РСФСР) 1985 год</vt:lpstr>
      <vt:lpstr>«РОССИЯ УХОДИТ У НАС ИЗ-ПОД НОГ»(1990)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В.Г.Распутин – голос своего времени</dc:title>
  <dc:creator>BEST</dc:creator>
  <cp:lastModifiedBy>User</cp:lastModifiedBy>
  <cp:revision>55</cp:revision>
  <cp:lastPrinted>2012-03-14T10:58:16Z</cp:lastPrinted>
  <dcterms:created xsi:type="dcterms:W3CDTF">2012-03-13T09:07:27Z</dcterms:created>
  <dcterms:modified xsi:type="dcterms:W3CDTF">2013-12-04T02:26:55Z</dcterms:modified>
</cp:coreProperties>
</file>