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5F46-F0CA-4680-8F50-00D82B5A6CC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8C4F-CE8B-4670-A881-0A7C7828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8573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А.С. Пушкин «Капитанская дочка»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501122" cy="45005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Пользователь\Рабочий стол\03labhiuh1313522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8072493" cy="44291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-Что такое милосердие?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Милосердие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sz="4400" dirty="0" smtClean="0"/>
              <a:t>желание прийти на помощь из чувства человеколюбия, сострадание, помощь, вызванная этими же чувствами.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-Что такое честь, долг, достоинство?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Честь</a:t>
            </a:r>
            <a:r>
              <a:rPr lang="ru-RU" dirty="0" smtClean="0"/>
              <a:t>-это понятие </a:t>
            </a:r>
            <a:r>
              <a:rPr lang="ru-RU" dirty="0" err="1" smtClean="0"/>
              <a:t>вызвается</a:t>
            </a:r>
            <a:r>
              <a:rPr lang="ru-RU" dirty="0" smtClean="0"/>
              <a:t> определёнными культурными традициями которые вызывают в человеке определенные амбиции.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Честь</a:t>
            </a:r>
            <a:r>
              <a:rPr lang="ru-RU" dirty="0" smtClean="0"/>
              <a:t> - это «внутреннее нравственное достоинство человека, доблесть, честность, благородство души и чистую совесть», и как «условное, светское, житейское благородство, нередко ложное, мнимое».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Достоинство</a:t>
            </a:r>
            <a:r>
              <a:rPr lang="ru-RU" dirty="0" smtClean="0"/>
              <a:t>- морально-нравственная категория, означающая уважение и самоуважение человеческой личности. Достоинство неотъемлемое свойство человека как высшей ценности, принадлежащее ему независимо от того, как он сам и окружающие люди воспринимают и оценивают его личность. Достоинство одно из нематериальных благ, принадлежащих человеку от рождения, оно неотчуждаемо и непередаваемо.</a:t>
            </a:r>
            <a:br>
              <a:rPr lang="ru-RU" dirty="0" smtClean="0"/>
            </a:br>
            <a:r>
              <a:rPr lang="ru-RU" i="1" dirty="0" smtClean="0"/>
              <a:t>Большой юридический словарь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Достоинство 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Достоинство</a:t>
            </a:r>
            <a:r>
              <a:rPr lang="ru-RU" b="1" dirty="0" smtClean="0"/>
              <a:t> </a:t>
            </a:r>
            <a:r>
              <a:rPr lang="ru-RU" dirty="0" smtClean="0"/>
              <a:t>– категория этики, характеризующая ценность индивида как нравственной личности.</a:t>
            </a:r>
            <a:br>
              <a:rPr lang="ru-RU" dirty="0" smtClean="0"/>
            </a:br>
            <a:r>
              <a:rPr lang="ru-RU" i="1" dirty="0" smtClean="0"/>
              <a:t>Словарь «Безопасность: теория, парадигма, концепция, культура»</a:t>
            </a: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Достоинство </a:t>
            </a:r>
            <a:r>
              <a:rPr lang="ru-RU" dirty="0" smtClean="0"/>
              <a:t>– умение уважать не только других людей, но и себя.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Достоинство</a:t>
            </a:r>
            <a:r>
              <a:rPr lang="ru-RU" dirty="0" smtClean="0"/>
              <a:t> – это чувство собственной значимости, не нуждающееся в </a:t>
            </a:r>
            <a:r>
              <a:rPr lang="ru-RU" dirty="0" err="1" smtClean="0"/>
              <a:t>каких--либо</a:t>
            </a:r>
            <a:r>
              <a:rPr lang="ru-RU" dirty="0" smtClean="0"/>
              <a:t> доказательствах.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Достоинство</a:t>
            </a:r>
            <a:r>
              <a:rPr lang="ru-RU" dirty="0" smtClean="0"/>
              <a:t> – это умение оставаться «на высоте» при любых, даже самых неблагоприятных, обстоятельствах.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долг?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Долг</a:t>
            </a:r>
            <a:r>
              <a:rPr lang="ru-RU" dirty="0" smtClean="0"/>
              <a:t>- все должное, что должно исполнить, обязанность. Общий долг человека вмещает долг его к Богу, долг гражданина и долг семьянина; исполнением этих обязанностей он в долгу, они составляют долг его, как взятые у кого взаймы деньги или вещи, или все то, чем обязан он, по обещанью или какому условию.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Проявления достоинства в повседневной жизни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Готовность поступиться собственными интересами во благо окружающих – проявление достоинства человека.</a:t>
            </a:r>
          </a:p>
          <a:p>
            <a:r>
              <a:rPr lang="ru-RU" dirty="0" smtClean="0"/>
              <a:t>Выполнение долга. Выполнение долга – перед Родиной, перед родителями, перед детьми, воинского долга; долга в самом общем понимании – признак достойного человека.</a:t>
            </a:r>
          </a:p>
          <a:p>
            <a:r>
              <a:rPr lang="ru-RU" dirty="0" smtClean="0"/>
              <a:t>Судебная система. «Иск о защите чести и достоинства» - эта формулировка в последние годы пользуется всё большей популярностью. Защищать своё гражданское достоинство способен лишь тот, кто осознаёт своё достоинство.</a:t>
            </a:r>
          </a:p>
          <a:p>
            <a:r>
              <a:rPr lang="ru-RU" dirty="0" smtClean="0"/>
              <a:t>Состязания. В спорте человеку зачастую приходится преодолевать препятствия, превозмогать физический дискомфорт. Выдержать все испытания, не теряя лица, способен человек, обладающий чувством собственного достоинства.</a:t>
            </a:r>
          </a:p>
          <a:p>
            <a:r>
              <a:rPr lang="ru-RU" dirty="0" smtClean="0"/>
              <a:t>Экстремальные ситуации. Человек, спасающий людей при пожаре, взрыве, в любой другой экстремальной ситуации, проявляет себя, как человек достойный.</a:t>
            </a:r>
          </a:p>
          <a:p>
            <a:r>
              <a:rPr lang="ru-RU" dirty="0" smtClean="0"/>
              <a:t>Благотворительность. Достойный человек не упустит возможности тихо, не выпячивая собственное «Я», помочь тем, кто действительно нуждается в помощи.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Пользователь\Рабочий стол\b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364333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Формирование характера Петра Гринева (разбор 1,2 гл.,)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Цель урока: </a:t>
            </a:r>
            <a:r>
              <a:rPr lang="ru-RU" sz="3600" dirty="0" smtClean="0">
                <a:solidFill>
                  <a:srgbClr val="FF0000"/>
                </a:solidFill>
              </a:rPr>
              <a:t>обучающая: </a:t>
            </a:r>
            <a:r>
              <a:rPr lang="ru-RU" sz="3600" dirty="0" smtClean="0"/>
              <a:t>жанровые особенности произведения; проследить по тексту этапы формирование характера Петра Гринева; </a:t>
            </a:r>
            <a:r>
              <a:rPr lang="ru-RU" sz="3600" dirty="0" smtClean="0">
                <a:solidFill>
                  <a:srgbClr val="C00000"/>
                </a:solidFill>
              </a:rPr>
              <a:t>развивающая: </a:t>
            </a:r>
            <a:r>
              <a:rPr lang="ru-RU" sz="3600" dirty="0" smtClean="0"/>
              <a:t>развитие устной  речи; </a:t>
            </a:r>
            <a:r>
              <a:rPr lang="ru-RU" sz="3600" dirty="0" smtClean="0">
                <a:solidFill>
                  <a:srgbClr val="FF0000"/>
                </a:solidFill>
              </a:rPr>
              <a:t>воспитательная</a:t>
            </a:r>
            <a:r>
              <a:rPr lang="ru-RU" sz="3600" dirty="0" smtClean="0"/>
              <a:t> : дать представление чести и достоинства на примере главного героя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Критические мнения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2500330" cy="155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Повествование о 2-х влюбленных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857364"/>
            <a:ext cx="2643206" cy="350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Изображение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Пугачева и пугачевского Восстания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714488"/>
            <a:ext cx="2714644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Этапы духовного становления молодого человека, на жизненном пути которого постоянно возникает  проблема выбора чести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Пользователь\Рабочий стол\05labhiuh1313522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3214686"/>
            <a:ext cx="3000364" cy="3333750"/>
          </a:xfrm>
          <a:prstGeom prst="rect">
            <a:avLst/>
          </a:prstGeom>
          <a:noFill/>
        </p:spPr>
      </p:pic>
      <p:pic>
        <p:nvPicPr>
          <p:cNvPr id="3076" name="Picture 4" descr="C:\Documents and Settings\Пользователь\Рабочий стол\06labhiuh1313522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500570"/>
            <a:ext cx="3000396" cy="235743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857884" y="1785926"/>
            <a:ext cx="2714644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Этапы духовного становления молодого человека, на жизненном пути которого постоянно возникает  проблема выбора чести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077" name="Picture 5" descr="C:\Documents and Settings\Пользователь\Рабочий стол\scrn_big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929198"/>
            <a:ext cx="3357554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Спор о жанре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-Что это- повесть, роман, исторический роман, семейные записи, хроника, мемуары?</a:t>
            </a:r>
          </a:p>
          <a:p>
            <a:r>
              <a:rPr lang="ru-RU" b="1" dirty="0" smtClean="0"/>
              <a:t>Повесть</a:t>
            </a:r>
            <a:r>
              <a:rPr lang="ru-RU" dirty="0" smtClean="0"/>
              <a:t>- прозаический жанр, не имеющий устойчивого объёма, тяготеющий к хроникальному сюжету, воспроизводящему естественное течение жизни. В западном литературоведении для прозаических произведений такого рода используются определения «роман» или «короткий роман». В российском литературоведении жанровое определение «повесть» ведет свое происхождение от древнерусского отношения рассказчика к описываемым событиям: слово «повесть» происходит от глагола «поведать». Старинное значение термина — «весть о каком-то событии» — указывает на то, что этот жанр вобрал в себя устные рассказы, события, которые лично видел или о которых слышал рассказчик.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Спор о жанре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Исторический роман</a:t>
            </a:r>
            <a:r>
              <a:rPr lang="ru-RU" dirty="0" smtClean="0"/>
              <a:t>-роман, действие которого развертывается на фоне исторических событий.</a:t>
            </a:r>
          </a:p>
          <a:p>
            <a:r>
              <a:rPr lang="ru-RU" b="1" i="1" dirty="0" smtClean="0"/>
              <a:t>Мемуары (франц. </a:t>
            </a:r>
            <a:r>
              <a:rPr lang="ru-RU" b="1" i="1" dirty="0" err="1" smtClean="0"/>
              <a:t>mémoires</a:t>
            </a:r>
            <a:r>
              <a:rPr lang="ru-RU" b="1" i="1" dirty="0" smtClean="0"/>
              <a:t>, от лат. </a:t>
            </a:r>
            <a:r>
              <a:rPr lang="ru-RU" b="1" i="1" dirty="0" err="1" smtClean="0"/>
              <a:t>memoria</a:t>
            </a:r>
            <a:r>
              <a:rPr lang="ru-RU" b="1" i="1" dirty="0" smtClean="0"/>
              <a:t> — память) — воспоминания о прошлом, написанные участниками или современниками каких-либо событий.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Мемуарист пытается осмыслить исторический контекст собственной жизни, описывает свои действия как часть общего исторического процесса.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Основным источником сведений для мемуаров являются воспоминания авторов о пережитом, но наряду с ними порой используются различная документация, дневники, письма, пресса и т.п.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Мемуары зачастую представляют собой литературные произведения и составляют особый жанр, разновидностью которого являются автобиографии и путевые </a:t>
            </a:r>
            <a:r>
              <a:rPr lang="ru-RU" i="1" dirty="0" err="1" smtClean="0"/>
              <a:t>записки.Например</a:t>
            </a:r>
            <a:r>
              <a:rPr lang="ru-RU" i="1" dirty="0" smtClean="0"/>
              <a:t>,"Исповедь" Ж. Ж. Руссо, "Былое и думы" А. И. Герцена — выдающиеся художественные произведения 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Циклы повести «Капитанская дочка»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2557474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I-V </a:t>
            </a:r>
            <a:r>
              <a:rPr lang="ru-RU" sz="2000" b="1" dirty="0" smtClean="0">
                <a:solidFill>
                  <a:schemeClr val="tx1"/>
                </a:solidFill>
              </a:rPr>
              <a:t>рисуют формирование личности рассказчика до «</a:t>
            </a:r>
            <a:r>
              <a:rPr lang="ru-RU" sz="2000" b="1" dirty="0" err="1" smtClean="0">
                <a:solidFill>
                  <a:schemeClr val="tx1"/>
                </a:solidFill>
              </a:rPr>
              <a:t>до</a:t>
            </a:r>
            <a:r>
              <a:rPr lang="ru-RU" sz="2000" b="1" dirty="0" smtClean="0">
                <a:solidFill>
                  <a:schemeClr val="tx1"/>
                </a:solidFill>
              </a:rPr>
              <a:t> неожиданных Происшествий», имевших большое внимание на всю его жизнь и приведших к серьезным изменениям и потрясениям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785926"/>
            <a:ext cx="2343160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VI-XII</a:t>
            </a:r>
            <a:r>
              <a:rPr lang="ru-RU" sz="2400" b="1" dirty="0" smtClean="0">
                <a:solidFill>
                  <a:schemeClr val="tx1"/>
                </a:solidFill>
              </a:rPr>
              <a:t>- картины, в которых появляется Пугачев и под влиянием которого изменяется внутренний мир рассказчика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86446" y="1571612"/>
            <a:ext cx="2928958" cy="4500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XII-XIV</a:t>
            </a:r>
            <a:r>
              <a:rPr lang="ru-RU" sz="3200" b="1" dirty="0" smtClean="0">
                <a:solidFill>
                  <a:schemeClr val="tx1"/>
                </a:solidFill>
              </a:rPr>
              <a:t>- роль развернутого эпилога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-Что хорошего и что дурного вынес Гринев из детских лет?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71934" y="2857496"/>
            <a:ext cx="1571636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Петр Гринев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85852" y="1714488"/>
            <a:ext cx="2200284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Мать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Плюс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Мягкая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Минус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Безвольная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628" y="2143116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Отец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57290" y="3357562"/>
            <a:ext cx="2343160" cy="1700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Савелич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72198" y="2786058"/>
            <a:ext cx="1857388" cy="1771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Бопре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86182" y="4714884"/>
            <a:ext cx="30003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Дворовые мальчиш</a:t>
            </a:r>
            <a:r>
              <a:rPr lang="ru-RU" sz="2400" dirty="0" smtClean="0">
                <a:solidFill>
                  <a:schemeClr val="tx1"/>
                </a:solidFill>
              </a:rPr>
              <a:t>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8596" y="5072074"/>
            <a:ext cx="4143404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Вывод: о нравственных понятиях путаница: верх благополучия – служба в гвардии; счастье – веселая жизнь в Петербурге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43636" y="4000504"/>
            <a:ext cx="3000364" cy="2343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Воспитание: умел судить о свойстве борзого кобеля, кое – как читал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– </a:t>
            </a:r>
            <a:r>
              <a:rPr lang="ru-RU" b="1" dirty="0" err="1" smtClean="0">
                <a:solidFill>
                  <a:schemeClr val="tx1"/>
                </a:solidFill>
              </a:rPr>
              <a:t>французски</a:t>
            </a:r>
            <a:r>
              <a:rPr lang="ru-RU" b="1" dirty="0" smtClean="0">
                <a:solidFill>
                  <a:schemeClr val="tx1"/>
                </a:solidFill>
              </a:rPr>
              <a:t>, дрался на шпагах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Самостоятельная жизнь: путь утрат многих иллюзий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43240" y="2428868"/>
            <a:ext cx="2486036" cy="1771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Гринев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214422"/>
            <a:ext cx="4286248" cy="2271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Встреча с «Вожатым»: проснулось хорошее, светлое, которое было заложено в родительском доме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0694" y="1643050"/>
            <a:ext cx="3643306" cy="2128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Эпизод с </a:t>
            </a:r>
            <a:r>
              <a:rPr lang="ru-RU" sz="2800" b="1" dirty="0" err="1" smtClean="0">
                <a:solidFill>
                  <a:schemeClr val="tx1"/>
                </a:solidFill>
              </a:rPr>
              <a:t>Зуриным</a:t>
            </a:r>
            <a:r>
              <a:rPr lang="ru-RU" sz="2800" b="1" dirty="0" smtClean="0">
                <a:solidFill>
                  <a:schemeClr val="tx1"/>
                </a:solidFill>
              </a:rPr>
              <a:t>- раскаяние и стыд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86050" y="4357694"/>
            <a:ext cx="400052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Отец отправляет сына в армию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Две правды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0034" y="1714488"/>
            <a:ext cx="3357586" cy="364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Один тычет пальцем греховную наготу другого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0496" y="2071678"/>
            <a:ext cx="4071966" cy="3357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Жалость милосердие уважение к человеку, к достоинству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759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А.С. Пушкин «Капитанская дочка»</vt:lpstr>
      <vt:lpstr>Формирование характера Петра Гринева (разбор 1,2 гл.,)</vt:lpstr>
      <vt:lpstr>Критические мнения</vt:lpstr>
      <vt:lpstr>Спор о жанре</vt:lpstr>
      <vt:lpstr>Спор о жанре</vt:lpstr>
      <vt:lpstr>Циклы повести «Капитанская дочка»</vt:lpstr>
      <vt:lpstr>-Что хорошего и что дурного вынес Гринев из детских лет?</vt:lpstr>
      <vt:lpstr>Самостоятельная жизнь: путь утрат многих иллюзий </vt:lpstr>
      <vt:lpstr>Две правды</vt:lpstr>
      <vt:lpstr>-Что такое милосердие?</vt:lpstr>
      <vt:lpstr>-Что такое честь, долг, достоинство?</vt:lpstr>
      <vt:lpstr>Слайд 12</vt:lpstr>
      <vt:lpstr>Достоинство …</vt:lpstr>
      <vt:lpstr>Что такое долг?</vt:lpstr>
      <vt:lpstr>Проявления достоинства в повседневной жизни 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2013-11-18T03:13:44Z</dcterms:created>
  <dcterms:modified xsi:type="dcterms:W3CDTF">2013-11-18T08:48:37Z</dcterms:modified>
</cp:coreProperties>
</file>