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2.xml" ContentType="application/vnd.openxmlformats-officedocument.presentationml.notesSlide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708" r:id="rId1"/>
  </p:sldMasterIdLst>
  <p:notesMasterIdLst>
    <p:notesMasterId r:id="rId15"/>
  </p:notesMasterIdLst>
  <p:sldIdLst>
    <p:sldId id="268" r:id="rId2"/>
    <p:sldId id="262" r:id="rId3"/>
    <p:sldId id="269" r:id="rId4"/>
    <p:sldId id="267" r:id="rId5"/>
    <p:sldId id="259" r:id="rId6"/>
    <p:sldId id="261" r:id="rId7"/>
    <p:sldId id="263" r:id="rId8"/>
    <p:sldId id="264" r:id="rId9"/>
    <p:sldId id="265" r:id="rId10"/>
    <p:sldId id="266" r:id="rId11"/>
    <p:sldId id="270" r:id="rId12"/>
    <p:sldId id="271" r:id="rId13"/>
    <p:sldId id="272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Светлана" initials="С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000" autoAdjust="0"/>
  </p:normalViewPr>
  <p:slideViewPr>
    <p:cSldViewPr>
      <p:cViewPr varScale="1">
        <p:scale>
          <a:sx n="65" d="100"/>
          <a:sy n="65" d="100"/>
        </p:scale>
        <p:origin x="-153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0" d="100"/>
          <a:sy n="60" d="100"/>
        </p:scale>
        <p:origin x="-2490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VI_%D0%B2%D0%B5%D0%BA_%D0%B4%D0%BE_%D0%BD._%D1%8D." TargetMode="External"/><Relationship Id="rId2" Type="http://schemas.openxmlformats.org/officeDocument/2006/relationships/hyperlink" Target="http://ru.wikipedia.org/wiki/%D0%91%D0%B0%D1%81%D0%BD%D1%8F" TargetMode="External"/><Relationship Id="rId1" Type="http://schemas.openxmlformats.org/officeDocument/2006/relationships/hyperlink" Target="http://ru.wikipedia.org/wiki/%D0%94%D1%80%D0%B5%D0%B2%D0%BD%D0%B5%D0%B3%D1%80%D0%B5%D1%87%D0%B5%D1%81%D0%BA%D0%B0%D1%8F_%D0%BB%D0%B8%D1%82%D0%B5%D1%80%D0%B0%D1%82%D1%83%D1%80%D0%B0" TargetMode="External"/></Relationships>
</file>

<file path=ppt/diagrams/_rels/data4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A8%D0%B0%D1%82%D0%BE-%D0%A2%D1%8C%D0%B5%D1%80%D1%80%D0%B8" TargetMode="External"/><Relationship Id="rId2" Type="http://schemas.openxmlformats.org/officeDocument/2006/relationships/hyperlink" Target="http://ru.wikipedia.org/wiki/1621" TargetMode="External"/><Relationship Id="rId1" Type="http://schemas.openxmlformats.org/officeDocument/2006/relationships/hyperlink" Target="http://ru.wikipedia.org/wiki/8_%D0%B8%D1%8E%D0%BB%D1%8F" TargetMode="External"/><Relationship Id="rId6" Type="http://schemas.openxmlformats.org/officeDocument/2006/relationships/hyperlink" Target="http://ru.wikipedia.org/wiki/%D0%9F%D0%B0%D1%80%D0%B8%D0%B6" TargetMode="External"/><Relationship Id="rId5" Type="http://schemas.openxmlformats.org/officeDocument/2006/relationships/hyperlink" Target="http://ru.wikipedia.org/wiki/1695" TargetMode="External"/><Relationship Id="rId4" Type="http://schemas.openxmlformats.org/officeDocument/2006/relationships/hyperlink" Target="http://ru.wikipedia.org/wiki/13_%D0%B0%D0%BF%D1%80%D0%B5%D0%BB%D1%8F" TargetMode="External"/></Relationships>
</file>

<file path=ppt/diagrams/_rels/data5.xml.rels><?xml version="1.0" encoding="UTF-8" standalone="yes"?>
<Relationships xmlns="http://schemas.openxmlformats.org/package/2006/relationships"><Relationship Id="rId1" Type="http://schemas.openxmlformats.org/officeDocument/2006/relationships/hyperlink" Target="http://ru.wikipedia.org/wiki/%D0%9F%D0%B0%D1%80%D0%B8%D0%B6" TargetMode="External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VI_%D0%B2%D0%B5%D0%BA_%D0%B4%D0%BE_%D0%BD._%D1%8D." TargetMode="External"/><Relationship Id="rId2" Type="http://schemas.openxmlformats.org/officeDocument/2006/relationships/hyperlink" Target="http://ru.wikipedia.org/wiki/%D0%91%D0%B0%D1%81%D0%BD%D1%8F" TargetMode="External"/><Relationship Id="rId1" Type="http://schemas.openxmlformats.org/officeDocument/2006/relationships/hyperlink" Target="http://ru.wikipedia.org/wiki/%D0%94%D1%80%D0%B5%D0%B2%D0%BD%D0%B5%D0%B3%D1%80%D0%B5%D1%87%D0%B5%D1%81%D0%BA%D0%B0%D1%8F_%D0%BB%D0%B8%D1%82%D0%B5%D1%80%D0%B0%D1%82%D1%83%D1%80%D0%B0" TargetMode="External"/></Relationships>
</file>

<file path=ppt/diagrams/_rels/drawing4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A8%D0%B0%D1%82%D0%BE-%D0%A2%D1%8C%D0%B5%D1%80%D1%80%D0%B8" TargetMode="External"/><Relationship Id="rId2" Type="http://schemas.openxmlformats.org/officeDocument/2006/relationships/hyperlink" Target="http://ru.wikipedia.org/wiki/1621" TargetMode="External"/><Relationship Id="rId1" Type="http://schemas.openxmlformats.org/officeDocument/2006/relationships/hyperlink" Target="http://ru.wikipedia.org/wiki/8_%D0%B8%D1%8E%D0%BB%D1%8F" TargetMode="External"/><Relationship Id="rId6" Type="http://schemas.openxmlformats.org/officeDocument/2006/relationships/hyperlink" Target="http://ru.wikipedia.org/wiki/%D0%9F%D0%B0%D1%80%D0%B8%D0%B6" TargetMode="External"/><Relationship Id="rId5" Type="http://schemas.openxmlformats.org/officeDocument/2006/relationships/hyperlink" Target="http://ru.wikipedia.org/wiki/1695" TargetMode="External"/><Relationship Id="rId4" Type="http://schemas.openxmlformats.org/officeDocument/2006/relationships/hyperlink" Target="http://ru.wikipedia.org/wiki/13_%D0%B0%D0%BF%D1%80%D0%B5%D0%BB%D1%8F" TargetMode="External"/></Relationships>
</file>

<file path=ppt/diagrams/_rels/drawing5.xml.rels><?xml version="1.0" encoding="UTF-8" standalone="yes"?>
<Relationships xmlns="http://schemas.openxmlformats.org/package/2006/relationships"><Relationship Id="rId1" Type="http://schemas.openxmlformats.org/officeDocument/2006/relationships/hyperlink" Target="http://ru.wikipedia.org/wiki/%D0%9F%D0%B0%D1%80%D0%B8%D0%B6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3_4">
  <dgm:title val=""/>
  <dgm:desc val=""/>
  <dgm:catLst>
    <dgm:cat type="accent3" pri="11400"/>
  </dgm:catLst>
  <dgm:styleLbl name="node0">
    <dgm:fillClrLst meth="cycle">
      <a:schemeClr val="accent3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3">
        <a:shade val="50000"/>
      </a:schemeClr>
      <a:schemeClr val="accent3">
        <a:tint val="55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3">
        <a:shade val="80000"/>
        <a:alpha val="50000"/>
      </a:schemeClr>
      <a:schemeClr val="accent3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55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3_4">
  <dgm:title val=""/>
  <dgm:desc val=""/>
  <dgm:catLst>
    <dgm:cat type="accent3" pri="11400"/>
  </dgm:catLst>
  <dgm:styleLbl name="node0">
    <dgm:fillClrLst meth="cycle">
      <a:schemeClr val="accent3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3">
        <a:shade val="50000"/>
      </a:schemeClr>
      <a:schemeClr val="accent3">
        <a:tint val="55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3">
        <a:shade val="80000"/>
        <a:alpha val="50000"/>
      </a:schemeClr>
      <a:schemeClr val="accent3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55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82313A7-BCC4-4F4E-8D4A-F2287007208C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5E7C607-66AA-4CCA-B0E1-0DD245BB2B37}">
      <dgm:prSet/>
      <dgm:spPr/>
      <dgm:t>
        <a:bodyPr/>
        <a:lstStyle/>
        <a:p>
          <a:pPr rtl="0"/>
          <a:r>
            <a:rPr lang="ru-RU" b="1" baseline="0" dirty="0" err="1" smtClean="0"/>
            <a:t>Эзо́п</a:t>
          </a:r>
          <a:r>
            <a:rPr lang="ru-RU" b="1" baseline="0" dirty="0" smtClean="0"/>
            <a:t>  — полулегендарная фигура </a:t>
          </a:r>
          <a:r>
            <a:rPr lang="ru-RU" b="1" u="sng" baseline="0" dirty="0" smtClean="0">
              <a:hlinkClick xmlns:r="http://schemas.openxmlformats.org/officeDocument/2006/relationships" r:id="rId1"/>
            </a:rPr>
            <a:t>древнегреческой литературы</a:t>
          </a:r>
          <a:r>
            <a:rPr lang="ru-RU" b="1" baseline="0" dirty="0" smtClean="0"/>
            <a:t>, </a:t>
          </a:r>
          <a:r>
            <a:rPr lang="ru-RU" b="1" u="sng" baseline="0" dirty="0" smtClean="0">
              <a:hlinkClick xmlns:r="http://schemas.openxmlformats.org/officeDocument/2006/relationships" r:id="rId2"/>
            </a:rPr>
            <a:t>баснописец</a:t>
          </a:r>
          <a:r>
            <a:rPr lang="ru-RU" b="1" baseline="0" dirty="0" smtClean="0"/>
            <a:t>, живший в </a:t>
          </a:r>
          <a:r>
            <a:rPr lang="ru-RU" b="1" u="sng" baseline="0" dirty="0" smtClean="0">
              <a:hlinkClick xmlns:r="http://schemas.openxmlformats.org/officeDocument/2006/relationships" r:id="rId3"/>
            </a:rPr>
            <a:t>VI веке до н. э.</a:t>
          </a:r>
          <a:r>
            <a:rPr lang="ru-RU" b="1" baseline="0" dirty="0" smtClean="0"/>
            <a:t>.</a:t>
          </a:r>
          <a:endParaRPr lang="ru-RU" b="1" baseline="0" dirty="0"/>
        </a:p>
      </dgm:t>
    </dgm:pt>
    <dgm:pt modelId="{B983D5F2-1232-4413-BD77-3C22AFE98010}" type="parTrans" cxnId="{6F34FFAA-DF55-446B-9A59-CC5BC0C70A70}">
      <dgm:prSet/>
      <dgm:spPr/>
      <dgm:t>
        <a:bodyPr/>
        <a:lstStyle/>
        <a:p>
          <a:endParaRPr lang="ru-RU"/>
        </a:p>
      </dgm:t>
    </dgm:pt>
    <dgm:pt modelId="{811A76DE-6356-41C4-B78F-D015A801F556}" type="sibTrans" cxnId="{6F34FFAA-DF55-446B-9A59-CC5BC0C70A70}">
      <dgm:prSet/>
      <dgm:spPr/>
      <dgm:t>
        <a:bodyPr/>
        <a:lstStyle/>
        <a:p>
          <a:endParaRPr lang="ru-RU"/>
        </a:p>
      </dgm:t>
    </dgm:pt>
    <dgm:pt modelId="{5E6C4E02-D8BF-4719-BEC1-699A59EC217E}" type="pres">
      <dgm:prSet presAssocID="{182313A7-BCC4-4F4E-8D4A-F2287007208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7465DA9-F483-46B1-919D-4422FA7CD625}" type="pres">
      <dgm:prSet presAssocID="{05E7C607-66AA-4CCA-B0E1-0DD245BB2B37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352C510-9D7E-4640-B781-062776138B5F}" type="presOf" srcId="{05E7C607-66AA-4CCA-B0E1-0DD245BB2B37}" destId="{A7465DA9-F483-46B1-919D-4422FA7CD625}" srcOrd="0" destOrd="0" presId="urn:microsoft.com/office/officeart/2005/8/layout/vList2"/>
    <dgm:cxn modelId="{1B2A4E9A-F3E4-47C1-B89B-3A1D95F25523}" type="presOf" srcId="{182313A7-BCC4-4F4E-8D4A-F2287007208C}" destId="{5E6C4E02-D8BF-4719-BEC1-699A59EC217E}" srcOrd="0" destOrd="0" presId="urn:microsoft.com/office/officeart/2005/8/layout/vList2"/>
    <dgm:cxn modelId="{6F34FFAA-DF55-446B-9A59-CC5BC0C70A70}" srcId="{182313A7-BCC4-4F4E-8D4A-F2287007208C}" destId="{05E7C607-66AA-4CCA-B0E1-0DD245BB2B37}" srcOrd="0" destOrd="0" parTransId="{B983D5F2-1232-4413-BD77-3C22AFE98010}" sibTransId="{811A76DE-6356-41C4-B78F-D015A801F556}"/>
    <dgm:cxn modelId="{1644339A-A2E8-4DFC-BDEF-598212E65CAE}" type="presParOf" srcId="{5E6C4E02-D8BF-4719-BEC1-699A59EC217E}" destId="{A7465DA9-F483-46B1-919D-4422FA7CD625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8C5AD2D5-332B-4B02-9334-8227C6748B7F}" type="doc">
      <dgm:prSet loTypeId="urn:microsoft.com/office/officeart/2005/8/layout/vList2" loCatId="list" qsTypeId="urn:microsoft.com/office/officeart/2005/8/quickstyle/simple1" qsCatId="simple" csTypeId="urn:microsoft.com/office/officeart/2005/8/colors/accent3_4" csCatId="accent3"/>
      <dgm:spPr/>
      <dgm:t>
        <a:bodyPr/>
        <a:lstStyle/>
        <a:p>
          <a:endParaRPr lang="ru-RU"/>
        </a:p>
      </dgm:t>
    </dgm:pt>
    <dgm:pt modelId="{C98D746A-F054-4EC2-AA67-AE69B7D350E8}">
      <dgm:prSet/>
      <dgm:spPr/>
      <dgm:t>
        <a:bodyPr/>
        <a:lstStyle/>
        <a:p>
          <a:pPr rtl="0"/>
          <a:r>
            <a:rPr lang="ru-RU" dirty="0" smtClean="0"/>
            <a:t>Иван Иванович Дмитриев (1760-1837) - русский поэт, славу которому принесли его стихотворные повести, сказки и басни, а также песни, в создании которых он ориентировался на народное песенное творчество. </a:t>
          </a:r>
          <a:endParaRPr lang="ru-RU" dirty="0"/>
        </a:p>
      </dgm:t>
    </dgm:pt>
    <dgm:pt modelId="{B194E8F1-2D02-4EF6-A9BD-2AE2607F9093}" type="parTrans" cxnId="{B15327AF-B03C-4B6E-97CD-BBE056AAB11F}">
      <dgm:prSet/>
      <dgm:spPr/>
      <dgm:t>
        <a:bodyPr/>
        <a:lstStyle/>
        <a:p>
          <a:endParaRPr lang="ru-RU"/>
        </a:p>
      </dgm:t>
    </dgm:pt>
    <dgm:pt modelId="{DBC876BF-F04D-499A-AD29-325CCD780DC3}" type="sibTrans" cxnId="{B15327AF-B03C-4B6E-97CD-BBE056AAB11F}">
      <dgm:prSet/>
      <dgm:spPr/>
      <dgm:t>
        <a:bodyPr/>
        <a:lstStyle/>
        <a:p>
          <a:endParaRPr lang="ru-RU"/>
        </a:p>
      </dgm:t>
    </dgm:pt>
    <dgm:pt modelId="{792CC185-7F1D-4CCE-A943-71005FBFEA31}" type="pres">
      <dgm:prSet presAssocID="{8C5AD2D5-332B-4B02-9334-8227C6748B7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B3E5419-98E8-4989-B3FC-ED541AF2370E}" type="pres">
      <dgm:prSet presAssocID="{C98D746A-F054-4EC2-AA67-AE69B7D350E8}" presName="parentText" presStyleLbl="node1" presStyleIdx="0" presStyleCnt="1" custLinFactNeighborX="3846" custLinFactNeighborY="-112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FC6AEE4-BC5B-4635-8FAF-048326E89B68}" type="presOf" srcId="{C98D746A-F054-4EC2-AA67-AE69B7D350E8}" destId="{8B3E5419-98E8-4989-B3FC-ED541AF2370E}" srcOrd="0" destOrd="0" presId="urn:microsoft.com/office/officeart/2005/8/layout/vList2"/>
    <dgm:cxn modelId="{5E7F73DE-E8F4-4385-9B35-1339AEAA989E}" type="presOf" srcId="{8C5AD2D5-332B-4B02-9334-8227C6748B7F}" destId="{792CC185-7F1D-4CCE-A943-71005FBFEA31}" srcOrd="0" destOrd="0" presId="urn:microsoft.com/office/officeart/2005/8/layout/vList2"/>
    <dgm:cxn modelId="{B15327AF-B03C-4B6E-97CD-BBE056AAB11F}" srcId="{8C5AD2D5-332B-4B02-9334-8227C6748B7F}" destId="{C98D746A-F054-4EC2-AA67-AE69B7D350E8}" srcOrd="0" destOrd="0" parTransId="{B194E8F1-2D02-4EF6-A9BD-2AE2607F9093}" sibTransId="{DBC876BF-F04D-499A-AD29-325CCD780DC3}"/>
    <dgm:cxn modelId="{B4579457-875D-4CD0-A2FE-01F8C90A297E}" type="presParOf" srcId="{792CC185-7F1D-4CCE-A943-71005FBFEA31}" destId="{8B3E5419-98E8-4989-B3FC-ED541AF2370E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73813728-79AF-4F0A-8105-74AF0FE81049}" type="doc">
      <dgm:prSet loTypeId="urn:microsoft.com/office/officeart/2005/8/layout/vList2" loCatId="list" qsTypeId="urn:microsoft.com/office/officeart/2005/8/quickstyle/simple1" qsCatId="simple" csTypeId="urn:microsoft.com/office/officeart/2005/8/colors/accent0_3" csCatId="mainScheme"/>
      <dgm:spPr/>
      <dgm:t>
        <a:bodyPr/>
        <a:lstStyle/>
        <a:p>
          <a:endParaRPr lang="ru-RU"/>
        </a:p>
      </dgm:t>
    </dgm:pt>
    <dgm:pt modelId="{449B1ED8-D3CF-49AF-B776-BDA9370B4566}">
      <dgm:prSet/>
      <dgm:spPr/>
      <dgm:t>
        <a:bodyPr/>
        <a:lstStyle/>
        <a:p>
          <a:pPr algn="ctr" rtl="0"/>
          <a:r>
            <a:rPr lang="ru-RU" b="1" baseline="0" dirty="0" smtClean="0"/>
            <a:t>Сумароков Александр Петрович</a:t>
          </a:r>
          <a:br>
            <a:rPr lang="ru-RU" b="1" baseline="0" dirty="0" smtClean="0"/>
          </a:br>
          <a:endParaRPr lang="ru-RU" b="1" baseline="0" dirty="0"/>
        </a:p>
      </dgm:t>
    </dgm:pt>
    <dgm:pt modelId="{20BCBD56-A829-4C89-A01E-6740172D05E3}" type="parTrans" cxnId="{8778F998-A085-4191-9268-1A12F481E4B1}">
      <dgm:prSet/>
      <dgm:spPr/>
      <dgm:t>
        <a:bodyPr/>
        <a:lstStyle/>
        <a:p>
          <a:endParaRPr lang="ru-RU"/>
        </a:p>
      </dgm:t>
    </dgm:pt>
    <dgm:pt modelId="{1A09195A-69F2-4A51-865F-87417053E517}" type="sibTrans" cxnId="{8778F998-A085-4191-9268-1A12F481E4B1}">
      <dgm:prSet/>
      <dgm:spPr/>
      <dgm:t>
        <a:bodyPr/>
        <a:lstStyle/>
        <a:p>
          <a:endParaRPr lang="ru-RU"/>
        </a:p>
      </dgm:t>
    </dgm:pt>
    <dgm:pt modelId="{18E057E7-A884-4A41-8E28-294B9182E750}" type="pres">
      <dgm:prSet presAssocID="{73813728-79AF-4F0A-8105-74AF0FE8104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2B05DF4-058C-48FC-8FB7-4BE7F0BFA536}" type="pres">
      <dgm:prSet presAssocID="{449B1ED8-D3CF-49AF-B776-BDA9370B4566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85E9CDA-A84E-42FB-8295-3BCDC214E8F4}" type="presOf" srcId="{73813728-79AF-4F0A-8105-74AF0FE81049}" destId="{18E057E7-A884-4A41-8E28-294B9182E750}" srcOrd="0" destOrd="0" presId="urn:microsoft.com/office/officeart/2005/8/layout/vList2"/>
    <dgm:cxn modelId="{8778F998-A085-4191-9268-1A12F481E4B1}" srcId="{73813728-79AF-4F0A-8105-74AF0FE81049}" destId="{449B1ED8-D3CF-49AF-B776-BDA9370B4566}" srcOrd="0" destOrd="0" parTransId="{20BCBD56-A829-4C89-A01E-6740172D05E3}" sibTransId="{1A09195A-69F2-4A51-865F-87417053E517}"/>
    <dgm:cxn modelId="{A8249ED4-7E1A-49F0-94F1-8F764CBD90D3}" type="presOf" srcId="{449B1ED8-D3CF-49AF-B776-BDA9370B4566}" destId="{C2B05DF4-058C-48FC-8FB7-4BE7F0BFA536}" srcOrd="0" destOrd="0" presId="urn:microsoft.com/office/officeart/2005/8/layout/vList2"/>
    <dgm:cxn modelId="{F44AC6AE-77A2-42A5-A4A8-8C34335D07F8}" type="presParOf" srcId="{18E057E7-A884-4A41-8E28-294B9182E750}" destId="{C2B05DF4-058C-48FC-8FB7-4BE7F0BFA536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8C7AD8D7-ADE2-48FC-8CFE-186AD5B60EF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B1791131-C784-4082-B8D3-6F8270824672}">
      <dgm:prSet/>
      <dgm:spPr/>
      <dgm:t>
        <a:bodyPr/>
        <a:lstStyle/>
        <a:p>
          <a:pPr rtl="0"/>
          <a:r>
            <a:rPr lang="ru-RU" b="1" i="0" baseline="0" dirty="0" smtClean="0"/>
            <a:t>Сумароков Александр Петрович (</a:t>
          </a:r>
          <a:r>
            <a:rPr lang="ru-RU" b="0" i="0" baseline="0" dirty="0" smtClean="0"/>
            <a:t>1718 – 1777) – известный в XVIII в. писатель. Отец его, Петр </a:t>
          </a:r>
          <a:r>
            <a:rPr lang="ru-RU" b="0" i="0" baseline="0" dirty="0" err="1" smtClean="0"/>
            <a:t>Панкратьевич</a:t>
          </a:r>
          <a:r>
            <a:rPr lang="ru-RU" b="0" i="0" baseline="0" dirty="0" smtClean="0"/>
            <a:t>, был крестником Петра Великого, был человеком по тому времени образованным, в особенности в области литературы; он принадлежал к искренним сторонникам реформаторской деятельности Петра. </a:t>
          </a:r>
          <a:endParaRPr lang="ru-RU" b="0" i="0" baseline="0" dirty="0"/>
        </a:p>
      </dgm:t>
    </dgm:pt>
    <dgm:pt modelId="{849C7EBD-CEDA-443A-9F6C-9CFBC581A2FD}" type="parTrans" cxnId="{533988A8-0F5A-4501-9A4C-867E59B21589}">
      <dgm:prSet/>
      <dgm:spPr/>
      <dgm:t>
        <a:bodyPr/>
        <a:lstStyle/>
        <a:p>
          <a:endParaRPr lang="ru-RU"/>
        </a:p>
      </dgm:t>
    </dgm:pt>
    <dgm:pt modelId="{C593B4A1-37F9-470E-AB11-1F032F2A561D}" type="sibTrans" cxnId="{533988A8-0F5A-4501-9A4C-867E59B21589}">
      <dgm:prSet/>
      <dgm:spPr/>
      <dgm:t>
        <a:bodyPr/>
        <a:lstStyle/>
        <a:p>
          <a:endParaRPr lang="ru-RU"/>
        </a:p>
      </dgm:t>
    </dgm:pt>
    <dgm:pt modelId="{E2937756-8947-41AF-9573-FED40948ED27}" type="pres">
      <dgm:prSet presAssocID="{8C7AD8D7-ADE2-48FC-8CFE-186AD5B60EF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CE44572-B44D-4579-8745-9AAF02C5D354}" type="pres">
      <dgm:prSet presAssocID="{B1791131-C784-4082-B8D3-6F8270824672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79AF231-3EE2-45B6-A835-6C39393D8160}" type="presOf" srcId="{B1791131-C784-4082-B8D3-6F8270824672}" destId="{4CE44572-B44D-4579-8745-9AAF02C5D354}" srcOrd="0" destOrd="0" presId="urn:microsoft.com/office/officeart/2005/8/layout/vList2"/>
    <dgm:cxn modelId="{A00C352A-B850-4FDB-B785-C24D6EDB1641}" type="presOf" srcId="{8C7AD8D7-ADE2-48FC-8CFE-186AD5B60EFB}" destId="{E2937756-8947-41AF-9573-FED40948ED27}" srcOrd="0" destOrd="0" presId="urn:microsoft.com/office/officeart/2005/8/layout/vList2"/>
    <dgm:cxn modelId="{533988A8-0F5A-4501-9A4C-867E59B21589}" srcId="{8C7AD8D7-ADE2-48FC-8CFE-186AD5B60EFB}" destId="{B1791131-C784-4082-B8D3-6F8270824672}" srcOrd="0" destOrd="0" parTransId="{849C7EBD-CEDA-443A-9F6C-9CFBC581A2FD}" sibTransId="{C593B4A1-37F9-470E-AB11-1F032F2A561D}"/>
    <dgm:cxn modelId="{274F444F-D2E7-48C2-8265-7A444B455835}" type="presParOf" srcId="{E2937756-8947-41AF-9573-FED40948ED27}" destId="{4CE44572-B44D-4579-8745-9AAF02C5D354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5C09A4FD-D57B-4792-9513-A6573705F8DA}" type="doc">
      <dgm:prSet loTypeId="urn:microsoft.com/office/officeart/2005/8/layout/vList2" loCatId="list" qsTypeId="urn:microsoft.com/office/officeart/2005/8/quickstyle/simple1" qsCatId="simple" csTypeId="urn:microsoft.com/office/officeart/2005/8/colors/accent2_1" csCatId="accent2"/>
      <dgm:spPr/>
      <dgm:t>
        <a:bodyPr/>
        <a:lstStyle/>
        <a:p>
          <a:endParaRPr lang="ru-RU"/>
        </a:p>
      </dgm:t>
    </dgm:pt>
    <dgm:pt modelId="{6091628F-8E40-47C3-91B4-E49099A15CE0}">
      <dgm:prSet/>
      <dgm:spPr/>
      <dgm:t>
        <a:bodyPr/>
        <a:lstStyle/>
        <a:p>
          <a:pPr rtl="0"/>
          <a:r>
            <a:rPr lang="ru-RU" b="0" i="0" baseline="0" dirty="0" smtClean="0"/>
            <a:t>Всех баснописцев 18–19 вв. затмил И.А.Крылов (1768–1844). Басни Крылова написаны ярким и метким народным языком, пленяют своей образностью и неожиданностью. Несмотря на то, что Крылов переводил Эзопа и Лафонтена, большая часть его произведений совершенно оригинальна. Образы </a:t>
          </a:r>
          <a:r>
            <a:rPr lang="ru-RU" b="0" i="0" baseline="0" dirty="0" err="1" smtClean="0"/>
            <a:t>крыловских</a:t>
          </a:r>
          <a:r>
            <a:rPr lang="ru-RU" b="0" i="0" baseline="0" dirty="0" smtClean="0"/>
            <a:t> басен оказались настолько популярны, что многие из них давно уже превратились в нарицательные понятия. Некоторые из его басен были написаны по тому или иному поводу, связаны с конкретным политическим или общественным событием, «на злобу дня». </a:t>
          </a:r>
          <a:r>
            <a:rPr lang="ru-RU" dirty="0" smtClean="0"/>
            <a:t>однако давно уже вышли за рамки произведений </a:t>
          </a:r>
          <a:endParaRPr lang="ru-RU" b="0" i="0" baseline="0" dirty="0"/>
        </a:p>
      </dgm:t>
    </dgm:pt>
    <dgm:pt modelId="{06C74D2E-EC94-4CCB-BC0F-9ED4C5DA629C}" type="parTrans" cxnId="{3F0EF0AE-59D5-469D-A8C6-A92A1D80BF9F}">
      <dgm:prSet/>
      <dgm:spPr/>
      <dgm:t>
        <a:bodyPr/>
        <a:lstStyle/>
        <a:p>
          <a:endParaRPr lang="ru-RU"/>
        </a:p>
      </dgm:t>
    </dgm:pt>
    <dgm:pt modelId="{D6601CF7-263E-4F01-9CBF-BD2179E4C545}" type="sibTrans" cxnId="{3F0EF0AE-59D5-469D-A8C6-A92A1D80BF9F}">
      <dgm:prSet/>
      <dgm:spPr/>
      <dgm:t>
        <a:bodyPr/>
        <a:lstStyle/>
        <a:p>
          <a:endParaRPr lang="ru-RU"/>
        </a:p>
      </dgm:t>
    </dgm:pt>
    <dgm:pt modelId="{FF1F25A5-17A8-4C93-AB34-68493D0D0839}" type="pres">
      <dgm:prSet presAssocID="{5C09A4FD-D57B-4792-9513-A6573705F8D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39A1890-B675-4325-B708-BD7C574CBCAF}" type="pres">
      <dgm:prSet presAssocID="{6091628F-8E40-47C3-91B4-E49099A15CE0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F0EF0AE-59D5-469D-A8C6-A92A1D80BF9F}" srcId="{5C09A4FD-D57B-4792-9513-A6573705F8DA}" destId="{6091628F-8E40-47C3-91B4-E49099A15CE0}" srcOrd="0" destOrd="0" parTransId="{06C74D2E-EC94-4CCB-BC0F-9ED4C5DA629C}" sibTransId="{D6601CF7-263E-4F01-9CBF-BD2179E4C545}"/>
    <dgm:cxn modelId="{5DC83242-9267-407A-B3D7-51654ECF891A}" type="presOf" srcId="{6091628F-8E40-47C3-91B4-E49099A15CE0}" destId="{D39A1890-B675-4325-B708-BD7C574CBCAF}" srcOrd="0" destOrd="0" presId="urn:microsoft.com/office/officeart/2005/8/layout/vList2"/>
    <dgm:cxn modelId="{A4807E35-F0E8-428B-83B6-71E630F9556D}" type="presOf" srcId="{5C09A4FD-D57B-4792-9513-A6573705F8DA}" destId="{FF1F25A5-17A8-4C93-AB34-68493D0D0839}" srcOrd="0" destOrd="0" presId="urn:microsoft.com/office/officeart/2005/8/layout/vList2"/>
    <dgm:cxn modelId="{135B8BD3-ED4E-44C4-8573-5F42AE22E78E}" type="presParOf" srcId="{FF1F25A5-17A8-4C93-AB34-68493D0D0839}" destId="{D39A1890-B675-4325-B708-BD7C574CBCAF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3CCB9F7-D54B-4E3C-8BA4-64F5658A5664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75E8F141-0C5C-4794-9BDA-61D0D96B18DA}">
      <dgm:prSet/>
      <dgm:spPr/>
      <dgm:t>
        <a:bodyPr/>
        <a:lstStyle/>
        <a:p>
          <a:pPr rtl="0"/>
          <a:r>
            <a:rPr lang="ru-RU" dirty="0" smtClean="0"/>
            <a:t>Первые басни были известны еще в глубокой древности. Древний мир знал множество басен, недаром уже в древней Греции проводилась классификация различных произведений этого жанра. Эзоп (сер. 6 в. до н.э.) – наиболее известный древний баснописец, чьи произведения стали классическими и неоднократно переводились на языки мира. </a:t>
          </a:r>
          <a:endParaRPr lang="ru-RU" dirty="0"/>
        </a:p>
      </dgm:t>
    </dgm:pt>
    <dgm:pt modelId="{8245E03F-32BB-49B3-8E72-DC8AC23E9AD6}" type="parTrans" cxnId="{1E1A804D-DD6D-4490-A37A-81DE62BE7F37}">
      <dgm:prSet/>
      <dgm:spPr/>
      <dgm:t>
        <a:bodyPr/>
        <a:lstStyle/>
        <a:p>
          <a:endParaRPr lang="ru-RU"/>
        </a:p>
      </dgm:t>
    </dgm:pt>
    <dgm:pt modelId="{57103E75-43ED-4344-AF83-0A445828A193}" type="sibTrans" cxnId="{1E1A804D-DD6D-4490-A37A-81DE62BE7F37}">
      <dgm:prSet/>
      <dgm:spPr/>
      <dgm:t>
        <a:bodyPr/>
        <a:lstStyle/>
        <a:p>
          <a:endParaRPr lang="ru-RU"/>
        </a:p>
      </dgm:t>
    </dgm:pt>
    <dgm:pt modelId="{F59C908F-828B-4B53-88CB-3CBEBD4B3AB8}" type="pres">
      <dgm:prSet presAssocID="{F3CCB9F7-D54B-4E3C-8BA4-64F5658A5664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A2F99D3-E8B4-4181-B52D-74FA2E8D9768}" type="pres">
      <dgm:prSet presAssocID="{75E8F141-0C5C-4794-9BDA-61D0D96B18DA}" presName="circle1" presStyleLbl="node1" presStyleIdx="0" presStyleCnt="1"/>
      <dgm:spPr/>
    </dgm:pt>
    <dgm:pt modelId="{C65A725B-EF72-4491-A8B3-17E569FFDDE8}" type="pres">
      <dgm:prSet presAssocID="{75E8F141-0C5C-4794-9BDA-61D0D96B18DA}" presName="space" presStyleCnt="0"/>
      <dgm:spPr/>
    </dgm:pt>
    <dgm:pt modelId="{2F67528C-B40D-4612-81D9-D1C1E47EF3C5}" type="pres">
      <dgm:prSet presAssocID="{75E8F141-0C5C-4794-9BDA-61D0D96B18DA}" presName="rect1" presStyleLbl="alignAcc1" presStyleIdx="0" presStyleCnt="1"/>
      <dgm:spPr/>
      <dgm:t>
        <a:bodyPr/>
        <a:lstStyle/>
        <a:p>
          <a:endParaRPr lang="ru-RU"/>
        </a:p>
      </dgm:t>
    </dgm:pt>
    <dgm:pt modelId="{240C5001-B43B-484C-A617-B05E47333B96}" type="pres">
      <dgm:prSet presAssocID="{75E8F141-0C5C-4794-9BDA-61D0D96B18DA}" presName="rect1ParTxNoCh" presStyleLbl="alignAcc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FCF0A1F-C181-4734-9AB3-A4B9C9F2AC7C}" type="presOf" srcId="{75E8F141-0C5C-4794-9BDA-61D0D96B18DA}" destId="{2F67528C-B40D-4612-81D9-D1C1E47EF3C5}" srcOrd="0" destOrd="0" presId="urn:microsoft.com/office/officeart/2005/8/layout/target3"/>
    <dgm:cxn modelId="{1897631D-482E-4AA8-AD68-498D1B3E03F8}" type="presOf" srcId="{F3CCB9F7-D54B-4E3C-8BA4-64F5658A5664}" destId="{F59C908F-828B-4B53-88CB-3CBEBD4B3AB8}" srcOrd="0" destOrd="0" presId="urn:microsoft.com/office/officeart/2005/8/layout/target3"/>
    <dgm:cxn modelId="{E7633564-0526-4C89-A33C-C2A3BD242479}" type="presOf" srcId="{75E8F141-0C5C-4794-9BDA-61D0D96B18DA}" destId="{240C5001-B43B-484C-A617-B05E47333B96}" srcOrd="1" destOrd="0" presId="urn:microsoft.com/office/officeart/2005/8/layout/target3"/>
    <dgm:cxn modelId="{1E1A804D-DD6D-4490-A37A-81DE62BE7F37}" srcId="{F3CCB9F7-D54B-4E3C-8BA4-64F5658A5664}" destId="{75E8F141-0C5C-4794-9BDA-61D0D96B18DA}" srcOrd="0" destOrd="0" parTransId="{8245E03F-32BB-49B3-8E72-DC8AC23E9AD6}" sibTransId="{57103E75-43ED-4344-AF83-0A445828A193}"/>
    <dgm:cxn modelId="{02E6EAC3-3B66-4E6C-BAE6-601682AD9657}" type="presParOf" srcId="{F59C908F-828B-4B53-88CB-3CBEBD4B3AB8}" destId="{4A2F99D3-E8B4-4181-B52D-74FA2E8D9768}" srcOrd="0" destOrd="0" presId="urn:microsoft.com/office/officeart/2005/8/layout/target3"/>
    <dgm:cxn modelId="{70565E58-A118-4141-9564-964E9DE32127}" type="presParOf" srcId="{F59C908F-828B-4B53-88CB-3CBEBD4B3AB8}" destId="{C65A725B-EF72-4491-A8B3-17E569FFDDE8}" srcOrd="1" destOrd="0" presId="urn:microsoft.com/office/officeart/2005/8/layout/target3"/>
    <dgm:cxn modelId="{713C2C0D-F374-4041-AC22-7E50DABB259B}" type="presParOf" srcId="{F59C908F-828B-4B53-88CB-3CBEBD4B3AB8}" destId="{2F67528C-B40D-4612-81D9-D1C1E47EF3C5}" srcOrd="2" destOrd="0" presId="urn:microsoft.com/office/officeart/2005/8/layout/target3"/>
    <dgm:cxn modelId="{01D0E0B3-FE06-4A98-A650-9A39731110BF}" type="presParOf" srcId="{F59C908F-828B-4B53-88CB-3CBEBD4B3AB8}" destId="{240C5001-B43B-484C-A617-B05E47333B96}" srcOrd="3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AB23184-6758-4BC1-8FDD-4BD05597B848}" type="doc">
      <dgm:prSet loTypeId="urn:microsoft.com/office/officeart/2005/8/layout/vList2" loCatId="list" qsTypeId="urn:microsoft.com/office/officeart/2005/8/quickstyle/simple1" qsCatId="simple" csTypeId="urn:microsoft.com/office/officeart/2005/8/colors/accent3_4" csCatId="accent3" phldr="1"/>
      <dgm:spPr/>
      <dgm:t>
        <a:bodyPr/>
        <a:lstStyle/>
        <a:p>
          <a:endParaRPr lang="ru-RU"/>
        </a:p>
      </dgm:t>
    </dgm:pt>
    <dgm:pt modelId="{DB15EB23-AC5F-4677-814E-F52356E4E53F}">
      <dgm:prSet custT="1"/>
      <dgm:spPr/>
      <dgm:t>
        <a:bodyPr/>
        <a:lstStyle/>
        <a:p>
          <a:pPr algn="just" rtl="0"/>
          <a:r>
            <a:rPr lang="ru-RU" sz="1800" b="1" i="0" baseline="0" dirty="0" smtClean="0"/>
            <a:t>Эзоп был сочинителем басен. Считалось, что все басенные рассказы, которые потом на разный лад пересказывались в течение многих веков, впервые были придуманы Эзопом: и про волка и ягненка, и про лису и виноград, и про лягушек, просящих царя. Его имя так срослось со словом «басня», что, когда какой-нибудь писатель брался за сочинение басен, он писал на своей книге: «Эзоповы басни такого-то писателя». </a:t>
          </a:r>
          <a:endParaRPr lang="ru-RU" sz="1800" b="1" i="0" baseline="0" dirty="0"/>
        </a:p>
      </dgm:t>
    </dgm:pt>
    <dgm:pt modelId="{EBCA1AC2-6C8F-4C40-B59B-5E0F8B72D1B8}" type="parTrans" cxnId="{BE2C7F2E-3DBB-457D-9030-53D97431D4F5}">
      <dgm:prSet/>
      <dgm:spPr/>
      <dgm:t>
        <a:bodyPr/>
        <a:lstStyle/>
        <a:p>
          <a:endParaRPr lang="ru-RU"/>
        </a:p>
      </dgm:t>
    </dgm:pt>
    <dgm:pt modelId="{3AC07E73-B576-4853-92CC-7D5ED0FD1239}" type="sibTrans" cxnId="{BE2C7F2E-3DBB-457D-9030-53D97431D4F5}">
      <dgm:prSet/>
      <dgm:spPr/>
      <dgm:t>
        <a:bodyPr/>
        <a:lstStyle/>
        <a:p>
          <a:endParaRPr lang="ru-RU"/>
        </a:p>
      </dgm:t>
    </dgm:pt>
    <dgm:pt modelId="{C3B7456F-5CC1-47D0-9AAD-90F4D1ADF4C3}" type="pres">
      <dgm:prSet presAssocID="{0AB23184-6758-4BC1-8FDD-4BD05597B84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AA78CD7-13BD-48D8-8854-87BDC967B283}" type="pres">
      <dgm:prSet presAssocID="{DB15EB23-AC5F-4677-814E-F52356E4E53F}" presName="parentText" presStyleLbl="node1" presStyleIdx="0" presStyleCnt="1" custScaleY="997180" custLinFactY="-47902" custLinFactNeighborX="2128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D5A78C5-EBDE-48E8-9D80-D9DEE2BCD758}" type="presOf" srcId="{0AB23184-6758-4BC1-8FDD-4BD05597B848}" destId="{C3B7456F-5CC1-47D0-9AAD-90F4D1ADF4C3}" srcOrd="0" destOrd="0" presId="urn:microsoft.com/office/officeart/2005/8/layout/vList2"/>
    <dgm:cxn modelId="{A3F79548-B099-44CD-8F39-7FA843533C1B}" type="presOf" srcId="{DB15EB23-AC5F-4677-814E-F52356E4E53F}" destId="{5AA78CD7-13BD-48D8-8854-87BDC967B283}" srcOrd="0" destOrd="0" presId="urn:microsoft.com/office/officeart/2005/8/layout/vList2"/>
    <dgm:cxn modelId="{BE2C7F2E-3DBB-457D-9030-53D97431D4F5}" srcId="{0AB23184-6758-4BC1-8FDD-4BD05597B848}" destId="{DB15EB23-AC5F-4677-814E-F52356E4E53F}" srcOrd="0" destOrd="0" parTransId="{EBCA1AC2-6C8F-4C40-B59B-5E0F8B72D1B8}" sibTransId="{3AC07E73-B576-4853-92CC-7D5ED0FD1239}"/>
    <dgm:cxn modelId="{28223E2D-E403-4469-BFE8-CDBEE4C0C672}" type="presParOf" srcId="{C3B7456F-5CC1-47D0-9AAD-90F4D1ADF4C3}" destId="{5AA78CD7-13BD-48D8-8854-87BDC967B283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FC4F269-C3EF-48D8-9F2B-4170DC43E10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23894347-05F2-4336-A792-069A7FBAE290}">
      <dgm:prSet/>
      <dgm:spPr/>
      <dgm:t>
        <a:bodyPr/>
        <a:lstStyle/>
        <a:p>
          <a:pPr rtl="0"/>
          <a:r>
            <a:rPr lang="ru-RU" b="1" dirty="0" smtClean="0"/>
            <a:t>Жан де </a:t>
          </a:r>
          <a:r>
            <a:rPr lang="ru-RU" b="1" dirty="0" err="1" smtClean="0"/>
            <a:t>Лафонте́н</a:t>
          </a:r>
          <a:r>
            <a:rPr lang="ru-RU" dirty="0" smtClean="0"/>
            <a:t> ( </a:t>
          </a:r>
          <a:r>
            <a:rPr lang="ru-RU" u="sng" dirty="0" smtClean="0">
              <a:hlinkClick xmlns:r="http://schemas.openxmlformats.org/officeDocument/2006/relationships" r:id="rId1"/>
            </a:rPr>
            <a:t>8 июля</a:t>
          </a:r>
          <a:r>
            <a:rPr lang="ru-RU" dirty="0" smtClean="0"/>
            <a:t> </a:t>
          </a:r>
          <a:r>
            <a:rPr lang="ru-RU" u="sng" dirty="0" smtClean="0">
              <a:hlinkClick xmlns:r="http://schemas.openxmlformats.org/officeDocument/2006/relationships" r:id="rId2"/>
            </a:rPr>
            <a:t>1621</a:t>
          </a:r>
          <a:r>
            <a:rPr lang="ru-RU" dirty="0" smtClean="0"/>
            <a:t>, </a:t>
          </a:r>
          <a:r>
            <a:rPr lang="ru-RU" u="sng" dirty="0" err="1" smtClean="0">
              <a:hlinkClick xmlns:r="http://schemas.openxmlformats.org/officeDocument/2006/relationships" r:id="rId3"/>
            </a:rPr>
            <a:t>Шато-Тьерри</a:t>
          </a:r>
          <a:r>
            <a:rPr lang="ru-RU" dirty="0" smtClean="0"/>
            <a:t> — </a:t>
          </a:r>
          <a:r>
            <a:rPr lang="ru-RU" u="sng" dirty="0" smtClean="0">
              <a:hlinkClick xmlns:r="http://schemas.openxmlformats.org/officeDocument/2006/relationships" r:id="rId4"/>
            </a:rPr>
            <a:t>13 апреля</a:t>
          </a:r>
          <a:r>
            <a:rPr lang="ru-RU" dirty="0" smtClean="0"/>
            <a:t> </a:t>
          </a:r>
          <a:r>
            <a:rPr lang="ru-RU" u="sng" dirty="0" smtClean="0">
              <a:hlinkClick xmlns:r="http://schemas.openxmlformats.org/officeDocument/2006/relationships" r:id="rId5"/>
            </a:rPr>
            <a:t>1695</a:t>
          </a:r>
          <a:r>
            <a:rPr lang="ru-RU" dirty="0" smtClean="0"/>
            <a:t>, </a:t>
          </a:r>
          <a:r>
            <a:rPr lang="ru-RU" u="sng" dirty="0" smtClean="0">
              <a:hlinkClick xmlns:r="http://schemas.openxmlformats.org/officeDocument/2006/relationships" r:id="rId6"/>
            </a:rPr>
            <a:t>Париж</a:t>
          </a:r>
          <a:r>
            <a:rPr lang="ru-RU" dirty="0" smtClean="0"/>
            <a:t>) — знаменитый французский баснописец.</a:t>
          </a:r>
          <a:endParaRPr lang="ru-RU" dirty="0"/>
        </a:p>
      </dgm:t>
    </dgm:pt>
    <dgm:pt modelId="{96609DF5-2792-4A97-BFE5-28E6D33ADAAF}" type="parTrans" cxnId="{1AE868BF-163E-45C4-8575-AAB73E70717E}">
      <dgm:prSet/>
      <dgm:spPr/>
      <dgm:t>
        <a:bodyPr/>
        <a:lstStyle/>
        <a:p>
          <a:endParaRPr lang="ru-RU"/>
        </a:p>
      </dgm:t>
    </dgm:pt>
    <dgm:pt modelId="{75EF6ECE-E40B-4934-AC7E-1DD6BF170560}" type="sibTrans" cxnId="{1AE868BF-163E-45C4-8575-AAB73E70717E}">
      <dgm:prSet/>
      <dgm:spPr/>
      <dgm:t>
        <a:bodyPr/>
        <a:lstStyle/>
        <a:p>
          <a:endParaRPr lang="ru-RU"/>
        </a:p>
      </dgm:t>
    </dgm:pt>
    <dgm:pt modelId="{540C9A2B-9A6E-4758-A141-6AC36453178A}" type="pres">
      <dgm:prSet presAssocID="{AFC4F269-C3EF-48D8-9F2B-4170DC43E10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F5627C4-9BD7-4DC4-917D-65AA7118C74F}" type="pres">
      <dgm:prSet presAssocID="{23894347-05F2-4336-A792-069A7FBAE290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9EECE01-ED81-44FB-9B50-79DA746D3C1B}" type="presOf" srcId="{AFC4F269-C3EF-48D8-9F2B-4170DC43E102}" destId="{540C9A2B-9A6E-4758-A141-6AC36453178A}" srcOrd="0" destOrd="0" presId="urn:microsoft.com/office/officeart/2005/8/layout/vList2"/>
    <dgm:cxn modelId="{B779FCF3-A40C-4807-B80B-89F909B353AA}" type="presOf" srcId="{23894347-05F2-4336-A792-069A7FBAE290}" destId="{0F5627C4-9BD7-4DC4-917D-65AA7118C74F}" srcOrd="0" destOrd="0" presId="urn:microsoft.com/office/officeart/2005/8/layout/vList2"/>
    <dgm:cxn modelId="{1AE868BF-163E-45C4-8575-AAB73E70717E}" srcId="{AFC4F269-C3EF-48D8-9F2B-4170DC43E102}" destId="{23894347-05F2-4336-A792-069A7FBAE290}" srcOrd="0" destOrd="0" parTransId="{96609DF5-2792-4A97-BFE5-28E6D33ADAAF}" sibTransId="{75EF6ECE-E40B-4934-AC7E-1DD6BF170560}"/>
    <dgm:cxn modelId="{B663708C-46EB-4D0A-8749-4D5D485B95EF}" type="presParOf" srcId="{540C9A2B-9A6E-4758-A141-6AC36453178A}" destId="{0F5627C4-9BD7-4DC4-917D-65AA7118C74F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9A62727-21FD-40DA-AC49-AC2734E1153F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D84C8040-AAB5-4DCA-9086-0EE886205B05}">
      <dgm:prSet/>
      <dgm:spPr/>
      <dgm:t>
        <a:bodyPr/>
        <a:lstStyle/>
        <a:p>
          <a:pPr rtl="0"/>
          <a:r>
            <a:rPr lang="ru-RU" dirty="0" smtClean="0"/>
            <a:t>Ворона и Лисица. Фрагмент памятника Лафонтену в </a:t>
          </a:r>
          <a:r>
            <a:rPr lang="ru-RU" u="sng" dirty="0" smtClean="0">
              <a:hlinkClick xmlns:r="http://schemas.openxmlformats.org/officeDocument/2006/relationships" r:id="rId1"/>
            </a:rPr>
            <a:t>Париже</a:t>
          </a:r>
          <a:r>
            <a:rPr lang="ru-RU" dirty="0" smtClean="0"/>
            <a:t> </a:t>
          </a:r>
          <a:endParaRPr lang="ru-RU" dirty="0"/>
        </a:p>
      </dgm:t>
    </dgm:pt>
    <dgm:pt modelId="{18762BC3-9C46-478A-93E6-5991E8D3C491}" type="parTrans" cxnId="{1F6FB070-6454-4C81-B7D9-574BDDE698A9}">
      <dgm:prSet/>
      <dgm:spPr/>
      <dgm:t>
        <a:bodyPr/>
        <a:lstStyle/>
        <a:p>
          <a:endParaRPr lang="ru-RU"/>
        </a:p>
      </dgm:t>
    </dgm:pt>
    <dgm:pt modelId="{02689E09-A870-4E05-A1A5-80FB31081A36}" type="sibTrans" cxnId="{1F6FB070-6454-4C81-B7D9-574BDDE698A9}">
      <dgm:prSet/>
      <dgm:spPr/>
      <dgm:t>
        <a:bodyPr/>
        <a:lstStyle/>
        <a:p>
          <a:endParaRPr lang="ru-RU"/>
        </a:p>
      </dgm:t>
    </dgm:pt>
    <dgm:pt modelId="{55C048EB-1574-4396-9F38-993EB87C80F3}" type="pres">
      <dgm:prSet presAssocID="{A9A62727-21FD-40DA-AC49-AC2734E1153F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E309DE4-93DC-4873-ABB7-0CFB28018A7D}" type="pres">
      <dgm:prSet presAssocID="{D84C8040-AAB5-4DCA-9086-0EE886205B05}" presName="circ1TxSh" presStyleLbl="vennNode1" presStyleIdx="0" presStyleCnt="1"/>
      <dgm:spPr/>
      <dgm:t>
        <a:bodyPr/>
        <a:lstStyle/>
        <a:p>
          <a:endParaRPr lang="ru-RU"/>
        </a:p>
      </dgm:t>
    </dgm:pt>
  </dgm:ptLst>
  <dgm:cxnLst>
    <dgm:cxn modelId="{852C7273-1668-4D0A-9A7A-A8FB31E749E0}" type="presOf" srcId="{A9A62727-21FD-40DA-AC49-AC2734E1153F}" destId="{55C048EB-1574-4396-9F38-993EB87C80F3}" srcOrd="0" destOrd="0" presId="urn:microsoft.com/office/officeart/2005/8/layout/venn1"/>
    <dgm:cxn modelId="{2544AE95-8746-423E-B4A8-AFC90192E0D6}" type="presOf" srcId="{D84C8040-AAB5-4DCA-9086-0EE886205B05}" destId="{1E309DE4-93DC-4873-ABB7-0CFB28018A7D}" srcOrd="0" destOrd="0" presId="urn:microsoft.com/office/officeart/2005/8/layout/venn1"/>
    <dgm:cxn modelId="{1F6FB070-6454-4C81-B7D9-574BDDE698A9}" srcId="{A9A62727-21FD-40DA-AC49-AC2734E1153F}" destId="{D84C8040-AAB5-4DCA-9086-0EE886205B05}" srcOrd="0" destOrd="0" parTransId="{18762BC3-9C46-478A-93E6-5991E8D3C491}" sibTransId="{02689E09-A870-4E05-A1A5-80FB31081A36}"/>
    <dgm:cxn modelId="{5409EF35-19D0-4456-BB4D-F89A340E8D29}" type="presParOf" srcId="{55C048EB-1574-4396-9F38-993EB87C80F3}" destId="{1E309DE4-93DC-4873-ABB7-0CFB28018A7D}" srcOrd="0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1A286AF3-4718-4F5A-A115-EF390F4421E5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3F3D36C-EF6C-4DFA-9687-7B7FE8989D5A}">
      <dgm:prSet/>
      <dgm:spPr>
        <a:effectLst>
          <a:glow rad="101600">
            <a:schemeClr val="accent3">
              <a:satMod val="175000"/>
              <a:alpha val="40000"/>
            </a:schemeClr>
          </a:glow>
        </a:effectLst>
      </dgm:spPr>
      <dgm:t>
        <a:bodyPr/>
        <a:lstStyle/>
        <a:p>
          <a:pPr algn="ctr" rtl="0"/>
          <a:r>
            <a:rPr lang="ru-RU" dirty="0" smtClean="0"/>
            <a:t>Русские баснописцы</a:t>
          </a:r>
          <a:endParaRPr lang="ru-RU" dirty="0"/>
        </a:p>
      </dgm:t>
    </dgm:pt>
    <dgm:pt modelId="{AF2CC65C-DEF3-4097-99C4-4DB13B484428}" type="parTrans" cxnId="{21DA4C87-C24D-427C-BA1C-D6B0BD336B88}">
      <dgm:prSet/>
      <dgm:spPr/>
      <dgm:t>
        <a:bodyPr/>
        <a:lstStyle/>
        <a:p>
          <a:endParaRPr lang="ru-RU"/>
        </a:p>
      </dgm:t>
    </dgm:pt>
    <dgm:pt modelId="{D14308F0-9ED6-4AE9-B1C5-64A51D75A99A}" type="sibTrans" cxnId="{21DA4C87-C24D-427C-BA1C-D6B0BD336B88}">
      <dgm:prSet/>
      <dgm:spPr/>
      <dgm:t>
        <a:bodyPr/>
        <a:lstStyle/>
        <a:p>
          <a:endParaRPr lang="ru-RU"/>
        </a:p>
      </dgm:t>
    </dgm:pt>
    <dgm:pt modelId="{A91E29C1-6F51-411E-87D7-6357FBA556DF}" type="pres">
      <dgm:prSet presAssocID="{1A286AF3-4718-4F5A-A115-EF390F4421E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7A3B15D-898B-4854-B707-5F1CD63C4AB8}" type="pres">
      <dgm:prSet presAssocID="{63F3D36C-EF6C-4DFA-9687-7B7FE8989D5A}" presName="parentText" presStyleLbl="node1" presStyleIdx="0" presStyleCnt="1" custScaleX="77028" custLinFactNeighborX="-10572" custLinFactNeighborY="10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77AEA0F-A071-492C-B9FE-D113A8592596}" type="presOf" srcId="{63F3D36C-EF6C-4DFA-9687-7B7FE8989D5A}" destId="{17A3B15D-898B-4854-B707-5F1CD63C4AB8}" srcOrd="0" destOrd="0" presId="urn:microsoft.com/office/officeart/2005/8/layout/vList2"/>
    <dgm:cxn modelId="{21DA4C87-C24D-427C-BA1C-D6B0BD336B88}" srcId="{1A286AF3-4718-4F5A-A115-EF390F4421E5}" destId="{63F3D36C-EF6C-4DFA-9687-7B7FE8989D5A}" srcOrd="0" destOrd="0" parTransId="{AF2CC65C-DEF3-4097-99C4-4DB13B484428}" sibTransId="{D14308F0-9ED6-4AE9-B1C5-64A51D75A99A}"/>
    <dgm:cxn modelId="{D5A0DF25-8FBC-4D52-8709-F77449233EC6}" type="presOf" srcId="{1A286AF3-4718-4F5A-A115-EF390F4421E5}" destId="{A91E29C1-6F51-411E-87D7-6357FBA556DF}" srcOrd="0" destOrd="0" presId="urn:microsoft.com/office/officeart/2005/8/layout/vList2"/>
    <dgm:cxn modelId="{FC22FEFE-4F6A-4953-8957-26C3D4EC5CC0}" type="presParOf" srcId="{A91E29C1-6F51-411E-87D7-6357FBA556DF}" destId="{17A3B15D-898B-4854-B707-5F1CD63C4AB8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6A90E066-B54F-43FE-B93E-161A805F757B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24F43A1-BC9B-4666-BAF7-9B58370889C2}">
      <dgm:prSet/>
      <dgm:spPr/>
      <dgm:t>
        <a:bodyPr/>
        <a:lstStyle/>
        <a:p>
          <a:pPr rtl="0"/>
          <a:r>
            <a:rPr lang="ru-RU" b="0" i="1" baseline="0" dirty="0" smtClean="0"/>
            <a:t>В 1779 г. появился Первый сборник басен </a:t>
          </a:r>
          <a:r>
            <a:rPr lang="ru-RU" b="0" i="1" baseline="0" dirty="0" err="1" smtClean="0"/>
            <a:t>Хемницера</a:t>
          </a:r>
          <a:r>
            <a:rPr lang="ru-RU" b="0" i="1" baseline="0" dirty="0" smtClean="0"/>
            <a:t>. </a:t>
          </a:r>
          <a:endParaRPr lang="ru-RU" b="0" i="0" baseline="0" dirty="0"/>
        </a:p>
      </dgm:t>
    </dgm:pt>
    <dgm:pt modelId="{40A8E394-7A8A-44BB-A20B-22A3A46E2820}" type="parTrans" cxnId="{D15E65C7-8A07-445D-8354-5FD1F9A3731A}">
      <dgm:prSet/>
      <dgm:spPr/>
      <dgm:t>
        <a:bodyPr/>
        <a:lstStyle/>
        <a:p>
          <a:endParaRPr lang="ru-RU"/>
        </a:p>
      </dgm:t>
    </dgm:pt>
    <dgm:pt modelId="{95C7691D-3B5E-4EBC-B385-7394DE69B132}" type="sibTrans" cxnId="{D15E65C7-8A07-445D-8354-5FD1F9A3731A}">
      <dgm:prSet/>
      <dgm:spPr/>
      <dgm:t>
        <a:bodyPr/>
        <a:lstStyle/>
        <a:p>
          <a:endParaRPr lang="ru-RU"/>
        </a:p>
      </dgm:t>
    </dgm:pt>
    <dgm:pt modelId="{62A8A35F-6AA6-4131-BF44-40A3D5A88AE4}" type="pres">
      <dgm:prSet presAssocID="{6A90E066-B54F-43FE-B93E-161A805F757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ABE7D45-63F6-4B2F-AE78-2946BDB723C1}" type="pres">
      <dgm:prSet presAssocID="{B24F43A1-BC9B-4666-BAF7-9B58370889C2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150811A-4900-4EAA-BDE4-7F4DB55C8501}" type="presOf" srcId="{6A90E066-B54F-43FE-B93E-161A805F757B}" destId="{62A8A35F-6AA6-4131-BF44-40A3D5A88AE4}" srcOrd="0" destOrd="0" presId="urn:microsoft.com/office/officeart/2005/8/layout/vList2"/>
    <dgm:cxn modelId="{D15E65C7-8A07-445D-8354-5FD1F9A3731A}" srcId="{6A90E066-B54F-43FE-B93E-161A805F757B}" destId="{B24F43A1-BC9B-4666-BAF7-9B58370889C2}" srcOrd="0" destOrd="0" parTransId="{40A8E394-7A8A-44BB-A20B-22A3A46E2820}" sibTransId="{95C7691D-3B5E-4EBC-B385-7394DE69B132}"/>
    <dgm:cxn modelId="{517D773C-9790-47C7-8E44-8E0E4F01A8C7}" type="presOf" srcId="{B24F43A1-BC9B-4666-BAF7-9B58370889C2}" destId="{8ABE7D45-63F6-4B2F-AE78-2946BDB723C1}" srcOrd="0" destOrd="0" presId="urn:microsoft.com/office/officeart/2005/8/layout/vList2"/>
    <dgm:cxn modelId="{DA210F01-EEF6-46F2-AC6A-FF1EE467CCD0}" type="presParOf" srcId="{62A8A35F-6AA6-4131-BF44-40A3D5A88AE4}" destId="{8ABE7D45-63F6-4B2F-AE78-2946BDB723C1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FC8AB8F7-F132-451B-83F9-72579BC8065A}" type="doc">
      <dgm:prSet loTypeId="urn:microsoft.com/office/officeart/2005/8/layout/vList2" loCatId="list" qsTypeId="urn:microsoft.com/office/officeart/2005/8/quickstyle/simple1" qsCatId="simple" csTypeId="urn:microsoft.com/office/officeart/2005/8/colors/accent1_5" csCatId="accent1" phldr="1"/>
      <dgm:spPr/>
      <dgm:t>
        <a:bodyPr/>
        <a:lstStyle/>
        <a:p>
          <a:endParaRPr lang="ru-RU"/>
        </a:p>
      </dgm:t>
    </dgm:pt>
    <dgm:pt modelId="{CAF543D2-3F6F-4D70-80D1-DE46B917A128}">
      <dgm:prSet/>
      <dgm:spPr/>
      <dgm:t>
        <a:bodyPr/>
        <a:lstStyle/>
        <a:p>
          <a:pPr algn="just" rtl="0"/>
          <a:r>
            <a:rPr lang="ru-RU" b="1" i="1" dirty="0" err="1" smtClean="0"/>
            <a:t>Хемницер</a:t>
          </a:r>
          <a:r>
            <a:rPr lang="ru-RU" b="1" i="1" dirty="0" smtClean="0"/>
            <a:t> Иван Иванович (1745 –1784 ) – баснописец. </a:t>
          </a:r>
          <a:endParaRPr lang="ru-RU" b="1" dirty="0"/>
        </a:p>
      </dgm:t>
    </dgm:pt>
    <dgm:pt modelId="{109D51C0-461B-4C86-BDE0-D6971B183A1C}" type="parTrans" cxnId="{F3E015E4-7E18-4811-91BD-F9A80558C021}">
      <dgm:prSet/>
      <dgm:spPr/>
      <dgm:t>
        <a:bodyPr/>
        <a:lstStyle/>
        <a:p>
          <a:endParaRPr lang="ru-RU"/>
        </a:p>
      </dgm:t>
    </dgm:pt>
    <dgm:pt modelId="{9BE178BA-9633-4558-B077-5F4885959E0C}" type="sibTrans" cxnId="{F3E015E4-7E18-4811-91BD-F9A80558C021}">
      <dgm:prSet/>
      <dgm:spPr/>
      <dgm:t>
        <a:bodyPr/>
        <a:lstStyle/>
        <a:p>
          <a:endParaRPr lang="ru-RU"/>
        </a:p>
      </dgm:t>
    </dgm:pt>
    <dgm:pt modelId="{9B18365A-ABAC-42DB-BC62-0DB9D413C7D4}" type="pres">
      <dgm:prSet presAssocID="{FC8AB8F7-F132-451B-83F9-72579BC8065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DD0703C-9649-4569-B9EF-138EF242C6CD}" type="pres">
      <dgm:prSet presAssocID="{CAF543D2-3F6F-4D70-80D1-DE46B917A128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3E015E4-7E18-4811-91BD-F9A80558C021}" srcId="{FC8AB8F7-F132-451B-83F9-72579BC8065A}" destId="{CAF543D2-3F6F-4D70-80D1-DE46B917A128}" srcOrd="0" destOrd="0" parTransId="{109D51C0-461B-4C86-BDE0-D6971B183A1C}" sibTransId="{9BE178BA-9633-4558-B077-5F4885959E0C}"/>
    <dgm:cxn modelId="{69D5D25E-D27D-4723-BB81-C084CA9C23BA}" type="presOf" srcId="{CAF543D2-3F6F-4D70-80D1-DE46B917A128}" destId="{DDD0703C-9649-4569-B9EF-138EF242C6CD}" srcOrd="0" destOrd="0" presId="urn:microsoft.com/office/officeart/2005/8/layout/vList2"/>
    <dgm:cxn modelId="{6FB2BF73-BEEB-4F46-9D28-BA810FFB4765}" type="presOf" srcId="{FC8AB8F7-F132-451B-83F9-72579BC8065A}" destId="{9B18365A-ABAC-42DB-BC62-0DB9D413C7D4}" srcOrd="0" destOrd="0" presId="urn:microsoft.com/office/officeart/2005/8/layout/vList2"/>
    <dgm:cxn modelId="{227C48CC-DF2C-4F14-B967-90807217FD45}" type="presParOf" srcId="{9B18365A-ABAC-42DB-BC62-0DB9D413C7D4}" destId="{DDD0703C-9649-4569-B9EF-138EF242C6CD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949F453F-1754-4B80-B60F-04269BBEE999}" type="doc">
      <dgm:prSet loTypeId="urn:microsoft.com/office/officeart/2005/8/layout/vList2" loCatId="list" qsTypeId="urn:microsoft.com/office/officeart/2005/8/quickstyle/simple2" qsCatId="simple" csTypeId="urn:microsoft.com/office/officeart/2005/8/colors/colorful4" csCatId="colorful"/>
      <dgm:spPr/>
      <dgm:t>
        <a:bodyPr/>
        <a:lstStyle/>
        <a:p>
          <a:endParaRPr lang="ru-RU"/>
        </a:p>
      </dgm:t>
    </dgm:pt>
    <dgm:pt modelId="{CD91D4B0-C2BC-4EDB-AADF-A580FCB07605}">
      <dgm:prSet/>
      <dgm:spPr/>
      <dgm:t>
        <a:bodyPr/>
        <a:lstStyle/>
        <a:p>
          <a:pPr algn="ctr" rtl="0"/>
          <a:r>
            <a:rPr lang="ru-RU" b="1" dirty="0" smtClean="0"/>
            <a:t>Дмитриев Иван Иванович</a:t>
          </a:r>
          <a:r>
            <a:rPr lang="ru-RU" dirty="0" smtClean="0"/>
            <a:t/>
          </a:r>
          <a:br>
            <a:rPr lang="ru-RU" dirty="0" smtClean="0"/>
          </a:br>
          <a:endParaRPr lang="ru-RU" dirty="0"/>
        </a:p>
      </dgm:t>
    </dgm:pt>
    <dgm:pt modelId="{2B144676-B1A4-4E81-AD27-FC5C02B7586A}" type="parTrans" cxnId="{419B3490-D9EC-4CD6-98D1-D6D70F93A739}">
      <dgm:prSet/>
      <dgm:spPr/>
      <dgm:t>
        <a:bodyPr/>
        <a:lstStyle/>
        <a:p>
          <a:pPr algn="ctr"/>
          <a:endParaRPr lang="ru-RU"/>
        </a:p>
      </dgm:t>
    </dgm:pt>
    <dgm:pt modelId="{463086B0-1A96-4B98-9889-6AD435053758}" type="sibTrans" cxnId="{419B3490-D9EC-4CD6-98D1-D6D70F93A739}">
      <dgm:prSet/>
      <dgm:spPr/>
      <dgm:t>
        <a:bodyPr/>
        <a:lstStyle/>
        <a:p>
          <a:pPr algn="ctr"/>
          <a:endParaRPr lang="ru-RU"/>
        </a:p>
      </dgm:t>
    </dgm:pt>
    <dgm:pt modelId="{9D3885E9-E6C6-4FC1-9A3A-CA457DF27939}" type="pres">
      <dgm:prSet presAssocID="{949F453F-1754-4B80-B60F-04269BBEE99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7BC4B86-F6E5-4583-B401-43883A6C89D8}" type="pres">
      <dgm:prSet presAssocID="{CD91D4B0-C2BC-4EDB-AADF-A580FCB07605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D44723E-61AE-4BF9-A186-C56C5362B5B9}" type="presOf" srcId="{CD91D4B0-C2BC-4EDB-AADF-A580FCB07605}" destId="{D7BC4B86-F6E5-4583-B401-43883A6C89D8}" srcOrd="0" destOrd="0" presId="urn:microsoft.com/office/officeart/2005/8/layout/vList2"/>
    <dgm:cxn modelId="{419B3490-D9EC-4CD6-98D1-D6D70F93A739}" srcId="{949F453F-1754-4B80-B60F-04269BBEE999}" destId="{CD91D4B0-C2BC-4EDB-AADF-A580FCB07605}" srcOrd="0" destOrd="0" parTransId="{2B144676-B1A4-4E81-AD27-FC5C02B7586A}" sibTransId="{463086B0-1A96-4B98-9889-6AD435053758}"/>
    <dgm:cxn modelId="{9450F855-80F2-4F1A-86F1-527A2A5E8B92}" type="presOf" srcId="{949F453F-1754-4B80-B60F-04269BBEE999}" destId="{9D3885E9-E6C6-4FC1-9A3A-CA457DF27939}" srcOrd="0" destOrd="0" presId="urn:microsoft.com/office/officeart/2005/8/layout/vList2"/>
    <dgm:cxn modelId="{4F63DA88-CE7F-4CA8-B752-1E176010509A}" type="presParOf" srcId="{9D3885E9-E6C6-4FC1-9A3A-CA457DF27939}" destId="{D7BC4B86-F6E5-4583-B401-43883A6C89D8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7465DA9-F483-46B1-919D-4422FA7CD625}">
      <dsp:nvSpPr>
        <dsp:cNvPr id="0" name=""/>
        <dsp:cNvSpPr/>
      </dsp:nvSpPr>
      <dsp:spPr>
        <a:xfrm>
          <a:off x="0" y="1029357"/>
          <a:ext cx="2575738" cy="2667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baseline="0" dirty="0" err="1" smtClean="0"/>
            <a:t>Эзо́п</a:t>
          </a:r>
          <a:r>
            <a:rPr lang="ru-RU" sz="2000" b="1" kern="1200" baseline="0" dirty="0" smtClean="0"/>
            <a:t>  — полулегендарная фигура </a:t>
          </a:r>
          <a:r>
            <a:rPr lang="ru-RU" sz="2000" b="1" u="sng" kern="1200" baseline="0" dirty="0" smtClean="0">
              <a:hlinkClick xmlns:r="http://schemas.openxmlformats.org/officeDocument/2006/relationships" r:id="rId1"/>
            </a:rPr>
            <a:t>древнегреческой литературы</a:t>
          </a:r>
          <a:r>
            <a:rPr lang="ru-RU" sz="2000" b="1" kern="1200" baseline="0" dirty="0" smtClean="0"/>
            <a:t>, </a:t>
          </a:r>
          <a:r>
            <a:rPr lang="ru-RU" sz="2000" b="1" u="sng" kern="1200" baseline="0" dirty="0" smtClean="0">
              <a:hlinkClick xmlns:r="http://schemas.openxmlformats.org/officeDocument/2006/relationships" r:id="rId2"/>
            </a:rPr>
            <a:t>баснописец</a:t>
          </a:r>
          <a:r>
            <a:rPr lang="ru-RU" sz="2000" b="1" kern="1200" baseline="0" dirty="0" smtClean="0"/>
            <a:t>, живший в </a:t>
          </a:r>
          <a:r>
            <a:rPr lang="ru-RU" sz="2000" b="1" u="sng" kern="1200" baseline="0" dirty="0" smtClean="0">
              <a:hlinkClick xmlns:r="http://schemas.openxmlformats.org/officeDocument/2006/relationships" r:id="rId3"/>
            </a:rPr>
            <a:t>VI веке до н. э.</a:t>
          </a:r>
          <a:r>
            <a:rPr lang="ru-RU" sz="2000" b="1" kern="1200" baseline="0" dirty="0" smtClean="0"/>
            <a:t>.</a:t>
          </a:r>
          <a:endParaRPr lang="ru-RU" sz="2000" b="1" kern="1200" baseline="0" dirty="0"/>
        </a:p>
      </dsp:txBody>
      <dsp:txXfrm>
        <a:off x="125737" y="1155094"/>
        <a:ext cx="2324264" cy="2416126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B3E5419-98E8-4989-B3FC-ED541AF2370E}">
      <dsp:nvSpPr>
        <dsp:cNvPr id="0" name=""/>
        <dsp:cNvSpPr/>
      </dsp:nvSpPr>
      <dsp:spPr>
        <a:xfrm>
          <a:off x="0" y="142895"/>
          <a:ext cx="3714776" cy="4446000"/>
        </a:xfrm>
        <a:prstGeom prst="roundRect">
          <a:avLst/>
        </a:prstGeom>
        <a:solidFill>
          <a:schemeClr val="accent3">
            <a:shade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/>
            <a:t>Иван Иванович Дмитриев (1760-1837) - русский поэт, славу которому принесли его стихотворные повести, сказки и басни, а также песни, в создании которых он ориентировался на народное песенное творчество. </a:t>
          </a:r>
          <a:endParaRPr lang="ru-RU" sz="2500" kern="1200" dirty="0"/>
        </a:p>
      </dsp:txBody>
      <dsp:txXfrm>
        <a:off x="181340" y="324235"/>
        <a:ext cx="3352096" cy="4083320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A2F99D3-E8B4-4181-B52D-74FA2E8D9768}">
      <dsp:nvSpPr>
        <dsp:cNvPr id="0" name=""/>
        <dsp:cNvSpPr/>
      </dsp:nvSpPr>
      <dsp:spPr>
        <a:xfrm>
          <a:off x="0" y="0"/>
          <a:ext cx="1477328" cy="1477328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F67528C-B40D-4612-81D9-D1C1E47EF3C5}">
      <dsp:nvSpPr>
        <dsp:cNvPr id="0" name=""/>
        <dsp:cNvSpPr/>
      </dsp:nvSpPr>
      <dsp:spPr>
        <a:xfrm>
          <a:off x="738663" y="0"/>
          <a:ext cx="7262392" cy="147732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Первые басни были известны еще в глубокой древности. Древний мир знал множество басен, недаром уже в древней Греции проводилась классификация различных произведений этого жанра. Эзоп (сер. 6 в. до н.э.) – наиболее известный древний баснописец, чьи произведения стали классическими и неоднократно переводились на языки мира. </a:t>
          </a:r>
          <a:endParaRPr lang="ru-RU" sz="1700" kern="1200" dirty="0"/>
        </a:p>
      </dsp:txBody>
      <dsp:txXfrm>
        <a:off x="738663" y="0"/>
        <a:ext cx="7262392" cy="147732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AA78CD7-13BD-48D8-8854-87BDC967B283}">
      <dsp:nvSpPr>
        <dsp:cNvPr id="0" name=""/>
        <dsp:cNvSpPr/>
      </dsp:nvSpPr>
      <dsp:spPr>
        <a:xfrm>
          <a:off x="0" y="0"/>
          <a:ext cx="3857652" cy="4662244"/>
        </a:xfrm>
        <a:prstGeom prst="roundRect">
          <a:avLst/>
        </a:prstGeom>
        <a:solidFill>
          <a:schemeClr val="accent3">
            <a:shade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just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i="0" kern="1200" baseline="0" dirty="0" smtClean="0"/>
            <a:t>Эзоп был сочинителем басен. Считалось, что все басенные рассказы, которые потом на разный лад пересказывались в течение многих веков, впервые были придуманы Эзопом: и про волка и ягненка, и про лису и виноград, и про лягушек, просящих царя. Его имя так срослось со словом «басня», что, когда какой-нибудь писатель брался за сочинение басен, он писал на своей книге: «Эзоповы басни такого-то писателя». </a:t>
          </a:r>
          <a:endParaRPr lang="ru-RU" sz="1800" b="1" i="0" kern="1200" baseline="0" dirty="0"/>
        </a:p>
      </dsp:txBody>
      <dsp:txXfrm>
        <a:off x="188315" y="188315"/>
        <a:ext cx="3481022" cy="428561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F5627C4-9BD7-4DC4-917D-65AA7118C74F}">
      <dsp:nvSpPr>
        <dsp:cNvPr id="0" name=""/>
        <dsp:cNvSpPr/>
      </dsp:nvSpPr>
      <dsp:spPr>
        <a:xfrm>
          <a:off x="0" y="94827"/>
          <a:ext cx="3571900" cy="3042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b="1" kern="1200" dirty="0" smtClean="0"/>
            <a:t>Жан де </a:t>
          </a:r>
          <a:r>
            <a:rPr lang="ru-RU" sz="2600" b="1" kern="1200" dirty="0" err="1" smtClean="0"/>
            <a:t>Лафонте́н</a:t>
          </a:r>
          <a:r>
            <a:rPr lang="ru-RU" sz="2600" kern="1200" dirty="0" smtClean="0"/>
            <a:t> ( </a:t>
          </a:r>
          <a:r>
            <a:rPr lang="ru-RU" sz="2600" u="sng" kern="1200" dirty="0" smtClean="0">
              <a:hlinkClick xmlns:r="http://schemas.openxmlformats.org/officeDocument/2006/relationships" r:id="rId1"/>
            </a:rPr>
            <a:t>8 июля</a:t>
          </a:r>
          <a:r>
            <a:rPr lang="ru-RU" sz="2600" kern="1200" dirty="0" smtClean="0"/>
            <a:t> </a:t>
          </a:r>
          <a:r>
            <a:rPr lang="ru-RU" sz="2600" u="sng" kern="1200" dirty="0" smtClean="0">
              <a:hlinkClick xmlns:r="http://schemas.openxmlformats.org/officeDocument/2006/relationships" r:id="rId2"/>
            </a:rPr>
            <a:t>1621</a:t>
          </a:r>
          <a:r>
            <a:rPr lang="ru-RU" sz="2600" kern="1200" dirty="0" smtClean="0"/>
            <a:t>, </a:t>
          </a:r>
          <a:r>
            <a:rPr lang="ru-RU" sz="2600" u="sng" kern="1200" dirty="0" err="1" smtClean="0">
              <a:hlinkClick xmlns:r="http://schemas.openxmlformats.org/officeDocument/2006/relationships" r:id="rId3"/>
            </a:rPr>
            <a:t>Шато-Тьерри</a:t>
          </a:r>
          <a:r>
            <a:rPr lang="ru-RU" sz="2600" kern="1200" dirty="0" smtClean="0"/>
            <a:t> — </a:t>
          </a:r>
          <a:r>
            <a:rPr lang="ru-RU" sz="2600" u="sng" kern="1200" dirty="0" smtClean="0">
              <a:hlinkClick xmlns:r="http://schemas.openxmlformats.org/officeDocument/2006/relationships" r:id="rId4"/>
            </a:rPr>
            <a:t>13 апреля</a:t>
          </a:r>
          <a:r>
            <a:rPr lang="ru-RU" sz="2600" kern="1200" dirty="0" smtClean="0"/>
            <a:t> </a:t>
          </a:r>
          <a:r>
            <a:rPr lang="ru-RU" sz="2600" u="sng" kern="1200" dirty="0" smtClean="0">
              <a:hlinkClick xmlns:r="http://schemas.openxmlformats.org/officeDocument/2006/relationships" r:id="rId5"/>
            </a:rPr>
            <a:t>1695</a:t>
          </a:r>
          <a:r>
            <a:rPr lang="ru-RU" sz="2600" kern="1200" dirty="0" smtClean="0"/>
            <a:t>, </a:t>
          </a:r>
          <a:r>
            <a:rPr lang="ru-RU" sz="2600" u="sng" kern="1200" dirty="0" smtClean="0">
              <a:hlinkClick xmlns:r="http://schemas.openxmlformats.org/officeDocument/2006/relationships" r:id="rId6"/>
            </a:rPr>
            <a:t>Париж</a:t>
          </a:r>
          <a:r>
            <a:rPr lang="ru-RU" sz="2600" kern="1200" dirty="0" smtClean="0"/>
            <a:t>) — знаменитый французский баснописец.</a:t>
          </a:r>
          <a:endParaRPr lang="ru-RU" sz="2600" kern="1200" dirty="0"/>
        </a:p>
      </dsp:txBody>
      <dsp:txXfrm>
        <a:off x="148498" y="243325"/>
        <a:ext cx="3274904" cy="274500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E309DE4-93DC-4873-ABB7-0CFB28018A7D}">
      <dsp:nvSpPr>
        <dsp:cNvPr id="0" name=""/>
        <dsp:cNvSpPr/>
      </dsp:nvSpPr>
      <dsp:spPr>
        <a:xfrm>
          <a:off x="0" y="11083"/>
          <a:ext cx="3143272" cy="3143272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/>
            <a:t>Ворона и Лисица. Фрагмент памятника Лафонтену в </a:t>
          </a:r>
          <a:r>
            <a:rPr lang="ru-RU" sz="2600" u="sng" kern="1200" dirty="0" smtClean="0">
              <a:hlinkClick xmlns:r="http://schemas.openxmlformats.org/officeDocument/2006/relationships" r:id="rId1"/>
            </a:rPr>
            <a:t>Париже</a:t>
          </a:r>
          <a:r>
            <a:rPr lang="ru-RU" sz="2600" kern="1200" dirty="0" smtClean="0"/>
            <a:t> </a:t>
          </a:r>
          <a:endParaRPr lang="ru-RU" sz="2600" kern="1200" dirty="0"/>
        </a:p>
      </dsp:txBody>
      <dsp:txXfrm>
        <a:off x="460322" y="471405"/>
        <a:ext cx="2222628" cy="2222628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A3B15D-898B-4854-B707-5F1CD63C4AB8}">
      <dsp:nvSpPr>
        <dsp:cNvPr id="0" name=""/>
        <dsp:cNvSpPr/>
      </dsp:nvSpPr>
      <dsp:spPr>
        <a:xfrm>
          <a:off x="68532" y="9047"/>
          <a:ext cx="5775621" cy="112729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glow rad="101600">
            <a:schemeClr val="accent3">
              <a:satMod val="175000"/>
              <a:alpha val="40000"/>
            </a:schemeClr>
          </a:glo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ctr" defTabSz="1955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400" kern="1200" dirty="0" smtClean="0"/>
            <a:t>Русские баснописцы</a:t>
          </a:r>
          <a:endParaRPr lang="ru-RU" sz="4400" kern="1200" dirty="0"/>
        </a:p>
      </dsp:txBody>
      <dsp:txXfrm>
        <a:off x="123562" y="64077"/>
        <a:ext cx="5665561" cy="1017235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ABE7D45-63F6-4B2F-AE78-2946BDB723C1}">
      <dsp:nvSpPr>
        <dsp:cNvPr id="0" name=""/>
        <dsp:cNvSpPr/>
      </dsp:nvSpPr>
      <dsp:spPr>
        <a:xfrm>
          <a:off x="0" y="116873"/>
          <a:ext cx="7072298" cy="171054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lvl="0" algn="l" defTabSz="1911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300" b="0" i="1" kern="1200" baseline="0" dirty="0" smtClean="0"/>
            <a:t>В 1779 г. появился Первый сборник басен </a:t>
          </a:r>
          <a:r>
            <a:rPr lang="ru-RU" sz="4300" b="0" i="1" kern="1200" baseline="0" dirty="0" err="1" smtClean="0"/>
            <a:t>Хемницера</a:t>
          </a:r>
          <a:r>
            <a:rPr lang="ru-RU" sz="4300" b="0" i="1" kern="1200" baseline="0" dirty="0" smtClean="0"/>
            <a:t>. </a:t>
          </a:r>
          <a:endParaRPr lang="ru-RU" sz="4300" b="0" i="0" kern="1200" baseline="0" dirty="0"/>
        </a:p>
      </dsp:txBody>
      <dsp:txXfrm>
        <a:off x="83502" y="200375"/>
        <a:ext cx="6905294" cy="1543536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DD0703C-9649-4569-B9EF-138EF242C6CD}">
      <dsp:nvSpPr>
        <dsp:cNvPr id="0" name=""/>
        <dsp:cNvSpPr/>
      </dsp:nvSpPr>
      <dsp:spPr>
        <a:xfrm>
          <a:off x="0" y="40127"/>
          <a:ext cx="2857519" cy="2597400"/>
        </a:xfrm>
        <a:prstGeom prst="roundRect">
          <a:avLst/>
        </a:prstGeom>
        <a:solidFill>
          <a:schemeClr val="accen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just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b="1" i="1" kern="1200" dirty="0" err="1" smtClean="0"/>
            <a:t>Хемницер</a:t>
          </a:r>
          <a:r>
            <a:rPr lang="ru-RU" sz="3000" b="1" i="1" kern="1200" dirty="0" smtClean="0"/>
            <a:t> Иван Иванович (1745 –1784 ) – баснописец. </a:t>
          </a:r>
          <a:endParaRPr lang="ru-RU" sz="3000" b="1" kern="1200" dirty="0"/>
        </a:p>
      </dsp:txBody>
      <dsp:txXfrm>
        <a:off x="126795" y="166922"/>
        <a:ext cx="2603929" cy="2343810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7BC4B86-F6E5-4583-B401-43883A6C89D8}">
      <dsp:nvSpPr>
        <dsp:cNvPr id="0" name=""/>
        <dsp:cNvSpPr/>
      </dsp:nvSpPr>
      <dsp:spPr>
        <a:xfrm>
          <a:off x="0" y="14580"/>
          <a:ext cx="7498080" cy="111384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/>
            <a:t>Дмитриев Иван Иванович</a:t>
          </a:r>
          <a:r>
            <a:rPr lang="ru-RU" sz="2800" kern="1200" dirty="0" smtClean="0"/>
            <a:t/>
          </a:r>
          <a:br>
            <a:rPr lang="ru-RU" sz="2800" kern="1200" dirty="0" smtClean="0"/>
          </a:br>
          <a:endParaRPr lang="ru-RU" sz="2800" kern="1200" dirty="0"/>
        </a:p>
      </dsp:txBody>
      <dsp:txXfrm>
        <a:off x="54373" y="68953"/>
        <a:ext cx="7389334" cy="100509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2BB425-AB71-4167-B4BE-55CAFE2E3223}" type="datetimeFigureOut">
              <a:rPr lang="ru-RU" smtClean="0"/>
              <a:pPr/>
              <a:t>30.11.2013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1EF32A-38D4-4532-8772-55AE8B958C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94548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1EF32A-38D4-4532-8772-55AE8B958C1B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1EF32A-38D4-4532-8772-55AE8B958C1B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F2524-ADB4-4271-B3AC-27F030F0A3C2}" type="datetimeFigureOut">
              <a:rPr lang="ru-RU" smtClean="0"/>
              <a:pPr/>
              <a:t>30.11.2013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16E38-19D0-4358-B305-0394D28C7C1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F2524-ADB4-4271-B3AC-27F030F0A3C2}" type="datetimeFigureOut">
              <a:rPr lang="ru-RU" smtClean="0"/>
              <a:pPr/>
              <a:t>30.11.2013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16E38-19D0-4358-B305-0394D28C7C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F2524-ADB4-4271-B3AC-27F030F0A3C2}" type="datetimeFigureOut">
              <a:rPr lang="ru-RU" smtClean="0"/>
              <a:pPr/>
              <a:t>30.11.2013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16E38-19D0-4358-B305-0394D28C7C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F2524-ADB4-4271-B3AC-27F030F0A3C2}" type="datetimeFigureOut">
              <a:rPr lang="ru-RU" smtClean="0"/>
              <a:pPr/>
              <a:t>30.11.2013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16E38-19D0-4358-B305-0394D28C7C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F2524-ADB4-4271-B3AC-27F030F0A3C2}" type="datetimeFigureOut">
              <a:rPr lang="ru-RU" smtClean="0"/>
              <a:pPr/>
              <a:t>30.11.2013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3B116E38-19D0-4358-B305-0394D28C7C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F2524-ADB4-4271-B3AC-27F030F0A3C2}" type="datetimeFigureOut">
              <a:rPr lang="ru-RU" smtClean="0"/>
              <a:pPr/>
              <a:t>30.11.2013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16E38-19D0-4358-B305-0394D28C7C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F2524-ADB4-4271-B3AC-27F030F0A3C2}" type="datetimeFigureOut">
              <a:rPr lang="ru-RU" smtClean="0"/>
              <a:pPr/>
              <a:t>30.11.2013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16E38-19D0-4358-B305-0394D28C7C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F2524-ADB4-4271-B3AC-27F030F0A3C2}" type="datetimeFigureOut">
              <a:rPr lang="ru-RU" smtClean="0"/>
              <a:pPr/>
              <a:t>30.11.2013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16E38-19D0-4358-B305-0394D28C7C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F2524-ADB4-4271-B3AC-27F030F0A3C2}" type="datetimeFigureOut">
              <a:rPr lang="ru-RU" smtClean="0"/>
              <a:pPr/>
              <a:t>30.11.2013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16E38-19D0-4358-B305-0394D28C7C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F2524-ADB4-4271-B3AC-27F030F0A3C2}" type="datetimeFigureOut">
              <a:rPr lang="ru-RU" smtClean="0"/>
              <a:pPr/>
              <a:t>30.11.2013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16E38-19D0-4358-B305-0394D28C7C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F2524-ADB4-4271-B3AC-27F030F0A3C2}" type="datetimeFigureOut">
              <a:rPr lang="ru-RU" smtClean="0"/>
              <a:pPr/>
              <a:t>30.11.2013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16E38-19D0-4358-B305-0394D28C7C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9FF2524-ADB4-4271-B3AC-27F030F0A3C2}" type="datetimeFigureOut">
              <a:rPr lang="ru-RU" smtClean="0"/>
              <a:pPr/>
              <a:t>30.11.2013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B116E38-19D0-4358-B305-0394D28C7C1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3.xml"/><Relationship Id="rId3" Type="http://schemas.openxmlformats.org/officeDocument/2006/relationships/image" Target="../media/image10.jpeg"/><Relationship Id="rId7" Type="http://schemas.openxmlformats.org/officeDocument/2006/relationships/diagramColors" Target="../diagrams/colors13.xml"/><Relationship Id="rId2" Type="http://schemas.openxmlformats.org/officeDocument/2006/relationships/hyperlink" Target="http://img.oboz.obozrevatel.com/files/NewsPhoto/2008/11/19/269580/129574_image_large.jpg" TargetMode="External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13.xml"/><Relationship Id="rId5" Type="http://schemas.openxmlformats.org/officeDocument/2006/relationships/diagramLayout" Target="../diagrams/layout13.xml"/><Relationship Id="rId4" Type="http://schemas.openxmlformats.org/officeDocument/2006/relationships/diagramData" Target="../diagrams/data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eremok.in/images/Slon_moska02.jpg" TargetMode="External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hyperlink" Target="http://zhuk-book.ru/thumbs.php?im=/var/www/html/files/covers/978-5-699-19766-8.jpg&amp;h=350&amp;w=250&amp;smallnoresize=1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3" Type="http://schemas.openxmlformats.org/officeDocument/2006/relationships/diagramLayout" Target="../diagrams/layout1.xml"/><Relationship Id="rId7" Type="http://schemas.openxmlformats.org/officeDocument/2006/relationships/image" Target="../media/image2.jpeg"/><Relationship Id="rId12" Type="http://schemas.microsoft.com/office/2007/relationships/diagramDrawing" Target="../diagrams/drawing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11" Type="http://schemas.openxmlformats.org/officeDocument/2006/relationships/diagramColors" Target="../diagrams/colors2.xml"/><Relationship Id="rId5" Type="http://schemas.openxmlformats.org/officeDocument/2006/relationships/diagramColors" Target="../diagrams/colors1.xml"/><Relationship Id="rId10" Type="http://schemas.openxmlformats.org/officeDocument/2006/relationships/diagramQuickStyle" Target="../diagrams/quickStyle2.xml"/><Relationship Id="rId4" Type="http://schemas.openxmlformats.org/officeDocument/2006/relationships/diagramQuickStyle" Target="../diagrams/quickStyle1.xml"/><Relationship Id="rId9" Type="http://schemas.openxmlformats.org/officeDocument/2006/relationships/diagramLayout" Target="../diagrams/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diagramLayout" Target="../diagrams/layout3.xml"/><Relationship Id="rId7" Type="http://schemas.openxmlformats.org/officeDocument/2006/relationships/hyperlink" Target="http://www.foxdesign.ru/fox/img/fox02b.jpg" TargetMode="Externa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5.xml"/><Relationship Id="rId3" Type="http://schemas.openxmlformats.org/officeDocument/2006/relationships/image" Target="../media/image5.jpeg"/><Relationship Id="rId7" Type="http://schemas.openxmlformats.org/officeDocument/2006/relationships/diagramColors" Target="../diagrams/colors5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5.xml"/><Relationship Id="rId5" Type="http://schemas.openxmlformats.org/officeDocument/2006/relationships/diagramLayout" Target="../diagrams/layout5.xml"/><Relationship Id="rId4" Type="http://schemas.openxmlformats.org/officeDocument/2006/relationships/diagramData" Target="../diagrams/data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8.xml"/><Relationship Id="rId3" Type="http://schemas.openxmlformats.org/officeDocument/2006/relationships/diagramLayout" Target="../diagrams/layout7.xml"/><Relationship Id="rId7" Type="http://schemas.openxmlformats.org/officeDocument/2006/relationships/diagramData" Target="../diagrams/data8.xml"/><Relationship Id="rId12" Type="http://schemas.openxmlformats.org/officeDocument/2006/relationships/image" Target="../media/image6.jpeg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7.xml"/><Relationship Id="rId11" Type="http://schemas.microsoft.com/office/2007/relationships/diagramDrawing" Target="../diagrams/drawing8.xml"/><Relationship Id="rId5" Type="http://schemas.openxmlformats.org/officeDocument/2006/relationships/diagramColors" Target="../diagrams/colors7.xml"/><Relationship Id="rId10" Type="http://schemas.openxmlformats.org/officeDocument/2006/relationships/diagramColors" Target="../diagrams/colors8.xml"/><Relationship Id="rId4" Type="http://schemas.openxmlformats.org/officeDocument/2006/relationships/diagramQuickStyle" Target="../diagrams/quickStyle7.xml"/><Relationship Id="rId9" Type="http://schemas.openxmlformats.org/officeDocument/2006/relationships/diagramQuickStyle" Target="../diagrams/quickStyle8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microsoft.com/office/2007/relationships/diagramDrawing" Target="../diagrams/drawing10.xml"/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12" Type="http://schemas.openxmlformats.org/officeDocument/2006/relationships/diagramColors" Target="../diagrams/colors10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9.xml"/><Relationship Id="rId11" Type="http://schemas.openxmlformats.org/officeDocument/2006/relationships/diagramQuickStyle" Target="../diagrams/quickStyle10.xml"/><Relationship Id="rId5" Type="http://schemas.openxmlformats.org/officeDocument/2006/relationships/diagramQuickStyle" Target="../diagrams/quickStyle9.xml"/><Relationship Id="rId10" Type="http://schemas.openxmlformats.org/officeDocument/2006/relationships/diagramLayout" Target="../diagrams/layout10.xml"/><Relationship Id="rId4" Type="http://schemas.openxmlformats.org/officeDocument/2006/relationships/diagramLayout" Target="../diagrams/layout9.xml"/><Relationship Id="rId9" Type="http://schemas.openxmlformats.org/officeDocument/2006/relationships/diagramData" Target="../diagrams/data10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12.xml"/><Relationship Id="rId3" Type="http://schemas.openxmlformats.org/officeDocument/2006/relationships/diagramLayout" Target="../diagrams/layout11.xml"/><Relationship Id="rId7" Type="http://schemas.openxmlformats.org/officeDocument/2006/relationships/image" Target="../media/image8.jpeg"/><Relationship Id="rId12" Type="http://schemas.microsoft.com/office/2007/relationships/diagramDrawing" Target="../diagrams/drawing12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1.xml"/><Relationship Id="rId11" Type="http://schemas.openxmlformats.org/officeDocument/2006/relationships/diagramColors" Target="../diagrams/colors12.xml"/><Relationship Id="rId5" Type="http://schemas.openxmlformats.org/officeDocument/2006/relationships/diagramColors" Target="../diagrams/colors11.xml"/><Relationship Id="rId10" Type="http://schemas.openxmlformats.org/officeDocument/2006/relationships/diagramQuickStyle" Target="../diagrams/quickStyle12.xml"/><Relationship Id="rId4" Type="http://schemas.openxmlformats.org/officeDocument/2006/relationships/diagramQuickStyle" Target="../diagrams/quickStyle11.xml"/><Relationship Id="rId9" Type="http://schemas.openxmlformats.org/officeDocument/2006/relationships/diagramLayout" Target="../diagrams/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4348" y="357166"/>
            <a:ext cx="7858179" cy="2585323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5400" b="1" cap="all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история возникновения басен</a:t>
            </a:r>
            <a:endParaRPr lang="ru-RU" sz="5400" b="1" cap="all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714348" y="3150732"/>
            <a:ext cx="7858180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669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</a:t>
            </a:r>
            <a:r>
              <a:rPr kumimoji="0" lang="ru-RU" sz="2000" b="1" i="0" u="none" strike="noStrike" cap="none" normalizeH="0" baseline="0" dirty="0" smtClean="0" bmk="">
                <a:ln>
                  <a:noFill/>
                </a:ln>
                <a:solidFill>
                  <a:srgbClr val="00669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АСНЯ,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– краткий, чаще всего стихотворный, нравоучительный рассказ.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Героями басен могут быть не только люди, но и животные, растения, предметы, наделяемые теми или иными человеческими качествами. Басенное повествование иносказательно, что, однако, не противоречит его нравоучительному характеру. Басенная нравоучительность подчеркивается тем, что начале или конце обычно формулируется мораль – поучение, ради которого басня и писалась.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 advClick="0" advTm="3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3000"/>
                                        <p:tgtEl>
                                          <p:spTgt spid="2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04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>
            <a:solidFill>
              <a:schemeClr val="bg1"/>
            </a:solidFill>
          </a:ln>
        </p:spPr>
        <p:txBody>
          <a:bodyPr>
            <a:noAutofit/>
          </a:bodyPr>
          <a:lstStyle/>
          <a:p>
            <a:r>
              <a:rPr lang="ru-RU" sz="4000" dirty="0" smtClean="0">
                <a:solidFill>
                  <a:schemeClr val="tx1"/>
                </a:solidFill>
              </a:rPr>
              <a:t>Тредиаковский Василий Кириллович</a:t>
            </a:r>
            <a:endParaRPr lang="ru-RU" sz="4000" dirty="0">
              <a:solidFill>
                <a:schemeClr val="tx1"/>
              </a:solidFill>
            </a:endParaRPr>
          </a:p>
        </p:txBody>
      </p:sp>
      <p:pic>
        <p:nvPicPr>
          <p:cNvPr id="38914" name="Picture 2" descr="trediakovskiy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0100" y="1500174"/>
            <a:ext cx="2928958" cy="4071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4286248" y="1643050"/>
            <a:ext cx="4357718" cy="3785652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just"/>
            <a:r>
              <a:rPr lang="ru-RU" dirty="0" smtClean="0"/>
              <a:t>"</a:t>
            </a:r>
            <a:r>
              <a:rPr lang="ru-RU" sz="2000" dirty="0" smtClean="0"/>
              <a:t>Сей муж был великого разума, многого учения, обширного знания и беспримерного трудолюбия; весьма знающ в латинском, греческом, французском, итальянском и в своем природном языке; также в философии, богословии, красноречии и в других науках. Полезными своими трудами приобрел себе бессмертную славу". </a:t>
            </a:r>
          </a:p>
          <a:p>
            <a:pPr algn="just"/>
            <a:r>
              <a:rPr lang="ru-RU" sz="2000" dirty="0" smtClean="0"/>
              <a:t>                                          Н. Новиков</a:t>
            </a:r>
            <a:endParaRPr lang="ru-RU" sz="2000" dirty="0"/>
          </a:p>
        </p:txBody>
      </p:sp>
    </p:spTree>
  </p:cSld>
  <p:clrMapOvr>
    <a:masterClrMapping/>
  </p:clrMapOvr>
  <p:transition advClick="0" advTm="3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38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i-main-pic" descr="Картинка 2 из 179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472" y="785794"/>
            <a:ext cx="3643338" cy="464347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pic>
      <p:graphicFrame>
        <p:nvGraphicFramePr>
          <p:cNvPr id="5" name="Схема 4"/>
          <p:cNvGraphicFramePr/>
          <p:nvPr/>
        </p:nvGraphicFramePr>
        <p:xfrm>
          <a:off x="4786314" y="972411"/>
          <a:ext cx="4143404" cy="53553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ransition advClick="0" advTm="3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7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i_05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910" y="714356"/>
            <a:ext cx="3857652" cy="4967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5" name="i-main-pic" descr="Картинка 58 из 1791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6380" y="1500174"/>
            <a:ext cx="3571900" cy="4214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3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9" dur="2000" fill="hold"/>
                                        <p:tgtEl>
                                          <p:spTgt spid="2867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i-main-pic" descr="Картинка 31 из 179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224" y="571480"/>
            <a:ext cx="3643306" cy="4572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1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9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5357818" y="357166"/>
          <a:ext cx="2575738" cy="47263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2050" name="Picture 2" descr="180px-Diego_Velasquez%2C_Aesop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0100" y="214290"/>
            <a:ext cx="2357454" cy="4214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Схема 5"/>
          <p:cNvGraphicFramePr/>
          <p:nvPr/>
        </p:nvGraphicFramePr>
        <p:xfrm>
          <a:off x="928662" y="4786321"/>
          <a:ext cx="8001056" cy="14773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</p:cSld>
  <p:clrMapOvr>
    <a:masterClrMapping/>
  </p:clrMapOvr>
  <p:transition advClick="0" advTm="4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00"/>
                            </p:stCondLst>
                            <p:childTnLst>
                              <p:par>
                                <p:cTn id="1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0"/>
                            </p:stCondLst>
                            <p:childTnLst>
                              <p:par>
                                <p:cTn id="1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Graphic spid="6" grpId="0">
        <p:bldAsOne/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5000628" y="857232"/>
          <a:ext cx="3857652" cy="50006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26626" name="i-main-pic" descr="Картинка 57 из 1791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48" y="714356"/>
            <a:ext cx="4143404" cy="428628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pic>
    </p:spTree>
  </p:cSld>
  <p:clrMapOvr>
    <a:masterClrMapping/>
  </p:clrMapOvr>
  <p:transition advClick="0" advTm="29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250px-La_Fontaine_par_Rigaud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786" y="1142984"/>
            <a:ext cx="3143272" cy="3848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Схема 4"/>
          <p:cNvGraphicFramePr/>
          <p:nvPr/>
        </p:nvGraphicFramePr>
        <p:xfrm>
          <a:off x="4643438" y="1142985"/>
          <a:ext cx="3571900" cy="32316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 advClick="0" advTm="17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150px-Le_corbeau_et_le_renard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3042" y="928670"/>
            <a:ext cx="3571900" cy="4143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4" name="Схема 3"/>
          <p:cNvGraphicFramePr/>
          <p:nvPr/>
        </p:nvGraphicFramePr>
        <p:xfrm>
          <a:off x="5715008" y="1571612"/>
          <a:ext cx="3143272" cy="31654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ransition spd="med" advClick="0" advTm="1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1435608" y="274638"/>
          <a:ext cx="749808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effectLst>
            <a:glow rad="228600">
              <a:schemeClr val="accent3">
                <a:satMod val="175000"/>
                <a:alpha val="40000"/>
              </a:schemeClr>
            </a:glow>
            <a:outerShdw blurRad="63500" dist="25400" dir="5400000" rotWithShape="0">
              <a:srgbClr val="000000">
                <a:alpha val="43137"/>
              </a:srgb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pPr algn="just"/>
            <a:r>
              <a:rPr lang="ru-RU" sz="3800" dirty="0" smtClean="0"/>
              <a:t>В русской литературе было создано много басен – особенно в 18 – первой половине 19 вв., хотя и в средневековой Руси были известны  басни Эзопа. Известно, что в 17 в. в России читали жизнеописание Эзопа, содержавшее множество замысловатых анекдотов и сопровождавшееся иллюстрациями. В 18 в. это жизнеописание уже издавалось в виде лубочной книги</a:t>
            </a:r>
            <a:r>
              <a:rPr lang="ru-RU" sz="4000" dirty="0" smtClean="0"/>
              <a:t>. </a:t>
            </a:r>
          </a:p>
          <a:p>
            <a:pPr algn="ctr"/>
            <a:endParaRPr lang="ru-RU" sz="1600" dirty="0"/>
          </a:p>
        </p:txBody>
      </p:sp>
    </p:spTree>
  </p:cSld>
  <p:clrMapOvr>
    <a:masterClrMapping/>
  </p:clrMapOvr>
  <p:transition advClick="0" advTm="3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1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P spid="3" grpId="0" uiExpand="1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хема 5"/>
          <p:cNvGraphicFramePr/>
          <p:nvPr/>
        </p:nvGraphicFramePr>
        <p:xfrm>
          <a:off x="1643042" y="4214819"/>
          <a:ext cx="7072298" cy="19442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8" name="Схема 7"/>
          <p:cNvGraphicFramePr/>
          <p:nvPr/>
        </p:nvGraphicFramePr>
        <p:xfrm>
          <a:off x="4500562" y="857232"/>
          <a:ext cx="2857520" cy="26776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pic>
        <p:nvPicPr>
          <p:cNvPr id="3074" name="Picture 2" descr="76526_2645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28" y="714356"/>
            <a:ext cx="2214578" cy="3071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</p:pic>
    </p:spTree>
  </p:cSld>
  <p:clrMapOvr>
    <a:masterClrMapping/>
  </p:clrMapOvr>
  <p:transition advClick="0" advTm="1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4000"/>
                            </p:stCondLst>
                            <p:childTnLst>
                              <p:par>
                                <p:cTn id="1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  <p:bldGraphic spid="8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/>
          <p:cNvGraphicFramePr/>
          <p:nvPr/>
        </p:nvGraphicFramePr>
        <p:xfrm>
          <a:off x="1435608" y="274320"/>
          <a:ext cx="749808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23554" name="Picture 2" descr="67171_1626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224" y="1785926"/>
            <a:ext cx="3000396" cy="3935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Схема 5"/>
          <p:cNvGraphicFramePr/>
          <p:nvPr/>
        </p:nvGraphicFramePr>
        <p:xfrm>
          <a:off x="4929190" y="1643050"/>
          <a:ext cx="3714776" cy="48320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</p:spTree>
  </p:cSld>
  <p:clrMapOvr>
    <a:masterClrMapping/>
  </p:clrMapOvr>
  <p:transition advClick="0"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  <p:bldGraphic spid="6" grpId="0">
        <p:bldAsOne/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Схема 6"/>
          <p:cNvGraphicFramePr/>
          <p:nvPr/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24578" name="Picture 2" descr="65807_1619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596" y="1714488"/>
            <a:ext cx="3571900" cy="45720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Схема 5"/>
          <p:cNvGraphicFramePr/>
          <p:nvPr/>
        </p:nvGraphicFramePr>
        <p:xfrm>
          <a:off x="4143372" y="1868657"/>
          <a:ext cx="4643438" cy="34778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</p:cSld>
  <p:clrMapOvr>
    <a:masterClrMapping/>
  </p:clrMapOvr>
  <p:transition advClick="0" advTm="28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20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  <p:bldGraphic spid="6" grpId="0">
        <p:bldAsOne/>
      </p:bldGraphic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245</TotalTime>
  <Words>579</Words>
  <Application>Microsoft Office PowerPoint</Application>
  <PresentationFormat>Экран (4:3)</PresentationFormat>
  <Paragraphs>22</Paragraphs>
  <Slides>13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Апекс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Тредиаковский Василий Кириллович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БАСНЯ, – краткий, чаще всего стихотворный, нравоучительный рассказ.  Героями басен могут быть не только люди, но и животные, растения, предметы, наделяемые теми или иными человеческими качествами. Басенное повествование иносказательно, что, однако, не противоречит его нравоучительному характеру. Басенная нравоучительность подчеркивается тем, что начале или конце обычно формулируется мораль – поучение, ради которого басня и писалась.</dc:title>
  <dc:creator>Светлана</dc:creator>
  <cp:lastModifiedBy>Пользователь</cp:lastModifiedBy>
  <cp:revision>32</cp:revision>
  <dcterms:created xsi:type="dcterms:W3CDTF">2009-10-10T17:09:04Z</dcterms:created>
  <dcterms:modified xsi:type="dcterms:W3CDTF">2013-11-30T18:40:59Z</dcterms:modified>
</cp:coreProperties>
</file>