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74" r:id="rId9"/>
    <p:sldId id="262" r:id="rId10"/>
    <p:sldId id="273" r:id="rId11"/>
    <p:sldId id="264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AC142A"/>
    <a:srgbClr val="003399"/>
    <a:srgbClr val="266B9A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74541-A6B4-49AC-85EC-72D7E772A41E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94205-D78C-453D-8E3A-3265CBAA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704F-455E-4C52-B99A-CB4624629A99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382C-E67C-47E0-B014-AEF965BF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579A-EF5F-404E-8E7B-824F57814D34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6B69-13A9-4AED-8442-13A6A8CA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9724-3ECD-464A-8FFE-566AF55D8E27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25EC-5B99-44B6-8089-46630A7B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2716-DF71-4201-994C-5020FEFA90A5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FFEB-9472-4257-AAF8-55191CDE8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266C-170A-4718-B372-4B0BFFEC85FE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85E5-5C4D-45AE-BEBD-E3CA6EF5F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E112-3074-4CE6-8D23-A682CECE6FE2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9457-77A8-49A7-B1AF-0E85448D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A8E7-960E-4F69-AD91-3166FE4A2B9D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B6A7-10A7-4752-9ADC-5F3AFB68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A762-03D4-4C1A-9F2B-134168991271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9F8B-5D38-4DB1-ABCF-F4735313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B021-3469-4FAC-807B-CE4FAAFC7F33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4821-3840-4899-881B-A3DFE92C9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DBBE-7BDC-4708-B68F-8E6F76A077C4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65D0-DD82-41C1-902E-43F023D3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2649-A072-46FA-80E8-E1289B0B0C58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EB60-CB28-4627-AF83-88E880D1C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0E33D1-57B2-4CE7-9B37-3DABF07552C7}" type="datetimeFigureOut">
              <a:rPr lang="ru-RU"/>
              <a:pPr>
                <a:defRPr/>
              </a:pPr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0C3957-A9F8-48FB-AAE3-BD7D5BC31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Экспедиция химиков к вершине знаний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98989"/>
                </a:solidFill>
              </a:rPr>
              <a:t>Кислородсодержащие органические соединения</a:t>
            </a:r>
          </a:p>
        </p:txBody>
      </p:sp>
      <p:pic>
        <p:nvPicPr>
          <p:cNvPr id="14339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695825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«Экспериментальный»</a:t>
            </a:r>
          </a:p>
        </p:txBody>
      </p:sp>
      <p:pic>
        <p:nvPicPr>
          <p:cNvPr id="23554" name="Picture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97538" y="1500188"/>
            <a:ext cx="2581275" cy="3786187"/>
          </a:xfrm>
        </p:spPr>
      </p:pic>
      <p:pic>
        <p:nvPicPr>
          <p:cNvPr id="23555" name="Picture 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5313" y="1285875"/>
            <a:ext cx="3943350" cy="4929188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57188" y="357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5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3" y="142875"/>
            <a:ext cx="8929687" cy="1500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Заполните пропуски в уравнениях химических реакций , выбрав недостающие компоненты из предложенных веществ</a:t>
            </a:r>
            <a:r>
              <a:rPr lang="ru-RU" sz="2700" dirty="0" smtClean="0">
                <a:solidFill>
                  <a:srgbClr val="7030A0"/>
                </a:solidFill>
              </a:rPr>
              <a:t>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б) 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 в)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г)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COOH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д)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ru-RU" sz="31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50720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О                  </a:t>
            </a:r>
            <a:r>
              <a:rPr lang="en-US" b="1" dirty="0" smtClean="0"/>
              <a:t>t</a:t>
            </a:r>
            <a:r>
              <a:rPr lang="ru-RU" b="1" dirty="0" smtClean="0"/>
              <a:t>, аммиачный </a:t>
            </a:r>
            <a:r>
              <a:rPr lang="ru-RU" b="1" dirty="0" err="1" smtClean="0"/>
              <a:t>р-р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1.СН</a:t>
            </a:r>
            <a:r>
              <a:rPr lang="ru-RU" b="1" baseline="-25000" dirty="0" smtClean="0"/>
              <a:t>3</a:t>
            </a:r>
            <a:r>
              <a:rPr lang="ru-RU" b="1" dirty="0" smtClean="0"/>
              <a:t> – С       + </a:t>
            </a:r>
            <a:r>
              <a:rPr lang="en-US" b="1" dirty="0" smtClean="0"/>
              <a:t>Ag</a:t>
            </a:r>
            <a:r>
              <a:rPr lang="ru-RU" b="1" baseline="-25000" dirty="0" smtClean="0"/>
              <a:t>2</a:t>
            </a:r>
            <a:r>
              <a:rPr lang="en-US" b="1" dirty="0" smtClean="0"/>
              <a:t>O </a:t>
            </a:r>
            <a:r>
              <a:rPr lang="ru-RU" b="1" dirty="0" smtClean="0"/>
              <a:t>                                           ……+ 2…..;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</a:t>
            </a:r>
            <a:r>
              <a:rPr lang="en-US" b="1" dirty="0" smtClean="0"/>
              <a:t>t</a:t>
            </a:r>
            <a:r>
              <a:rPr lang="ru-RU" b="1" dirty="0" smtClean="0"/>
              <a:t> 140</a:t>
            </a:r>
            <a:r>
              <a:rPr lang="ru-RU" b="1" baseline="30000" dirty="0" smtClean="0"/>
              <a:t>0</a:t>
            </a:r>
            <a:r>
              <a:rPr lang="en-US" b="1" dirty="0" smtClean="0"/>
              <a:t>C</a:t>
            </a:r>
            <a:r>
              <a:rPr lang="ru-RU" b="1" dirty="0" smtClean="0"/>
              <a:t>, </a:t>
            </a:r>
            <a:r>
              <a:rPr lang="en-US" b="1" dirty="0" smtClean="0"/>
              <a:t>H</a:t>
            </a:r>
            <a:r>
              <a:rPr lang="ru-RU" b="1" baseline="-25000" dirty="0" smtClean="0"/>
              <a:t>2</a:t>
            </a:r>
            <a:r>
              <a:rPr lang="en-US" b="1" dirty="0" smtClean="0"/>
              <a:t>SO</a:t>
            </a:r>
            <a:r>
              <a:rPr lang="ru-RU" b="1" baseline="-25000" dirty="0" smtClean="0"/>
              <a:t>4</a:t>
            </a:r>
            <a:r>
              <a:rPr lang="ru-RU" b="1" dirty="0" smtClean="0"/>
              <a:t> </a:t>
            </a:r>
            <a:r>
              <a:rPr lang="ru-RU" b="1" baseline="-25000" dirty="0" smtClean="0"/>
              <a:t>(</a:t>
            </a:r>
            <a:r>
              <a:rPr lang="ru-RU" b="1" baseline="-25000" dirty="0" err="1" smtClean="0"/>
              <a:t>конц</a:t>
            </a:r>
            <a:r>
              <a:rPr lang="ru-RU" b="1" baseline="-25000" dirty="0" smtClean="0"/>
              <a:t>)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2. СН</a:t>
            </a:r>
            <a:r>
              <a:rPr lang="ru-RU" b="1" baseline="-25000" dirty="0" smtClean="0"/>
              <a:t>3</a:t>
            </a:r>
            <a:r>
              <a:rPr lang="ru-RU" b="1" dirty="0" smtClean="0"/>
              <a:t> – СН</a:t>
            </a:r>
            <a:r>
              <a:rPr lang="ru-RU" b="1" baseline="-25000" dirty="0" smtClean="0"/>
              <a:t>2 </a:t>
            </a:r>
            <a:r>
              <a:rPr lang="ru-RU" b="1" dirty="0" smtClean="0"/>
              <a:t>– ОН                                                ……+ Н</a:t>
            </a:r>
            <a:r>
              <a:rPr lang="ru-RU" b="1" baseline="-25000" dirty="0" smtClean="0"/>
              <a:t>2</a:t>
            </a:r>
            <a:r>
              <a:rPr lang="ru-RU" b="1" dirty="0" smtClean="0"/>
              <a:t>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                          </a:t>
            </a:r>
            <a:r>
              <a:rPr lang="ru-RU" b="1" dirty="0" smtClean="0"/>
              <a:t>    </a:t>
            </a:r>
            <a:r>
              <a:rPr lang="pl-PL" b="1" dirty="0" smtClean="0"/>
              <a:t>      t, H</a:t>
            </a:r>
            <a:r>
              <a:rPr lang="pl-PL" b="1" baseline="-25000" dirty="0" smtClean="0"/>
              <a:t>2</a:t>
            </a:r>
            <a:r>
              <a:rPr lang="pl-PL" b="1" dirty="0" smtClean="0"/>
              <a:t>SO</a:t>
            </a:r>
            <a:r>
              <a:rPr lang="pl-PL" b="1" baseline="-25000" dirty="0" smtClean="0"/>
              <a:t>4                          ∕∕</a:t>
            </a:r>
            <a:r>
              <a:rPr lang="pl-PL" b="1" dirty="0" smtClean="0"/>
              <a:t>O</a:t>
            </a:r>
            <a:r>
              <a:rPr lang="pl-PL" b="1" baseline="-25000" dirty="0" smtClean="0"/>
              <a:t>     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3</a:t>
            </a:r>
            <a:r>
              <a:rPr lang="pl-PL" b="1" dirty="0" smtClean="0"/>
              <a:t>.</a:t>
            </a:r>
            <a:r>
              <a:rPr lang="ru-RU" b="1" dirty="0" smtClean="0"/>
              <a:t>    </a:t>
            </a:r>
            <a:r>
              <a:rPr lang="pl-PL" b="1" dirty="0" smtClean="0"/>
              <a:t> ….+ </a:t>
            </a:r>
            <a:r>
              <a:rPr lang="ru-RU" b="1" dirty="0" smtClean="0"/>
              <a:t>СН</a:t>
            </a:r>
            <a:r>
              <a:rPr lang="pl-PL" b="1" baseline="-25000" dirty="0" smtClean="0"/>
              <a:t>3</a:t>
            </a:r>
            <a:r>
              <a:rPr lang="ru-RU" b="1" dirty="0" smtClean="0"/>
              <a:t>СООН   </a:t>
            </a:r>
            <a:r>
              <a:rPr lang="pl-PL" b="1" dirty="0" smtClean="0"/>
              <a:t>                   CH</a:t>
            </a:r>
            <a:r>
              <a:rPr lang="pl-PL" b="1" baseline="-25000" dirty="0" smtClean="0"/>
              <a:t>3</a:t>
            </a:r>
            <a:r>
              <a:rPr lang="pl-PL" b="1" dirty="0" smtClean="0"/>
              <a:t> – C    </a:t>
            </a:r>
            <a:r>
              <a:rPr lang="ru-RU" b="1" dirty="0" smtClean="0"/>
              <a:t>        </a:t>
            </a:r>
            <a:r>
              <a:rPr lang="pl-PL" b="1" dirty="0" smtClean="0"/>
              <a:t>+</a:t>
            </a:r>
            <a:r>
              <a:rPr lang="ru-RU" b="1" dirty="0" smtClean="0"/>
              <a:t>    </a:t>
            </a:r>
            <a:r>
              <a:rPr lang="pl-PL" b="1" dirty="0" smtClean="0"/>
              <a:t> H</a:t>
            </a:r>
            <a:r>
              <a:rPr lang="pl-PL" b="1" baseline="-25000" dirty="0" smtClean="0"/>
              <a:t>2</a:t>
            </a:r>
            <a:r>
              <a:rPr lang="pl-PL" b="1" dirty="0" smtClean="0"/>
              <a:t>O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                                            </a:t>
            </a:r>
            <a:r>
              <a:rPr lang="ru-RU" b="1" dirty="0" smtClean="0"/>
              <a:t>        </a:t>
            </a:r>
            <a:r>
              <a:rPr lang="pl-PL" b="1" dirty="0" smtClean="0"/>
              <a:t>                </a:t>
            </a:r>
            <a:r>
              <a:rPr lang="ru-RU" b="1" dirty="0" smtClean="0"/>
              <a:t> </a:t>
            </a:r>
            <a:r>
              <a:rPr lang="pl-PL" b="1" dirty="0" smtClean="0"/>
              <a:t> </a:t>
            </a:r>
            <a:r>
              <a:rPr lang="en-US" b="1" dirty="0" smtClean="0"/>
              <a:t>O – C</a:t>
            </a:r>
            <a:r>
              <a:rPr lang="en-US" b="1" baseline="-25000" dirty="0" smtClean="0"/>
              <a:t>2</a:t>
            </a:r>
            <a:r>
              <a:rPr lang="en-US" b="1" dirty="0" smtClean="0"/>
              <a:t>H</a:t>
            </a:r>
            <a:r>
              <a:rPr lang="en-US" b="1" baseline="-25000" dirty="0" smtClean="0"/>
              <a:t>5</a:t>
            </a:r>
            <a:endParaRPr lang="ru-RU" b="1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57563" y="2643188"/>
            <a:ext cx="2786062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43250" y="4500563"/>
            <a:ext cx="3143250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14688" y="5786438"/>
            <a:ext cx="1500187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286125" y="585787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357938" y="24288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214313" y="214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6 ЭТАП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750219" y="2250282"/>
            <a:ext cx="142875" cy="71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821656" y="2321719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785938" y="2786063"/>
            <a:ext cx="142875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822156" y="5965032"/>
            <a:ext cx="142875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715375" cy="6143625"/>
          </a:xfrm>
          <a:ln>
            <a:solidFill>
              <a:srgbClr val="003399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b="1" smtClean="0"/>
              <a:t>                   О                  </a:t>
            </a:r>
            <a:r>
              <a:rPr lang="en-US" sz="1600" b="1" smtClean="0"/>
              <a:t>t</a:t>
            </a:r>
            <a:r>
              <a:rPr lang="ru-RU" sz="1600" b="1" smtClean="0"/>
              <a:t>, аммиачный р-р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1.СН</a:t>
            </a:r>
            <a:r>
              <a:rPr lang="ru-RU" sz="3000" b="1" baseline="-25000" smtClean="0"/>
              <a:t>3</a:t>
            </a:r>
            <a:r>
              <a:rPr lang="ru-RU" sz="3000" b="1" smtClean="0"/>
              <a:t> – С       + </a:t>
            </a:r>
            <a:r>
              <a:rPr lang="en-US" sz="3000" b="1" smtClean="0"/>
              <a:t>Ag</a:t>
            </a:r>
            <a:r>
              <a:rPr lang="ru-RU" sz="3000" b="1" baseline="-25000" smtClean="0"/>
              <a:t>2</a:t>
            </a:r>
            <a:r>
              <a:rPr lang="en-US" sz="3000" b="1" smtClean="0"/>
              <a:t>O </a:t>
            </a:r>
            <a:r>
              <a:rPr lang="ru-RU" sz="3000" b="1" smtClean="0"/>
              <a:t>                         </a:t>
            </a:r>
            <a:r>
              <a:rPr lang="en-US" sz="3600" b="1" smtClean="0">
                <a:solidFill>
                  <a:srgbClr val="AC142A"/>
                </a:solidFill>
              </a:rPr>
              <a:t>Ag</a:t>
            </a:r>
            <a:r>
              <a:rPr lang="en-US" sz="3000" b="1" smtClean="0">
                <a:solidFill>
                  <a:srgbClr val="266B9A"/>
                </a:solidFill>
              </a:rPr>
              <a:t> </a:t>
            </a:r>
            <a:r>
              <a:rPr lang="ru-RU" sz="3000" b="1" smtClean="0"/>
              <a:t>+ 2</a:t>
            </a:r>
            <a:r>
              <a:rPr lang="en-US" sz="3000" b="1" smtClean="0">
                <a:solidFill>
                  <a:srgbClr val="003399"/>
                </a:solidFill>
              </a:rPr>
              <a:t> </a:t>
            </a:r>
            <a:r>
              <a:rPr lang="en-US" sz="3600" b="1" smtClean="0">
                <a:solidFill>
                  <a:srgbClr val="AC142A"/>
                </a:solidFill>
              </a:rPr>
              <a:t>CH</a:t>
            </a:r>
            <a:r>
              <a:rPr lang="ru-RU" sz="3600" b="1" baseline="-25000" smtClean="0">
                <a:solidFill>
                  <a:srgbClr val="AC142A"/>
                </a:solidFill>
              </a:rPr>
              <a:t>3</a:t>
            </a:r>
            <a:r>
              <a:rPr lang="en-US" sz="3600" b="1" smtClean="0">
                <a:solidFill>
                  <a:srgbClr val="AC142A"/>
                </a:solidFill>
              </a:rPr>
              <a:t>COOH</a:t>
            </a:r>
            <a:r>
              <a:rPr lang="ru-RU" sz="3000" b="1" smtClean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                  Н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1600" b="1" smtClean="0"/>
              <a:t>                                                                  </a:t>
            </a:r>
            <a:r>
              <a:rPr lang="en-US" sz="1600" b="1" smtClean="0"/>
              <a:t>t</a:t>
            </a:r>
            <a:r>
              <a:rPr lang="ru-RU" sz="1600" b="1" smtClean="0"/>
              <a:t> 140</a:t>
            </a:r>
            <a:r>
              <a:rPr lang="ru-RU" sz="1600" b="1" baseline="30000" smtClean="0"/>
              <a:t>0</a:t>
            </a:r>
            <a:r>
              <a:rPr lang="en-US" sz="1600" b="1" smtClean="0"/>
              <a:t>C</a:t>
            </a:r>
            <a:r>
              <a:rPr lang="ru-RU" sz="1600" b="1" smtClean="0"/>
              <a:t>, </a:t>
            </a:r>
            <a:r>
              <a:rPr lang="en-US" sz="1600" b="1" smtClean="0"/>
              <a:t>H</a:t>
            </a:r>
            <a:r>
              <a:rPr lang="ru-RU" sz="1600" b="1" baseline="-25000" smtClean="0"/>
              <a:t>2</a:t>
            </a:r>
            <a:r>
              <a:rPr lang="en-US" sz="1600" b="1" smtClean="0"/>
              <a:t>SO</a:t>
            </a:r>
            <a:r>
              <a:rPr lang="ru-RU" sz="1600" b="1" baseline="-25000" smtClean="0"/>
              <a:t>4</a:t>
            </a:r>
            <a:r>
              <a:rPr lang="ru-RU" sz="1600" b="1" smtClean="0"/>
              <a:t> </a:t>
            </a:r>
            <a:r>
              <a:rPr lang="ru-RU" sz="1600" b="1" baseline="-25000" smtClean="0"/>
              <a:t>(конц)</a:t>
            </a:r>
            <a:endParaRPr lang="ru-RU" sz="1600" b="1" smtClean="0"/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2. СН</a:t>
            </a:r>
            <a:r>
              <a:rPr lang="ru-RU" sz="3000" b="1" baseline="-25000" smtClean="0"/>
              <a:t>3</a:t>
            </a:r>
            <a:r>
              <a:rPr lang="ru-RU" sz="3000" b="1" smtClean="0"/>
              <a:t> – СН</a:t>
            </a:r>
            <a:r>
              <a:rPr lang="ru-RU" sz="3000" b="1" baseline="-25000" smtClean="0"/>
              <a:t>2 </a:t>
            </a:r>
            <a:r>
              <a:rPr lang="ru-RU" sz="3000" b="1" smtClean="0"/>
              <a:t>– ОН                          </a:t>
            </a:r>
            <a:r>
              <a:rPr lang="en-US" sz="3600" b="1" smtClean="0">
                <a:solidFill>
                  <a:srgbClr val="C00000"/>
                </a:solidFill>
              </a:rPr>
              <a:t>C</a:t>
            </a:r>
            <a:r>
              <a:rPr lang="ru-RU" sz="3600" b="1" baseline="-25000" smtClean="0">
                <a:solidFill>
                  <a:srgbClr val="C00000"/>
                </a:solidFill>
              </a:rPr>
              <a:t>2</a:t>
            </a:r>
            <a:r>
              <a:rPr lang="en-US" sz="3600" b="1" smtClean="0">
                <a:solidFill>
                  <a:srgbClr val="C00000"/>
                </a:solidFill>
              </a:rPr>
              <a:t>H</a:t>
            </a:r>
            <a:r>
              <a:rPr lang="ru-RU" sz="3600" b="1" baseline="-25000" smtClean="0">
                <a:solidFill>
                  <a:srgbClr val="C00000"/>
                </a:solidFill>
              </a:rPr>
              <a:t>4</a:t>
            </a:r>
            <a:r>
              <a:rPr lang="ru-RU" sz="3600" b="1" smtClean="0">
                <a:solidFill>
                  <a:srgbClr val="C00000"/>
                </a:solidFill>
              </a:rPr>
              <a:t> </a:t>
            </a:r>
            <a:r>
              <a:rPr lang="ru-RU" sz="3000" b="1" smtClean="0"/>
              <a:t>+ Н</a:t>
            </a:r>
            <a:r>
              <a:rPr lang="ru-RU" sz="3000" b="1" baseline="-25000" smtClean="0"/>
              <a:t>2</a:t>
            </a:r>
            <a:r>
              <a:rPr lang="ru-RU" sz="3000" b="1" smtClean="0"/>
              <a:t>О;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pl-PL" sz="1600" b="1" smtClean="0"/>
              <a:t>                          </a:t>
            </a:r>
            <a:r>
              <a:rPr lang="ru-RU" sz="1600" b="1" smtClean="0"/>
              <a:t>    </a:t>
            </a:r>
            <a:r>
              <a:rPr lang="pl-PL" sz="1600" b="1" smtClean="0"/>
              <a:t>   </a:t>
            </a:r>
            <a:r>
              <a:rPr lang="ru-RU" sz="1600" b="1" smtClean="0"/>
              <a:t>                                   </a:t>
            </a:r>
            <a:r>
              <a:rPr lang="pl-PL" sz="1600" b="1" smtClean="0"/>
              <a:t> </a:t>
            </a:r>
            <a:r>
              <a:rPr lang="ru-RU" sz="1600" b="1" smtClean="0"/>
              <a:t>       </a:t>
            </a:r>
            <a:r>
              <a:rPr lang="pl-PL" sz="1600" b="1" smtClean="0"/>
              <a:t>  t, H</a:t>
            </a:r>
            <a:r>
              <a:rPr lang="pl-PL" sz="1600" b="1" baseline="-25000" smtClean="0"/>
              <a:t>2</a:t>
            </a:r>
            <a:r>
              <a:rPr lang="pl-PL" sz="1600" b="1" smtClean="0"/>
              <a:t>SO</a:t>
            </a:r>
            <a:r>
              <a:rPr lang="pl-PL" sz="1600" b="1" baseline="-25000" smtClean="0"/>
              <a:t>4           </a:t>
            </a:r>
            <a:r>
              <a:rPr lang="ru-RU" sz="1600" b="1" baseline="-25000" smtClean="0"/>
              <a:t>                                 </a:t>
            </a:r>
            <a:r>
              <a:rPr lang="pl-PL" sz="1600" b="1" baseline="-25000" smtClean="0"/>
              <a:t>        </a:t>
            </a:r>
            <a:r>
              <a:rPr lang="ru-RU" sz="3000" b="1" baseline="-25000" smtClean="0"/>
              <a:t> </a:t>
            </a:r>
            <a:r>
              <a:rPr lang="ru-RU" sz="3000" b="1" smtClean="0"/>
              <a:t> </a:t>
            </a:r>
            <a:r>
              <a:rPr lang="pl-PL" sz="3000" b="1" smtClean="0"/>
              <a:t>O</a:t>
            </a:r>
            <a:r>
              <a:rPr lang="pl-PL" sz="3000" b="1" baseline="-25000" smtClean="0"/>
              <a:t>      </a:t>
            </a:r>
            <a:endParaRPr lang="ru-RU" sz="3000" b="1" smtClean="0"/>
          </a:p>
          <a:p>
            <a:pPr eaLnBrk="1" hangingPunct="1">
              <a:buFont typeface="Arial" charset="0"/>
              <a:buNone/>
            </a:pPr>
            <a:r>
              <a:rPr lang="ru-RU" sz="3000" b="1" smtClean="0"/>
              <a:t>3</a:t>
            </a:r>
            <a:r>
              <a:rPr lang="en-US" sz="3000" b="1" smtClean="0">
                <a:solidFill>
                  <a:srgbClr val="003300"/>
                </a:solidFill>
              </a:rPr>
              <a:t> </a:t>
            </a:r>
            <a:r>
              <a:rPr lang="en-US" sz="3600" b="1" smtClean="0">
                <a:solidFill>
                  <a:srgbClr val="AC142A"/>
                </a:solidFill>
              </a:rPr>
              <a:t>C</a:t>
            </a:r>
            <a:r>
              <a:rPr lang="ru-RU" sz="3600" b="1" baseline="-25000" smtClean="0">
                <a:solidFill>
                  <a:srgbClr val="AC142A"/>
                </a:solidFill>
              </a:rPr>
              <a:t>2</a:t>
            </a:r>
            <a:r>
              <a:rPr lang="en-US" sz="3600" b="1" smtClean="0">
                <a:solidFill>
                  <a:srgbClr val="AC142A"/>
                </a:solidFill>
              </a:rPr>
              <a:t>H</a:t>
            </a:r>
            <a:r>
              <a:rPr lang="ru-RU" sz="3600" b="1" baseline="-25000" smtClean="0">
                <a:solidFill>
                  <a:srgbClr val="AC142A"/>
                </a:solidFill>
              </a:rPr>
              <a:t>5</a:t>
            </a:r>
            <a:r>
              <a:rPr lang="en-US" sz="3600" b="1" smtClean="0">
                <a:solidFill>
                  <a:srgbClr val="AC142A"/>
                </a:solidFill>
              </a:rPr>
              <a:t>OH</a:t>
            </a:r>
            <a:r>
              <a:rPr lang="ru-RU" sz="3000" b="1" smtClean="0"/>
              <a:t> </a:t>
            </a:r>
            <a:r>
              <a:rPr lang="pl-PL" sz="3000" b="1" smtClean="0"/>
              <a:t>+ </a:t>
            </a:r>
            <a:r>
              <a:rPr lang="ru-RU" sz="3000" b="1" smtClean="0"/>
              <a:t>СН</a:t>
            </a:r>
            <a:r>
              <a:rPr lang="pl-PL" sz="3000" b="1" baseline="-25000" smtClean="0"/>
              <a:t>3</a:t>
            </a:r>
            <a:r>
              <a:rPr lang="ru-RU" sz="3000" b="1" smtClean="0"/>
              <a:t>СООН   </a:t>
            </a:r>
            <a:r>
              <a:rPr lang="pl-PL" sz="3000" b="1" smtClean="0"/>
              <a:t>          CH</a:t>
            </a:r>
            <a:r>
              <a:rPr lang="pl-PL" sz="3000" b="1" baseline="-25000" smtClean="0"/>
              <a:t>3</a:t>
            </a:r>
            <a:r>
              <a:rPr lang="pl-PL" sz="3000" b="1" smtClean="0"/>
              <a:t> – C   </a:t>
            </a:r>
            <a:r>
              <a:rPr lang="ru-RU" sz="3000" b="1" smtClean="0"/>
              <a:t>      </a:t>
            </a:r>
            <a:r>
              <a:rPr lang="pl-PL" sz="3000" b="1" smtClean="0"/>
              <a:t>+</a:t>
            </a:r>
            <a:r>
              <a:rPr lang="ru-RU" sz="3000" b="1" smtClean="0"/>
              <a:t>      </a:t>
            </a:r>
            <a:r>
              <a:rPr lang="pl-PL" sz="3000" b="1" smtClean="0"/>
              <a:t> H</a:t>
            </a:r>
            <a:r>
              <a:rPr lang="pl-PL" sz="3000" b="1" baseline="-25000" smtClean="0"/>
              <a:t>2</a:t>
            </a:r>
            <a:r>
              <a:rPr lang="pl-PL" sz="3000" b="1" smtClean="0"/>
              <a:t>O</a:t>
            </a:r>
            <a:endParaRPr lang="ru-RU" sz="3000" b="1" smtClean="0"/>
          </a:p>
          <a:p>
            <a:pPr eaLnBrk="1" hangingPunct="1">
              <a:buFont typeface="Arial" charset="0"/>
              <a:buNone/>
            </a:pPr>
            <a:r>
              <a:rPr lang="pl-PL" sz="3000" b="1" smtClean="0"/>
              <a:t>                                            </a:t>
            </a:r>
            <a:r>
              <a:rPr lang="ru-RU" sz="3000" b="1" smtClean="0"/>
              <a:t>        </a:t>
            </a:r>
            <a:r>
              <a:rPr lang="pl-PL" sz="3000" b="1" smtClean="0"/>
              <a:t>          </a:t>
            </a:r>
            <a:r>
              <a:rPr lang="ru-RU" sz="3000" b="1" smtClean="0"/>
              <a:t>  </a:t>
            </a:r>
            <a:r>
              <a:rPr lang="pl-PL" sz="3000" b="1" smtClean="0"/>
              <a:t>     </a:t>
            </a:r>
            <a:r>
              <a:rPr lang="en-US" sz="3000" b="1" smtClean="0"/>
              <a:t>O – C</a:t>
            </a:r>
            <a:r>
              <a:rPr lang="en-US" sz="3000" b="1" baseline="-25000" smtClean="0"/>
              <a:t>2</a:t>
            </a:r>
            <a:r>
              <a:rPr lang="en-US" sz="3000" b="1" smtClean="0"/>
              <a:t>H</a:t>
            </a:r>
            <a:r>
              <a:rPr lang="en-US" sz="3000" b="1" baseline="-25000" smtClean="0"/>
              <a:t>5</a:t>
            </a:r>
            <a:endParaRPr lang="ru-RU" sz="3000" b="1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57625" y="1214438"/>
            <a:ext cx="1571625" cy="1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29000" y="3143250"/>
            <a:ext cx="1285875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9063" y="4714875"/>
            <a:ext cx="1000125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Line 7"/>
          <p:cNvSpPr>
            <a:spLocks noChangeShapeType="1"/>
          </p:cNvSpPr>
          <p:nvPr/>
        </p:nvSpPr>
        <p:spPr bwMode="auto">
          <a:xfrm flipH="1">
            <a:off x="3857625" y="478631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643063" y="857250"/>
            <a:ext cx="2857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14501" y="857250"/>
            <a:ext cx="2857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607345" y="1535906"/>
            <a:ext cx="214312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6036469" y="5322094"/>
            <a:ext cx="214313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72188" y="4643437"/>
            <a:ext cx="2857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143626" y="4643437"/>
            <a:ext cx="2857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75" y="142875"/>
            <a:ext cx="4214813" cy="67151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Вариант 1.  Часть А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А 1. Этановая кислота и уксусная кислота являются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4) одним и тем же веществом.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А 2. Соединения бутанол – 1 и 2 – метилпропанол – 2 являются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2) структурными изомерами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А 3. Реакция “серебряного зеркала” характерна для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3) муравьиной кислоты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5" y="142875"/>
            <a:ext cx="4714875" cy="671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Вариант 2.  Часть А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А 1. Этаналь и ацетальдегид – это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2) одно и то же вещество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 А 2. Функциональную группу  - ОН содержат молекулы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3) спиртов 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А 3. В ходе реакции “серебряного зеркала” этаналь окисляется по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</a:rPr>
              <a:t>1) связи С – Н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42875" y="142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7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Вершина </a:t>
            </a:r>
          </a:p>
        </p:txBody>
      </p:sp>
      <p:pic>
        <p:nvPicPr>
          <p:cNvPr id="27650" name="Picture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3138" y="1928813"/>
            <a:ext cx="3960812" cy="37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8294687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5072063" cy="6000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642938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Цель</a:t>
            </a:r>
            <a:r>
              <a:rPr lang="ru-RU" sz="2400" i="1"/>
              <a:t>: Обобщить и систематизировать знания, умения, навыки по основным классам кислородсодержащих органических соединений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928934"/>
            <a:ext cx="778671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Свои способности человек может узнать только приложив их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Сенека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221456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Инструкция для участников экспедиции</a:t>
            </a:r>
            <a:r>
              <a:rPr lang="ru-RU" sz="4000" smtClean="0"/>
              <a:t>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Итоговый лист заполняется самостоятельно;</a:t>
            </a:r>
          </a:p>
          <a:p>
            <a:pPr eaLnBrk="1" hangingPunct="1"/>
            <a:r>
              <a:rPr lang="ru-RU" smtClean="0"/>
              <a:t>2. Работа может быть парной или индивидуальной на ваш выбор.</a:t>
            </a:r>
          </a:p>
          <a:p>
            <a:pPr eaLnBrk="1" hangingPunct="1"/>
            <a:r>
              <a:rPr lang="ru-RU" smtClean="0"/>
              <a:t>3. Результативность работы вы оцениваете самостоятельно.</a:t>
            </a:r>
          </a:p>
          <a:p>
            <a:pPr eaLnBrk="1" hangingPunct="1"/>
            <a:r>
              <a:rPr lang="ru-RU" smtClean="0"/>
              <a:t>4. </a:t>
            </a:r>
            <a:r>
              <a:rPr lang="ru-RU" smtClean="0">
                <a:latin typeface="Arial" charset="0"/>
              </a:rPr>
              <a:t>М</a:t>
            </a:r>
            <a:r>
              <a:rPr lang="ru-RU" smtClean="0"/>
              <a:t>аксимальный балл выставляется за безошибочно выполненное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4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Соотнесите определения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14375"/>
            <a:ext cx="4041775" cy="6000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1.Спирты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2.Альдегиды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3.Карбоновые кислоты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4.Жиры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71500"/>
            <a:ext cx="4041775" cy="6048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а)   </a:t>
            </a:r>
            <a:r>
              <a:rPr lang="ru-RU" sz="2200" dirty="0" smtClean="0"/>
              <a:t>органические соединения, содержащие одну или несколько карбоксильных групп -СООН.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б)   </a:t>
            </a:r>
            <a:r>
              <a:rPr lang="ru-RU" sz="2200" dirty="0" smtClean="0"/>
              <a:t>сложные эфиры глицерина и высших одноосновных карбоновых кислот.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в)    </a:t>
            </a:r>
            <a:r>
              <a:rPr lang="ru-RU" sz="2200" dirty="0" smtClean="0"/>
              <a:t>органические вещества, в молекулах которых имеется группа &gt;С=О (карбонил или оксогруппа).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г)   </a:t>
            </a:r>
            <a:r>
              <a:rPr lang="ru-RU" sz="2200" dirty="0" smtClean="0"/>
              <a:t>органические соединения, содержащие одну или несколько гидроксильных групп.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1178719" y="1964532"/>
            <a:ext cx="4429125" cy="2643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86000" y="2357438"/>
            <a:ext cx="2357438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036094" y="1893094"/>
            <a:ext cx="2286000" cy="107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785938" y="2571750"/>
            <a:ext cx="2928937" cy="2357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14313" y="28575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85875"/>
            <a:ext cx="4041775" cy="557212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70C0"/>
                </a:solidFill>
              </a:rPr>
              <a:t>                                  ∕∕   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70C0"/>
                </a:solidFill>
              </a:rPr>
              <a:t>1.     СН</a:t>
            </a:r>
            <a:r>
              <a:rPr lang="ru-RU" sz="5600" b="1" baseline="-25000" dirty="0" smtClean="0">
                <a:solidFill>
                  <a:srgbClr val="0070C0"/>
                </a:solidFill>
              </a:rPr>
              <a:t>3</a:t>
            </a:r>
            <a:r>
              <a:rPr lang="ru-RU" sz="5600" b="1" dirty="0" smtClean="0">
                <a:solidFill>
                  <a:srgbClr val="0070C0"/>
                </a:solidFill>
              </a:rPr>
              <a:t> – СН</a:t>
            </a:r>
            <a:r>
              <a:rPr lang="ru-RU" sz="5600" b="1" baseline="-25000" dirty="0" smtClean="0">
                <a:solidFill>
                  <a:srgbClr val="0070C0"/>
                </a:solidFill>
              </a:rPr>
              <a:t>2 </a:t>
            </a:r>
            <a:r>
              <a:rPr lang="ru-RU" sz="5600" b="1" dirty="0" smtClean="0">
                <a:solidFill>
                  <a:srgbClr val="0070C0"/>
                </a:solidFill>
              </a:rPr>
              <a:t>– С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70C0"/>
                </a:solidFill>
              </a:rPr>
              <a:t>                                 \   О – СН</a:t>
            </a:r>
            <a:r>
              <a:rPr lang="ru-RU" sz="5600" b="1" baseline="-25000" dirty="0" smtClean="0">
                <a:solidFill>
                  <a:srgbClr val="0070C0"/>
                </a:solidFill>
              </a:rPr>
              <a:t>3</a:t>
            </a:r>
            <a:endParaRPr lang="ru-RU" sz="56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baseline="-25000" dirty="0" smtClean="0"/>
              <a:t> </a:t>
            </a:r>
            <a:endParaRPr lang="ru-RU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7030A0"/>
                </a:solidFill>
              </a:rPr>
              <a:t>                                   ∕∕ 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7030A0"/>
                </a:solidFill>
              </a:rPr>
              <a:t>2.       СН</a:t>
            </a:r>
            <a:r>
              <a:rPr lang="ru-RU" sz="5600" b="1" baseline="-25000" dirty="0" smtClean="0">
                <a:solidFill>
                  <a:srgbClr val="7030A0"/>
                </a:solidFill>
              </a:rPr>
              <a:t>3</a:t>
            </a:r>
            <a:r>
              <a:rPr lang="ru-RU" sz="5600" b="1" dirty="0" smtClean="0">
                <a:solidFill>
                  <a:srgbClr val="7030A0"/>
                </a:solidFill>
              </a:rPr>
              <a:t> – СН – 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7030A0"/>
                </a:solidFill>
              </a:rPr>
              <a:t>                                  \   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0099"/>
                </a:solidFill>
              </a:rPr>
              <a:t>3.            НСОН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3399"/>
                </a:solidFill>
              </a:rPr>
              <a:t>4.             СН</a:t>
            </a:r>
            <a:r>
              <a:rPr lang="ru-RU" sz="5600" b="1" baseline="-25000" dirty="0" smtClean="0">
                <a:solidFill>
                  <a:srgbClr val="003399"/>
                </a:solidFill>
              </a:rPr>
              <a:t>3</a:t>
            </a:r>
            <a:r>
              <a:rPr lang="ru-RU" sz="5600" b="1" dirty="0" smtClean="0">
                <a:solidFill>
                  <a:srgbClr val="003399"/>
                </a:solidFill>
              </a:rPr>
              <a:t>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2 ЭТАП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0" y="1714500"/>
            <a:ext cx="397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70C0"/>
                </a:solidFill>
              </a:rPr>
              <a:t>Сложный эфир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7688" y="3071813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7030A0"/>
                </a:solidFill>
              </a:rPr>
              <a:t>Карбоновая кислота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9125" y="4429125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</a:rPr>
              <a:t>Альдегид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55006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266B9A"/>
                </a:solidFill>
              </a:rPr>
              <a:t>Спирт 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143000" y="214313"/>
            <a:ext cx="6929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Определите по формуле классовую принадлежность соединения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«Угадай-ка»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071563"/>
            <a:ext cx="2916237" cy="196056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0"/>
            <a:ext cx="415607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785813"/>
            <a:ext cx="17176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143000"/>
            <a:ext cx="383381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000500"/>
            <a:ext cx="3495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571750"/>
            <a:ext cx="5000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/>
              <a:t>Ацетон 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142875" y="214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3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857225" y="285728"/>
            <a:ext cx="3286148" cy="2257447"/>
          </a:xfr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/>
              <a:t>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СН</a:t>
            </a:r>
            <a:r>
              <a:rPr lang="ru-RU" sz="3600" baseline="-25000" dirty="0" smtClean="0"/>
              <a:t>3</a:t>
            </a:r>
            <a:r>
              <a:rPr lang="ru-RU" sz="3600" dirty="0" smtClean="0"/>
              <a:t>СООН</a:t>
            </a:r>
            <a:endParaRPr lang="ru-RU" sz="36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800" b="1" dirty="0" smtClean="0"/>
              <a:t> 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214313" y="857250"/>
            <a:ext cx="357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1</a:t>
            </a:r>
          </a:p>
          <a:p>
            <a:pPr algn="ctr"/>
            <a:r>
              <a:rPr lang="ru-RU" b="1"/>
              <a:t>РЯД</a:t>
            </a:r>
          </a:p>
        </p:txBody>
      </p:sp>
      <p:sp>
        <p:nvSpPr>
          <p:cNvPr id="22533" name="AutoShape 9"/>
          <p:cNvSpPr>
            <a:spLocks/>
          </p:cNvSpPr>
          <p:nvPr/>
        </p:nvSpPr>
        <p:spPr bwMode="auto">
          <a:xfrm>
            <a:off x="428625" y="428625"/>
            <a:ext cx="360363" cy="2159000"/>
          </a:xfrm>
          <a:prstGeom prst="leftBrace">
            <a:avLst>
              <a:gd name="adj1" fmla="val 49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11"/>
          <p:cNvSpPr>
            <a:spLocks/>
          </p:cNvSpPr>
          <p:nvPr/>
        </p:nvSpPr>
        <p:spPr bwMode="auto">
          <a:xfrm>
            <a:off x="571500" y="2643188"/>
            <a:ext cx="71438" cy="1727200"/>
          </a:xfrm>
          <a:prstGeom prst="leftBrace">
            <a:avLst>
              <a:gd name="adj1" fmla="val 831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42875" y="3071813"/>
            <a:ext cx="4286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2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РЯД</a:t>
            </a: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714348" y="4714884"/>
            <a:ext cx="4286280" cy="178510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</a:t>
            </a:r>
            <a:r>
              <a:rPr lang="ru-RU" sz="2800" b="1" dirty="0"/>
              <a:t>СН</a:t>
            </a:r>
            <a:r>
              <a:rPr lang="ru-RU" b="1" dirty="0"/>
              <a:t>3</a:t>
            </a:r>
            <a:r>
              <a:rPr lang="ru-RU" sz="2800" b="1" dirty="0"/>
              <a:t> – СН</a:t>
            </a:r>
            <a:r>
              <a:rPr lang="ru-RU" b="1" dirty="0"/>
              <a:t>2 </a:t>
            </a:r>
            <a:r>
              <a:rPr lang="ru-RU" sz="2800" b="1" dirty="0"/>
              <a:t>– СН</a:t>
            </a:r>
            <a:r>
              <a:rPr lang="ru-RU" b="1" dirty="0"/>
              <a:t>3</a:t>
            </a:r>
            <a:r>
              <a:rPr lang="ru-RU" sz="2800" b="1" dirty="0"/>
              <a:t> – СООН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22539" name="AutoShape 15"/>
          <p:cNvSpPr>
            <a:spLocks/>
          </p:cNvSpPr>
          <p:nvPr/>
        </p:nvSpPr>
        <p:spPr bwMode="auto">
          <a:xfrm>
            <a:off x="571500" y="4786313"/>
            <a:ext cx="73025" cy="1512887"/>
          </a:xfrm>
          <a:prstGeom prst="leftBrace">
            <a:avLst>
              <a:gd name="adj1" fmla="val 172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142875" y="4929188"/>
            <a:ext cx="4286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3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РЯД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5813" y="1357313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Этановая кислота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68" y="285728"/>
            <a:ext cx="5357850" cy="228601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СН</a:t>
            </a:r>
            <a:r>
              <a:rPr lang="ru-RU" sz="2800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|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СН</a:t>
            </a:r>
            <a:r>
              <a:rPr lang="ru-RU" sz="2800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С – СН</a:t>
            </a:r>
            <a:r>
              <a:rPr lang="ru-RU" sz="2800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ОН 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</a:t>
            </a:r>
            <a:endParaRPr lang="ru-RU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86375" y="1643063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2 – метилпропанол -1</a:t>
            </a:r>
            <a:r>
              <a:rPr lang="ru-RU" sz="2400" b="1"/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42938" y="2643188"/>
            <a:ext cx="4143375" cy="1898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СН</a:t>
            </a:r>
            <a:r>
              <a:rPr lang="ru-RU" sz="3200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С – СН – СН</a:t>
            </a:r>
            <a:r>
              <a:rPr lang="ru-RU" sz="3200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endParaRPr lang="ru-RU" sz="32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||     </a:t>
            </a:r>
            <a:endParaRPr lang="ru-RU" sz="32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О   </a:t>
            </a:r>
            <a:endParaRPr lang="ru-RU" sz="3200" baseline="-300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3200" baseline="-300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3" y="2643188"/>
            <a:ext cx="4071937" cy="1938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 СН</a:t>
            </a:r>
            <a:r>
              <a:rPr lang="ru-RU" sz="3200" baseline="-25000" dirty="0"/>
              <a:t>3</a:t>
            </a:r>
            <a:r>
              <a:rPr lang="ru-RU" sz="3200" dirty="0"/>
              <a:t> – СН</a:t>
            </a:r>
            <a:r>
              <a:rPr lang="ru-RU" sz="3200" baseline="-25000" dirty="0"/>
              <a:t>2</a:t>
            </a:r>
            <a:r>
              <a:rPr lang="ru-RU" sz="3200" dirty="0"/>
              <a:t> – ОН</a:t>
            </a:r>
          </a:p>
          <a:p>
            <a:pPr>
              <a:defRPr/>
            </a:pPr>
            <a:r>
              <a:rPr lang="ru-RU" sz="2400" b="1" dirty="0"/>
              <a:t>         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/>
              <a:t> </a:t>
            </a:r>
            <a:endParaRPr lang="ru-RU" sz="32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929188" y="4643438"/>
            <a:ext cx="4071937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СН</a:t>
            </a:r>
            <a:r>
              <a:rPr lang="ru-RU" sz="2400" b="1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СН – СН – СН</a:t>
            </a:r>
            <a:r>
              <a:rPr lang="ru-RU" sz="2400" b="1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endParaRPr lang="ru-RU" sz="2400" b="1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          |</a:t>
            </a:r>
            <a:endParaRPr lang="ru-RU" sz="2400" b="1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      </a:t>
            </a:r>
            <a:r>
              <a:rPr lang="ru-RU" sz="2400" b="1" baseline="-30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ru-RU" sz="2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ОН</a:t>
            </a:r>
          </a:p>
          <a:p>
            <a:pPr eaLnBrk="0" hangingPunct="0"/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8" y="5572125"/>
            <a:ext cx="4357687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400" b="1" dirty="0"/>
              <a:t>бутановая кислота;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29188" y="5857875"/>
            <a:ext cx="385762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бутанол-2</a:t>
            </a:r>
            <a:endParaRPr lang="ru-RU" sz="2400" b="1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15063" y="328612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этанол </a:t>
            </a:r>
            <a:endParaRPr lang="ru-RU" sz="24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28688" y="4071938"/>
            <a:ext cx="407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бутанон - 2      </a:t>
            </a:r>
          </a:p>
        </p:txBody>
      </p:sp>
      <p:sp>
        <p:nvSpPr>
          <p:cNvPr id="22553" name="TextBox 22"/>
          <p:cNvSpPr txBox="1">
            <a:spLocks noChangeArrowheads="1"/>
          </p:cNvSpPr>
          <p:nvPr/>
        </p:nvSpPr>
        <p:spPr bwMode="auto">
          <a:xfrm>
            <a:off x="142875" y="142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4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2" grpId="0" animBg="1"/>
      <p:bldP spid="33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392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Экспедиция химиков к вершине знаний</vt:lpstr>
      <vt:lpstr>Слайд 2</vt:lpstr>
      <vt:lpstr>Слайд 3</vt:lpstr>
      <vt:lpstr>Слайд 4</vt:lpstr>
      <vt:lpstr>Инструкция для участников экспедиции:</vt:lpstr>
      <vt:lpstr>Соотнесите определения</vt:lpstr>
      <vt:lpstr>Слайд 7</vt:lpstr>
      <vt:lpstr>«Угадай-ка»</vt:lpstr>
      <vt:lpstr>Слайд 9</vt:lpstr>
      <vt:lpstr>«Экспериментальный»</vt:lpstr>
      <vt:lpstr>  Заполните пропуски в уравнениях химических реакций , выбрав недостающие компоненты из предложенных веществ:  а)Ag,  б) C2H5OH,   в)C2H4,  г)CH3COOH,  д)C2H5 – O – C2H5. </vt:lpstr>
      <vt:lpstr>Слайд 12</vt:lpstr>
      <vt:lpstr>Слайд 13</vt:lpstr>
      <vt:lpstr>Вершина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Химия</cp:lastModifiedBy>
  <cp:revision>98</cp:revision>
  <dcterms:created xsi:type="dcterms:W3CDTF">2011-02-17T16:09:03Z</dcterms:created>
  <dcterms:modified xsi:type="dcterms:W3CDTF">2011-02-28T12:16:54Z</dcterms:modified>
</cp:coreProperties>
</file>