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6" r:id="rId9"/>
    <p:sldId id="261" r:id="rId10"/>
    <p:sldId id="264" r:id="rId11"/>
    <p:sldId id="262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1.wm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hyperlink" Target="&#1040;%20&#1055;&#1072;&#1093;&#1084;&#1091;&#1090;&#1086;&#1074;&#1072;,%20&#1053;%20&#1044;&#1086;&#1073;&#1088;&#1086;&#1085;&#1088;&#1072;&#1074;&#1086;&#1074;,%20&#1080;&#1089;&#1087;.&#1070;&#1088;&#1080;&#1081;%20&#1043;&#1091;&#1083;&#1103;&#1077;&#1074;,%20&#1101;&#1089;&#1090;&#1088;.&#1086;&#1088;&#1082;.%20&#1042;&#1056;%20&#1087;-&#1091;%20&#1070;.&#1057;&#1080;&#1083;&#1072;&#1085;&#1090;&#1100;&#1077;&#1074;&#1072;,%201975%20-%20&#1047;&#1085;&#1072;&#1077;&#1090;&#1077;,%20&#1082;&#1072;&#1082;&#1080;&#1084;%20&#1086;&#1085;%20&#1087;&#1072;&#1088;&#1085;&#1077;&#1084;%20&#1073;&#1099;&#1083;.mp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Валерий\AppData\Local\Microsoft\Windows\Temporary Internet Files\Content.IE5\78UII6IW\MP90040727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517159">
            <a:off x="-673634" y="114552"/>
            <a:ext cx="3901440" cy="2855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/>
          <a:lstStyle/>
          <a:p>
            <a:r>
              <a:rPr lang="ru-RU" dirty="0" smtClean="0"/>
              <a:t>ВЕСЕННИЙ БАЛ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63691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Ребус 8 мар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9181020" cy="3672408"/>
          </a:xfrm>
          <a:prstGeom prst="rect">
            <a:avLst/>
          </a:prstGeom>
          <a:noFill/>
        </p:spPr>
      </p:pic>
      <p:pic>
        <p:nvPicPr>
          <p:cNvPr id="2051" name="Picture 3" descr="C:\Users\Валерий\AppData\Local\Microsoft\Windows\Temporary Internet Files\Content.IE5\FKZBRUHY\MP90040726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04373">
            <a:off x="6747492" y="89809"/>
            <a:ext cx="1614891" cy="2204864"/>
          </a:xfrm>
          <a:prstGeom prst="rect">
            <a:avLst/>
          </a:prstGeom>
          <a:noFill/>
        </p:spPr>
      </p:pic>
      <p:pic>
        <p:nvPicPr>
          <p:cNvPr id="2053" name="Picture 5" descr="C:\Users\Валерий\AppData\Local\Microsoft\Windows\Temporary Internet Files\Content.IE5\3VBDJESU\MP90042774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444958">
            <a:off x="7095848" y="3900265"/>
            <a:ext cx="251817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Встречаем весенние праздники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5400" b="1" dirty="0" smtClean="0"/>
              <a:t>О каком празднике праздников написал А.С. Пушкин?</a:t>
            </a:r>
            <a:endParaRPr lang="ru-RU" sz="5400" dirty="0" smtClean="0"/>
          </a:p>
          <a:p>
            <a:r>
              <a:rPr lang="ru-RU" sz="5400" b="1" dirty="0" smtClean="0"/>
              <a:t>В чужбине свято соблюдаю</a:t>
            </a:r>
            <a:br>
              <a:rPr lang="ru-RU" sz="5400" b="1" dirty="0" smtClean="0"/>
            </a:br>
            <a:r>
              <a:rPr lang="ru-RU" sz="5400" b="1" dirty="0" smtClean="0"/>
              <a:t>Родной обычай старины:</a:t>
            </a:r>
            <a:br>
              <a:rPr lang="ru-RU" sz="5400" b="1" dirty="0" smtClean="0"/>
            </a:br>
            <a:r>
              <a:rPr lang="ru-RU" sz="5400" b="1" dirty="0" smtClean="0"/>
              <a:t>На волю птичку выпускаю</a:t>
            </a:r>
            <a:br>
              <a:rPr lang="ru-RU" sz="5400" b="1" dirty="0" smtClean="0"/>
            </a:br>
            <a:r>
              <a:rPr lang="ru-RU" sz="5400" b="1" dirty="0" smtClean="0"/>
              <a:t>При светлом празднике весны.</a:t>
            </a:r>
            <a:br>
              <a:rPr lang="ru-RU" sz="5400" b="1" dirty="0" smtClean="0"/>
            </a:br>
            <a:r>
              <a:rPr lang="ru-RU" sz="5400" b="1" dirty="0" smtClean="0"/>
              <a:t>Я стал доступен утешенью;</a:t>
            </a:r>
            <a:br>
              <a:rPr lang="ru-RU" sz="5400" b="1" dirty="0" smtClean="0"/>
            </a:br>
            <a:r>
              <a:rPr lang="ru-RU" sz="5400" b="1" dirty="0" smtClean="0"/>
              <a:t>За что на Бога мне роптать,</a:t>
            </a:r>
            <a:br>
              <a:rPr lang="ru-RU" sz="5400" b="1" dirty="0" smtClean="0"/>
            </a:br>
            <a:r>
              <a:rPr lang="ru-RU" sz="5400" b="1" dirty="0" smtClean="0"/>
              <a:t>Когда хоть одному творенью</a:t>
            </a:r>
            <a:br>
              <a:rPr lang="ru-RU" sz="5400" b="1" dirty="0" smtClean="0"/>
            </a:br>
            <a:r>
              <a:rPr lang="ru-RU" sz="5400" b="1" dirty="0" smtClean="0"/>
              <a:t>Я мог свободу даровать!</a:t>
            </a:r>
            <a:endParaRPr lang="ru-RU" sz="5400" dirty="0" smtClean="0"/>
          </a:p>
          <a:p>
            <a:pPr>
              <a:buNone/>
            </a:pPr>
            <a:endParaRPr lang="ru-RU" sz="5400" b="1" dirty="0"/>
          </a:p>
        </p:txBody>
      </p:sp>
      <p:pic>
        <p:nvPicPr>
          <p:cNvPr id="22531" name="Picture 3" descr="C:\Users\Валерий\AppData\Local\Microsoft\Windows\Temporary Internet Files\Content.IE5\YKRYV59E\MC9004357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212976"/>
            <a:ext cx="1516990" cy="179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Встречаем весенние праздники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5400" b="1" dirty="0" smtClean="0"/>
              <a:t>Как солнце блещет ярко,</a:t>
            </a:r>
            <a:br>
              <a:rPr lang="ru-RU" sz="5400" b="1" dirty="0" smtClean="0"/>
            </a:br>
            <a:r>
              <a:rPr lang="ru-RU" sz="5400" b="1" dirty="0" smtClean="0"/>
              <a:t>Как неба глубь светла,</a:t>
            </a:r>
            <a:br>
              <a:rPr lang="ru-RU" sz="5400" b="1" dirty="0" smtClean="0"/>
            </a:br>
            <a:r>
              <a:rPr lang="ru-RU" sz="5400" b="1" dirty="0" smtClean="0"/>
              <a:t>Как весело и громко</a:t>
            </a:r>
            <a:br>
              <a:rPr lang="ru-RU" sz="5400" b="1" dirty="0" smtClean="0"/>
            </a:br>
            <a:r>
              <a:rPr lang="ru-RU" sz="5400" b="1" dirty="0" smtClean="0"/>
              <a:t>Гудят колокола.</a:t>
            </a:r>
            <a:br>
              <a:rPr lang="ru-RU" sz="5400" b="1" dirty="0" smtClean="0"/>
            </a:br>
            <a:r>
              <a:rPr lang="ru-RU" sz="5400" b="1" dirty="0" smtClean="0"/>
              <a:t>Немолчно в Божьих храмах</a:t>
            </a:r>
            <a:br>
              <a:rPr lang="ru-RU" sz="5400" b="1" dirty="0" smtClean="0"/>
            </a:br>
            <a:r>
              <a:rPr lang="ru-RU" sz="5400" b="1" dirty="0" smtClean="0"/>
              <a:t>Поют «…!</a:t>
            </a:r>
            <a:r>
              <a:rPr lang="ru-RU" sz="5400" b="1" dirty="0" smtClean="0">
                <a:solidFill>
                  <a:srgbClr val="00B050"/>
                </a:solidFill>
              </a:rPr>
              <a:t>(?)</a:t>
            </a:r>
            <a:r>
              <a:rPr lang="ru-RU" sz="5400" b="1" dirty="0" smtClean="0"/>
              <a:t>»</a:t>
            </a:r>
            <a:br>
              <a:rPr lang="ru-RU" sz="5400" b="1" dirty="0" smtClean="0"/>
            </a:br>
            <a:r>
              <a:rPr lang="ru-RU" sz="5400" b="1" dirty="0" smtClean="0"/>
              <a:t>И звуки дивной песни</a:t>
            </a:r>
            <a:br>
              <a:rPr lang="ru-RU" sz="5400" b="1" dirty="0" smtClean="0"/>
            </a:br>
            <a:r>
              <a:rPr lang="ru-RU" sz="5400" b="1" dirty="0" smtClean="0"/>
              <a:t>Доходят до небес.</a:t>
            </a:r>
            <a:endParaRPr lang="ru-RU" sz="5400" dirty="0" smtClean="0"/>
          </a:p>
          <a:p>
            <a:r>
              <a:rPr lang="ru-RU" sz="5400" b="1" i="1" dirty="0" smtClean="0"/>
              <a:t>(А. Плещеев)</a:t>
            </a:r>
            <a:endParaRPr lang="ru-RU" sz="5400" dirty="0" smtClean="0"/>
          </a:p>
          <a:p>
            <a:pPr>
              <a:buNone/>
            </a:pPr>
            <a:endParaRPr lang="ru-RU" sz="5400" b="1" dirty="0"/>
          </a:p>
        </p:txBody>
      </p:sp>
      <p:pic>
        <p:nvPicPr>
          <p:cNvPr id="17410" name="Picture 2" descr="C:\Users\Валерий\AppData\Local\Microsoft\Windows\Temporary Internet Files\Content.IE5\FKZBRUHY\MC9004357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140968"/>
            <a:ext cx="1312164" cy="1799539"/>
          </a:xfrm>
          <a:prstGeom prst="rect">
            <a:avLst/>
          </a:prstGeom>
          <a:noFill/>
        </p:spPr>
      </p:pic>
      <p:pic>
        <p:nvPicPr>
          <p:cNvPr id="17411" name="Picture 3" descr="C:\Users\Валерий\AppData\Local\Microsoft\Windows\Temporary Internet Files\Content.IE5\FKZBRUHY\MC9004357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151248">
            <a:off x="6660232" y="4509120"/>
            <a:ext cx="1312164" cy="1799539"/>
          </a:xfrm>
          <a:prstGeom prst="rect">
            <a:avLst/>
          </a:prstGeom>
          <a:noFill/>
        </p:spPr>
      </p:pic>
      <p:pic>
        <p:nvPicPr>
          <p:cNvPr id="17412" name="Picture 4" descr="C:\Users\Валерий\AppData\Local\Microsoft\Windows\Temporary Internet Files\Content.IE5\FKZBRUHY\MC9004357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970127">
            <a:off x="7020272" y="1844824"/>
            <a:ext cx="1312164" cy="1799539"/>
          </a:xfrm>
          <a:prstGeom prst="rect">
            <a:avLst/>
          </a:prstGeom>
          <a:noFill/>
        </p:spPr>
      </p:pic>
      <p:pic>
        <p:nvPicPr>
          <p:cNvPr id="17413" name="Picture 5" descr="C:\Users\Валерий\AppData\Local\Microsoft\Windows\Temporary Internet Files\Content.IE5\3VBDJESU\MC90043582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0"/>
            <a:ext cx="2101850" cy="274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12776"/>
            <a:ext cx="6462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Первый сборник стихов Сергея Есенина назывался «Радуница». Что это означает?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Радуница – это один из старых праздников, который отмечается после Пасхи в честь радостного события воскрешения Христа, тогда же поминают близких и родных.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C:\Users\Валерий\AppData\Local\Microsoft\Windows\Temporary Internet Files\Content.IE5\FKZBRUHY\MP90044836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77072"/>
            <a:ext cx="4137121" cy="2780928"/>
          </a:xfrm>
          <a:prstGeom prst="rect">
            <a:avLst/>
          </a:prstGeom>
          <a:noFill/>
        </p:spPr>
      </p:pic>
      <p:pic>
        <p:nvPicPr>
          <p:cNvPr id="23554" name="Picture 2" descr="C:\Users\Валерий\AppData\Local\Microsoft\Windows\Temporary Internet Files\Content.IE5\3VBDJESU\MP90039965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5656" cy="18450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dirty="0" smtClean="0"/>
              <a:t>В 1992 году в России этот праздник был переименован в праздник ….</a:t>
            </a:r>
            <a:r>
              <a:rPr lang="ru-RU" sz="5400" b="1" dirty="0" smtClean="0">
                <a:solidFill>
                  <a:srgbClr val="00B050"/>
                </a:solidFill>
              </a:rPr>
              <a:t>(?)</a:t>
            </a:r>
            <a:r>
              <a:rPr lang="ru-RU" sz="5400" b="1" dirty="0" smtClean="0"/>
              <a:t> и </a:t>
            </a:r>
            <a:r>
              <a:rPr lang="ru-RU" dirty="0" smtClean="0"/>
              <a:t>….</a:t>
            </a:r>
            <a:r>
              <a:rPr lang="ru-RU" sz="5400" b="1" dirty="0" smtClean="0">
                <a:solidFill>
                  <a:srgbClr val="00B050"/>
                </a:solidFill>
              </a:rPr>
              <a:t>(?)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23555" name="Picture 3" descr="C:\Users\Валерий\AppData\Local\Microsoft\Windows\Temporary Internet Files\Content.IE5\78UII6IW\MC90020035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0"/>
            <a:ext cx="1822399" cy="1532534"/>
          </a:xfrm>
          <a:prstGeom prst="rect">
            <a:avLst/>
          </a:prstGeom>
          <a:noFill/>
        </p:spPr>
      </p:pic>
      <p:pic>
        <p:nvPicPr>
          <p:cNvPr id="23556" name="Picture 4" descr="C:\Users\Валерий\AppData\Local\Microsoft\Windows\Temporary Internet Files\Content.IE5\FKZBRUHY\MC90033834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229200"/>
            <a:ext cx="1826057" cy="1369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612845"/>
            <a:ext cx="581439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Что такое </a:t>
            </a:r>
            <a:r>
              <a:rPr lang="ru-RU" sz="2000" b="1" dirty="0" smtClean="0">
                <a:solidFill>
                  <a:srgbClr val="00B050"/>
                </a:solidFill>
              </a:rPr>
              <a:t>… (?)</a:t>
            </a:r>
            <a:r>
              <a:rPr lang="ru-RU" sz="2000" b="1" dirty="0" smtClean="0"/>
              <a:t>?</a:t>
            </a:r>
            <a:br>
              <a:rPr lang="ru-RU" sz="2000" b="1" dirty="0" smtClean="0"/>
            </a:br>
            <a:r>
              <a:rPr lang="ru-RU" sz="2000" b="1" dirty="0" smtClean="0"/>
              <a:t>Это утренний парад:</a:t>
            </a:r>
            <a:br>
              <a:rPr lang="ru-RU" sz="2000" b="1" dirty="0" smtClean="0"/>
            </a:br>
            <a:r>
              <a:rPr lang="ru-RU" sz="2000" b="1" dirty="0" smtClean="0"/>
              <a:t>Едут танки и ракеты,</a:t>
            </a:r>
            <a:br>
              <a:rPr lang="ru-RU" sz="2000" b="1" dirty="0" smtClean="0"/>
            </a:br>
            <a:r>
              <a:rPr lang="ru-RU" sz="2000" b="1" dirty="0" smtClean="0"/>
              <a:t>Марширует строй солдат.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Что такое  </a:t>
            </a:r>
            <a:r>
              <a:rPr lang="ru-RU" sz="2000" b="1" dirty="0" smtClean="0">
                <a:solidFill>
                  <a:srgbClr val="00B050"/>
                </a:solidFill>
              </a:rPr>
              <a:t>… (?)</a:t>
            </a:r>
            <a:r>
              <a:rPr lang="ru-RU" sz="2000" b="1" dirty="0" smtClean="0"/>
              <a:t>?</a:t>
            </a:r>
            <a:br>
              <a:rPr lang="ru-RU" sz="2000" b="1" dirty="0" smtClean="0"/>
            </a:br>
            <a:r>
              <a:rPr lang="ru-RU" sz="2000" b="1" dirty="0" smtClean="0"/>
              <a:t>Это праздничный салют:</a:t>
            </a:r>
            <a:br>
              <a:rPr lang="ru-RU" sz="2000" b="1" dirty="0" smtClean="0"/>
            </a:br>
            <a:r>
              <a:rPr lang="ru-RU" sz="2000" b="1" dirty="0" smtClean="0"/>
              <a:t>Фейерверк взлетает в небо,</a:t>
            </a:r>
            <a:br>
              <a:rPr lang="ru-RU" sz="2000" b="1" dirty="0" smtClean="0"/>
            </a:br>
            <a:r>
              <a:rPr lang="ru-RU" sz="2000" b="1" dirty="0" smtClean="0"/>
              <a:t>Рассыпаясь там и тут.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Что такое  </a:t>
            </a:r>
            <a:r>
              <a:rPr lang="ru-RU" sz="2000" b="1" dirty="0" smtClean="0">
                <a:solidFill>
                  <a:srgbClr val="00B050"/>
                </a:solidFill>
              </a:rPr>
              <a:t>… (?)</a:t>
            </a:r>
            <a:r>
              <a:rPr lang="ru-RU" sz="2000" b="1" dirty="0" smtClean="0"/>
              <a:t>?</a:t>
            </a:r>
            <a:br>
              <a:rPr lang="ru-RU" sz="2000" b="1" dirty="0" smtClean="0"/>
            </a:br>
            <a:r>
              <a:rPr lang="ru-RU" sz="2000" b="1" dirty="0" smtClean="0"/>
              <a:t>Это песни за столом,</a:t>
            </a:r>
            <a:br>
              <a:rPr lang="ru-RU" sz="2000" b="1" dirty="0" smtClean="0"/>
            </a:br>
            <a:r>
              <a:rPr lang="ru-RU" sz="2000" b="1" dirty="0" smtClean="0"/>
              <a:t>Это речи и беседы,</a:t>
            </a:r>
            <a:br>
              <a:rPr lang="ru-RU" sz="2000" b="1" dirty="0" smtClean="0"/>
            </a:br>
            <a:r>
              <a:rPr lang="ru-RU" sz="2000" b="1" dirty="0" smtClean="0"/>
              <a:t>Это дедушкин альбом.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Это фрукты и конфеты,</a:t>
            </a:r>
            <a:br>
              <a:rPr lang="ru-RU" sz="2000" b="1" dirty="0" smtClean="0"/>
            </a:br>
            <a:r>
              <a:rPr lang="ru-RU" sz="2000" b="1" dirty="0" smtClean="0"/>
              <a:t>Это запахи весны…</a:t>
            </a:r>
            <a:br>
              <a:rPr lang="ru-RU" sz="2000" b="1" dirty="0" smtClean="0"/>
            </a:br>
            <a:r>
              <a:rPr lang="ru-RU" sz="2000" b="1" dirty="0" smtClean="0"/>
              <a:t>Что такое  </a:t>
            </a:r>
            <a:r>
              <a:rPr lang="ru-RU" sz="2000" b="1" dirty="0" smtClean="0">
                <a:solidFill>
                  <a:srgbClr val="00B050"/>
                </a:solidFill>
              </a:rPr>
              <a:t>… (?)</a:t>
            </a:r>
            <a:r>
              <a:rPr lang="ru-RU" sz="2000" b="1" dirty="0" smtClean="0"/>
              <a:t>–</a:t>
            </a:r>
            <a:br>
              <a:rPr lang="ru-RU" sz="2000" b="1" dirty="0" smtClean="0"/>
            </a:br>
            <a:r>
              <a:rPr lang="ru-RU" sz="2000" b="1" dirty="0" smtClean="0"/>
              <a:t>Это значит – нет войны.</a:t>
            </a:r>
          </a:p>
          <a:p>
            <a:r>
              <a:rPr lang="ru-RU" sz="2000" b="1" i="1" dirty="0" smtClean="0"/>
              <a:t>(А. Усачёв)</a:t>
            </a:r>
            <a:endParaRPr lang="ru-RU" sz="2000" b="1" dirty="0"/>
          </a:p>
        </p:txBody>
      </p:sp>
      <p:pic>
        <p:nvPicPr>
          <p:cNvPr id="24578" name="Picture 2" descr="C:\Users\Валерий\AppData\Local\Microsoft\Windows\Temporary Internet Files\Content.IE5\YKRYV59E\MC9004358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44824"/>
            <a:ext cx="347345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Чего ждём?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Ребус 8 м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00" y="1340768"/>
            <a:ext cx="9001000" cy="3600400"/>
          </a:xfrm>
          <a:prstGeom prst="rect">
            <a:avLst/>
          </a:prstGeom>
          <a:noFill/>
        </p:spPr>
      </p:pic>
      <p:pic>
        <p:nvPicPr>
          <p:cNvPr id="1027" name="Picture 3" descr="C:\Users\Валерий\AppData\Local\Microsoft\Windows\Temporary Internet Files\Content.IE5\YKRYV59E\MM90023647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1737345" cy="1787703"/>
          </a:xfrm>
          <a:prstGeom prst="rect">
            <a:avLst/>
          </a:prstGeom>
          <a:noFill/>
        </p:spPr>
      </p:pic>
      <p:pic>
        <p:nvPicPr>
          <p:cNvPr id="1028" name="Picture 4" descr="C:\Users\Валерий\AppData\Local\Microsoft\Windows\Temporary Internet Files\Content.IE5\FKZBRUHY\MC90043258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Встречаем весенние праздники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15366" name="Picture 6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1857375" cy="1905000"/>
          </a:xfrm>
          <a:prstGeom prst="rect">
            <a:avLst/>
          </a:prstGeom>
          <a:noFill/>
        </p:spPr>
      </p:pic>
      <p:pic>
        <p:nvPicPr>
          <p:cNvPr id="15372" name="Picture 12" descr="ре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1495425" cy="1905000"/>
          </a:xfrm>
          <a:prstGeom prst="rect">
            <a:avLst/>
          </a:prstGeom>
          <a:noFill/>
        </p:spPr>
      </p:pic>
      <p:pic>
        <p:nvPicPr>
          <p:cNvPr id="15374" name="Picture 14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01008"/>
            <a:ext cx="1209675" cy="1905000"/>
          </a:xfrm>
          <a:prstGeom prst="rect">
            <a:avLst/>
          </a:prstGeom>
          <a:noFill/>
        </p:spPr>
      </p:pic>
      <p:pic>
        <p:nvPicPr>
          <p:cNvPr id="15376" name="Picture 16" descr="ребус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204864"/>
            <a:ext cx="1800225" cy="1905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95536" y="6309320"/>
            <a:ext cx="1921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http://rebus1.com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212976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Arial Black" pitchFamily="34" charset="0"/>
                <a:cs typeface="Aharoni" pitchFamily="2" charset="-79"/>
              </a:rPr>
              <a:t>,</a:t>
            </a:r>
            <a:endParaRPr lang="ru-RU" sz="7200" b="1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980728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Arial Black" pitchFamily="34" charset="0"/>
                <a:cs typeface="Aharoni" pitchFamily="2" charset="-79"/>
              </a:rPr>
              <a:t>,</a:t>
            </a:r>
            <a:endParaRPr lang="ru-RU" sz="7200" b="1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>
            <a:off x="1331640" y="1772816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Arial Black" pitchFamily="34" charset="0"/>
                <a:cs typeface="Aharoni" pitchFamily="2" charset="-79"/>
              </a:rPr>
              <a:t>,</a:t>
            </a:r>
            <a:endParaRPr lang="ru-RU" sz="7200" b="1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-540568" y="70294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78" name="Picture 18" descr="ребус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564904"/>
            <a:ext cx="1132709" cy="1008112"/>
          </a:xfrm>
          <a:prstGeom prst="rect">
            <a:avLst/>
          </a:prstGeom>
          <a:noFill/>
        </p:spPr>
      </p:pic>
      <p:pic>
        <p:nvPicPr>
          <p:cNvPr id="15380" name="Picture 20" descr="ребус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348880"/>
            <a:ext cx="1101362" cy="136815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139952" y="980728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Arial Black" pitchFamily="34" charset="0"/>
                <a:cs typeface="Aharoni" pitchFamily="2" charset="-79"/>
              </a:rPr>
              <a:t>,</a:t>
            </a:r>
            <a:endParaRPr lang="ru-RU" sz="7200" b="1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44408" y="3789040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Arial Black" pitchFamily="34" charset="0"/>
                <a:cs typeface="Aharoni" pitchFamily="2" charset="-79"/>
              </a:rPr>
              <a:t>,</a:t>
            </a:r>
            <a:endParaRPr lang="ru-RU" sz="7200" b="1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67936" y="3789040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Arial Black" pitchFamily="34" charset="0"/>
                <a:cs typeface="Aharoni" pitchFamily="2" charset="-79"/>
              </a:rPr>
              <a:t>,</a:t>
            </a:r>
            <a:endParaRPr lang="ru-RU" sz="7200" b="1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84368" y="3789040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Arial Black" pitchFamily="34" charset="0"/>
                <a:cs typeface="Aharoni" pitchFamily="2" charset="-79"/>
              </a:rPr>
              <a:t>,</a:t>
            </a:r>
            <a:endParaRPr lang="ru-RU" sz="7200" b="1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Встречаем весенние праздники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8" name="Picture 4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1905000" cy="1695451"/>
          </a:xfrm>
          <a:prstGeom prst="rect">
            <a:avLst/>
          </a:prstGeom>
          <a:noFill/>
        </p:spPr>
      </p:pic>
      <p:pic>
        <p:nvPicPr>
          <p:cNvPr id="16390" name="Picture 6" descr="ре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88840"/>
            <a:ext cx="1905000" cy="1428750"/>
          </a:xfrm>
          <a:prstGeom prst="rect">
            <a:avLst/>
          </a:prstGeom>
          <a:noFill/>
        </p:spPr>
      </p:pic>
      <p:pic>
        <p:nvPicPr>
          <p:cNvPr id="16392" name="Picture 8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365104"/>
            <a:ext cx="1371600" cy="1905000"/>
          </a:xfrm>
          <a:prstGeom prst="rect">
            <a:avLst/>
          </a:prstGeom>
          <a:noFill/>
        </p:spPr>
      </p:pic>
      <p:pic>
        <p:nvPicPr>
          <p:cNvPr id="16394" name="Picture 10" descr="ребус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429334"/>
            <a:ext cx="648072" cy="912777"/>
          </a:xfrm>
          <a:prstGeom prst="rect">
            <a:avLst/>
          </a:prstGeom>
          <a:noFill/>
        </p:spPr>
      </p:pic>
      <p:pic>
        <p:nvPicPr>
          <p:cNvPr id="16398" name="Picture 14" descr="ребус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941168"/>
            <a:ext cx="428625" cy="381001"/>
          </a:xfrm>
          <a:prstGeom prst="rect">
            <a:avLst/>
          </a:prstGeom>
          <a:noFill/>
        </p:spPr>
      </p:pic>
      <p:pic>
        <p:nvPicPr>
          <p:cNvPr id="16400" name="Picture 16" descr="ребус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4509120"/>
            <a:ext cx="1247775" cy="1905000"/>
          </a:xfrm>
          <a:prstGeom prst="rect">
            <a:avLst/>
          </a:prstGeom>
          <a:noFill/>
        </p:spPr>
      </p:pic>
      <p:pic>
        <p:nvPicPr>
          <p:cNvPr id="16402" name="Picture 18" descr="ребус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3933056"/>
            <a:ext cx="1905000" cy="1905000"/>
          </a:xfrm>
          <a:prstGeom prst="rect">
            <a:avLst/>
          </a:prstGeom>
          <a:noFill/>
        </p:spPr>
      </p:pic>
      <p:pic>
        <p:nvPicPr>
          <p:cNvPr id="16404" name="Picture 20" descr="ребусы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6309320"/>
            <a:ext cx="400050" cy="152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876256" y="5805264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1=Д</a:t>
            </a:r>
            <a:endParaRPr lang="ru-RU" sz="4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164288" y="1196752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Arial Black" pitchFamily="34" charset="0"/>
                <a:cs typeface="Aharoni" pitchFamily="2" charset="-79"/>
              </a:rPr>
              <a:t>,</a:t>
            </a:r>
            <a:endParaRPr lang="ru-RU" sz="7200" b="1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2240" y="1196752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Arial Black" pitchFamily="34" charset="0"/>
                <a:cs typeface="Aharoni" pitchFamily="2" charset="-79"/>
              </a:rPr>
              <a:t>,</a:t>
            </a:r>
            <a:endParaRPr lang="ru-RU" sz="7200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6407" name="Picture 23" descr="C:\Users\Валерий\AppData\Local\Microsoft\Windows\Temporary Internet Files\Content.IE5\YKRYV59E\MC90042639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835" y="2204864"/>
            <a:ext cx="154716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Встречаем весенние праздники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5400" b="1" dirty="0" smtClean="0"/>
              <a:t>… (?)то же самое, что и Вселенная. В буквальном переводе с греческого означает — </a:t>
            </a:r>
            <a:r>
              <a:rPr lang="ru-RU" sz="5400" b="1" dirty="0" err="1" smtClean="0"/>
              <a:t>порядок.</a:t>
            </a:r>
            <a:r>
              <a:rPr lang="ru-RU" sz="5400" b="1" dirty="0" err="1" smtClean="0">
                <a:hlinkClick r:id="rId2" action="ppaction://hlinkfile"/>
              </a:rPr>
              <a:t>А</a:t>
            </a:r>
            <a:r>
              <a:rPr lang="ru-RU" sz="5400" b="1" dirty="0" smtClean="0">
                <a:hlinkClick r:id="rId2" action="ppaction://hlinkfile"/>
              </a:rPr>
              <a:t> </a:t>
            </a:r>
            <a:r>
              <a:rPr lang="ru-RU" sz="5400" b="1" dirty="0" err="1" smtClean="0">
                <a:hlinkClick r:id="rId2" action="ppaction://hlinkfile"/>
              </a:rPr>
              <a:t>Пахмутова</a:t>
            </a:r>
            <a:r>
              <a:rPr lang="ru-RU" sz="5400" b="1" dirty="0" smtClean="0">
                <a:hlinkClick r:id="rId2" action="ppaction://hlinkfile"/>
              </a:rPr>
              <a:t>, Н Добронравов, исп.Юрий Гуляев, </a:t>
            </a:r>
            <a:r>
              <a:rPr lang="ru-RU" sz="5400" b="1" dirty="0" err="1" smtClean="0">
                <a:hlinkClick r:id="rId2" action="ppaction://hlinkfile"/>
              </a:rPr>
              <a:t>эстр.орк</a:t>
            </a:r>
            <a:r>
              <a:rPr lang="ru-RU" sz="5400" b="1" dirty="0" smtClean="0">
                <a:hlinkClick r:id="rId2" action="ppaction://hlinkfile"/>
              </a:rPr>
              <a:t>. ВР </a:t>
            </a:r>
            <a:r>
              <a:rPr lang="ru-RU" sz="5400" b="1" dirty="0" err="1" smtClean="0">
                <a:hlinkClick r:id="rId2" action="ppaction://hlinkfile"/>
              </a:rPr>
              <a:t>п-у</a:t>
            </a:r>
            <a:r>
              <a:rPr lang="ru-RU" sz="5400" b="1" dirty="0" smtClean="0">
                <a:hlinkClick r:id="rId2" action="ppaction://hlinkfile"/>
              </a:rPr>
              <a:t> Ю.Силантьева, 1975 - Знаете, каким он парнем был.mp3</a:t>
            </a:r>
            <a:endParaRPr lang="ru-RU" sz="5400" b="1" dirty="0"/>
          </a:p>
        </p:txBody>
      </p:sp>
      <p:pic>
        <p:nvPicPr>
          <p:cNvPr id="18434" name="Picture 2" descr="C:\Users\Валерий\AppData\Local\Microsoft\Windows\Temporary Internet Files\Content.IE5\YKRYV59E\MC90043586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980728"/>
            <a:ext cx="1799539" cy="1799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Верно ли, что …..(?)на Руси отмечали день Марьи </a:t>
            </a:r>
            <a:r>
              <a:rPr lang="ru-RU" sz="6600" b="1" dirty="0" err="1" smtClean="0"/>
              <a:t>Вральи</a:t>
            </a:r>
            <a:r>
              <a:rPr lang="ru-RU" sz="6600" b="1" dirty="0" smtClean="0"/>
              <a:t>?</a:t>
            </a:r>
            <a:endParaRPr lang="ru-RU" sz="6600" dirty="0"/>
          </a:p>
        </p:txBody>
      </p:sp>
      <p:pic>
        <p:nvPicPr>
          <p:cNvPr id="19458" name="Picture 2" descr="C:\Users\Валерий\AppData\Local\Microsoft\Windows\Temporary Internet Files\Content.IE5\FKZBRUHY\MC9004357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44824"/>
            <a:ext cx="1730375" cy="1622425"/>
          </a:xfrm>
          <a:prstGeom prst="rect">
            <a:avLst/>
          </a:prstGeom>
          <a:noFill/>
        </p:spPr>
      </p:pic>
      <p:pic>
        <p:nvPicPr>
          <p:cNvPr id="19460" name="Picture 4" descr="C:\Users\Валерий\AppData\Local\Microsoft\Windows\Temporary Internet Files\Content.IE5\3VBDJESU\MC90043572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877272"/>
            <a:ext cx="4318711" cy="666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8"/>
            <a:ext cx="817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В этот день всякая работа считается величайшим грехом. Народ говорит, что в этот день «и птица гнезда не вьёт, и девушка косу не плетёт». </a:t>
            </a:r>
            <a:endParaRPr lang="ru-RU" sz="4400" dirty="0"/>
          </a:p>
        </p:txBody>
      </p:sp>
      <p:pic>
        <p:nvPicPr>
          <p:cNvPr id="20482" name="Picture 2" descr="C:\Users\Валерий\AppData\Local\Microsoft\Windows\Temporary Internet Files\Content.IE5\78UII6IW\MC9004260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09120"/>
            <a:ext cx="1854200" cy="133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Благовещенье. Отмечается 7 апреля и посвящён благой вести, которую получила Дева Мария от Архангела Гавриила, что она родит сына.</a:t>
            </a:r>
            <a:endParaRPr lang="ru-RU" dirty="0"/>
          </a:p>
        </p:txBody>
      </p:sp>
      <p:pic>
        <p:nvPicPr>
          <p:cNvPr id="4" name="Picture 2" descr="C:\Users\Валерий\AppData\Local\Microsoft\Windows\Temporary Internet Files\Content.IE5\78UII6IW\MC9004260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09120"/>
            <a:ext cx="1854200" cy="133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Встречаем весенние праздники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400" b="1" dirty="0" smtClean="0"/>
              <a:t>Уж …… </a:t>
            </a:r>
            <a:r>
              <a:rPr lang="ru-RU" sz="5400" b="1" dirty="0" smtClean="0">
                <a:solidFill>
                  <a:srgbClr val="00B050"/>
                </a:solidFill>
              </a:rPr>
              <a:t>(?)</a:t>
            </a:r>
            <a:r>
              <a:rPr lang="ru-RU" sz="5400" b="1" dirty="0" smtClean="0"/>
              <a:t>вся пушистая</a:t>
            </a:r>
            <a:br>
              <a:rPr lang="ru-RU" sz="5400" b="1" dirty="0" smtClean="0"/>
            </a:br>
            <a:r>
              <a:rPr lang="ru-RU" sz="5400" b="1" dirty="0" smtClean="0"/>
              <a:t>Раскинулась кругом;</a:t>
            </a:r>
            <a:br>
              <a:rPr lang="ru-RU" sz="5400" b="1" dirty="0" smtClean="0"/>
            </a:br>
            <a:r>
              <a:rPr lang="ru-RU" sz="5400" b="1" dirty="0" smtClean="0"/>
              <a:t>Опять ….</a:t>
            </a:r>
            <a:r>
              <a:rPr lang="ru-RU" sz="5400" b="1" dirty="0" smtClean="0">
                <a:solidFill>
                  <a:srgbClr val="00B050"/>
                </a:solidFill>
              </a:rPr>
              <a:t>(?)</a:t>
            </a:r>
            <a:r>
              <a:rPr lang="ru-RU" sz="5400" b="1" dirty="0" smtClean="0"/>
              <a:t> душистая</a:t>
            </a:r>
            <a:br>
              <a:rPr lang="ru-RU" sz="5400" b="1" dirty="0" smtClean="0"/>
            </a:br>
            <a:r>
              <a:rPr lang="ru-RU" sz="5400" b="1" dirty="0" smtClean="0"/>
              <a:t>Повеяла крылом.</a:t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Станицей тучки носятся,</a:t>
            </a:r>
            <a:br>
              <a:rPr lang="ru-RU" sz="5400" b="1" dirty="0" smtClean="0"/>
            </a:br>
            <a:r>
              <a:rPr lang="ru-RU" sz="5400" b="1" dirty="0" smtClean="0"/>
              <a:t>Тепло озарены,</a:t>
            </a:r>
            <a:br>
              <a:rPr lang="ru-RU" sz="5400" b="1" dirty="0" smtClean="0"/>
            </a:br>
            <a:r>
              <a:rPr lang="ru-RU" sz="5400" b="1" dirty="0" smtClean="0"/>
              <a:t>И в душу снова просятся</a:t>
            </a:r>
            <a:br>
              <a:rPr lang="ru-RU" sz="5400" b="1" dirty="0" smtClean="0"/>
            </a:br>
            <a:r>
              <a:rPr lang="ru-RU" sz="5400" b="1" dirty="0" smtClean="0"/>
              <a:t>Пленительные сны.</a:t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Везде разнообразною</a:t>
            </a:r>
            <a:br>
              <a:rPr lang="ru-RU" sz="5400" b="1" dirty="0" smtClean="0"/>
            </a:br>
            <a:r>
              <a:rPr lang="ru-RU" sz="5400" b="1" dirty="0" smtClean="0"/>
              <a:t>Картиной занят взгляд,</a:t>
            </a:r>
            <a:br>
              <a:rPr lang="ru-RU" sz="5400" b="1" dirty="0" smtClean="0"/>
            </a:br>
            <a:r>
              <a:rPr lang="ru-RU" sz="5400" b="1" dirty="0" smtClean="0"/>
              <a:t>Шумит толпою праздною</a:t>
            </a:r>
            <a:br>
              <a:rPr lang="ru-RU" sz="5400" b="1" dirty="0" smtClean="0"/>
            </a:br>
            <a:r>
              <a:rPr lang="ru-RU" sz="5400" b="1" dirty="0" smtClean="0"/>
              <a:t>Народ, чему-то рад...</a:t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Какой-то тайной жаждою</a:t>
            </a:r>
            <a:br>
              <a:rPr lang="ru-RU" sz="5400" b="1" dirty="0" smtClean="0"/>
            </a:br>
            <a:r>
              <a:rPr lang="ru-RU" sz="5400" b="1" dirty="0" smtClean="0"/>
              <a:t>Мечта распалена —</a:t>
            </a:r>
            <a:br>
              <a:rPr lang="ru-RU" sz="5400" b="1" dirty="0" smtClean="0"/>
            </a:br>
            <a:r>
              <a:rPr lang="ru-RU" sz="5400" b="1" dirty="0" smtClean="0"/>
              <a:t>И над душою каждою</a:t>
            </a:r>
            <a:br>
              <a:rPr lang="ru-RU" sz="5400" b="1" dirty="0" smtClean="0"/>
            </a:br>
            <a:r>
              <a:rPr lang="ru-RU" sz="5400" b="1" dirty="0" smtClean="0"/>
              <a:t>Проносится ….</a:t>
            </a:r>
            <a:r>
              <a:rPr lang="ru-RU" sz="5400" b="1" dirty="0" smtClean="0">
                <a:solidFill>
                  <a:srgbClr val="00B050"/>
                </a:solidFill>
              </a:rPr>
              <a:t>(?)</a:t>
            </a:r>
            <a:r>
              <a:rPr lang="ru-RU" sz="5400" b="1" dirty="0" smtClean="0"/>
              <a:t>.</a:t>
            </a:r>
            <a:br>
              <a:rPr lang="ru-RU" sz="5400" b="1" dirty="0" smtClean="0"/>
            </a:br>
            <a:r>
              <a:rPr lang="ru-RU" sz="5400" b="1" i="1" dirty="0" smtClean="0"/>
              <a:t>(А. Фет)</a:t>
            </a:r>
            <a:endParaRPr lang="ru-RU" sz="5400" b="1" dirty="0"/>
          </a:p>
        </p:txBody>
      </p:sp>
      <p:pic>
        <p:nvPicPr>
          <p:cNvPr id="21506" name="Picture 2" descr="C:\Users\Валерий\AppData\Local\Microsoft\Windows\Temporary Internet Files\Content.IE5\FKZBRUHY\MP90039005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195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ВЕСЕННИЙ БАЛ</vt:lpstr>
      <vt:lpstr>Чего ждём?</vt:lpstr>
      <vt:lpstr>Встречаем весенние праздники</vt:lpstr>
      <vt:lpstr>Встречаем весенние праздники</vt:lpstr>
      <vt:lpstr>Встречаем весенние праздники</vt:lpstr>
      <vt:lpstr>Слайд 6</vt:lpstr>
      <vt:lpstr>Слайд 7</vt:lpstr>
      <vt:lpstr>Слайд 8</vt:lpstr>
      <vt:lpstr>Встречаем весенние праздники</vt:lpstr>
      <vt:lpstr>Встречаем весенние праздники</vt:lpstr>
      <vt:lpstr>Встречаем весенние праздники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ВЕСЕННИЙ БАЛ</dc:title>
  <dc:creator>Валерий</dc:creator>
  <cp:lastModifiedBy>Валерий</cp:lastModifiedBy>
  <cp:revision>11</cp:revision>
  <dcterms:created xsi:type="dcterms:W3CDTF">2014-03-20T18:31:32Z</dcterms:created>
  <dcterms:modified xsi:type="dcterms:W3CDTF">2014-06-13T14:49:56Z</dcterms:modified>
</cp:coreProperties>
</file>