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58BEAD8B-ED01-4230-A1B5-3C0D46EF28A9}">
          <p14:sldIdLst>
            <p14:sldId id="256"/>
            <p14:sldId id="257"/>
            <p14:sldId id="258"/>
            <p14:sldId id="260"/>
            <p14:sldId id="259"/>
            <p14:sldId id="261"/>
            <p14:sldId id="262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4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45" autoAdjust="0"/>
    <p:restoredTop sz="94676" autoAdjust="0"/>
  </p:normalViewPr>
  <p:slideViewPr>
    <p:cSldViewPr>
      <p:cViewPr varScale="1">
        <p:scale>
          <a:sx n="66" d="100"/>
          <a:sy n="66" d="100"/>
        </p:scale>
        <p:origin x="-6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6BC5D-DA03-46C5-A0F9-5BA18F69BC2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905B2-8074-4F38-A222-4B2A57643B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6BC5D-DA03-46C5-A0F9-5BA18F69BC2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905B2-8074-4F38-A222-4B2A57643B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6BC5D-DA03-46C5-A0F9-5BA18F69BC2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905B2-8074-4F38-A222-4B2A57643B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6BC5D-DA03-46C5-A0F9-5BA18F69BC2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905B2-8074-4F38-A222-4B2A57643B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6BC5D-DA03-46C5-A0F9-5BA18F69BC2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905B2-8074-4F38-A222-4B2A57643B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6BC5D-DA03-46C5-A0F9-5BA18F69BC2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905B2-8074-4F38-A222-4B2A57643B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6BC5D-DA03-46C5-A0F9-5BA18F69BC2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905B2-8074-4F38-A222-4B2A57643B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6BC5D-DA03-46C5-A0F9-5BA18F69BC2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905B2-8074-4F38-A222-4B2A57643B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6BC5D-DA03-46C5-A0F9-5BA18F69BC2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905B2-8074-4F38-A222-4B2A57643B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6BC5D-DA03-46C5-A0F9-5BA18F69BC2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905B2-8074-4F38-A222-4B2A57643B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6BC5D-DA03-46C5-A0F9-5BA18F69BC2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905B2-8074-4F38-A222-4B2A57643B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F6BC5D-DA03-46C5-A0F9-5BA18F69BC2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1905B2-8074-4F38-A222-4B2A57643B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92696"/>
            <a:ext cx="8568952" cy="1828800"/>
          </a:xfrm>
          <a:scene3d>
            <a:camera prst="orthographicFront"/>
            <a:lightRig rig="glow" dir="tl">
              <a:rot lat="0" lon="0" rev="5400000"/>
            </a:lightRig>
          </a:scene3d>
          <a:sp3d>
            <a:bevelT w="114300" prst="artDeco"/>
          </a:sp3d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Регламент работы </a:t>
            </a:r>
            <a:r>
              <a:rPr lang="ru-RU" sz="6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ПМПк</a:t>
            </a:r>
            <a:endParaRPr lang="ru-RU" sz="6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84984"/>
            <a:ext cx="3701008" cy="3161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8428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435280" cy="6552728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3400" b="1" dirty="0"/>
              <a:t>Социальная часть карты развития ребенка</a:t>
            </a:r>
          </a:p>
          <a:p>
            <a:endParaRPr lang="ru-RU" sz="3000" dirty="0"/>
          </a:p>
          <a:p>
            <a:r>
              <a:rPr lang="ru-RU" sz="3000" dirty="0"/>
              <a:t>1.  Фамилия, имя ребенка                                                    пол</a:t>
            </a:r>
          </a:p>
          <a:p>
            <a:r>
              <a:rPr lang="ru-RU" sz="3000" dirty="0"/>
              <a:t>     Дата рождения</a:t>
            </a:r>
          </a:p>
          <a:p>
            <a:endParaRPr lang="ru-RU" sz="3000" dirty="0"/>
          </a:p>
          <a:p>
            <a:r>
              <a:rPr lang="ru-RU" sz="3000" dirty="0"/>
              <a:t>2.  Состав семьи</a:t>
            </a:r>
          </a:p>
          <a:p>
            <a:endParaRPr lang="ru-RU" sz="3000" dirty="0"/>
          </a:p>
          <a:p>
            <a:r>
              <a:rPr lang="ru-RU" sz="3000" dirty="0"/>
              <a:t>3. Какой данный ребенок по счету в семье</a:t>
            </a:r>
          </a:p>
          <a:p>
            <a:endParaRPr lang="ru-RU" sz="3000" dirty="0"/>
          </a:p>
          <a:p>
            <a:r>
              <a:rPr lang="ru-RU" sz="3000" dirty="0"/>
              <a:t>4. Фамилия ,имя , отчество матери</a:t>
            </a:r>
          </a:p>
          <a:p>
            <a:r>
              <a:rPr lang="ru-RU" sz="3000" dirty="0"/>
              <a:t>     Возраст                                  образование</a:t>
            </a:r>
          </a:p>
          <a:p>
            <a:r>
              <a:rPr lang="ru-RU" sz="3000" dirty="0"/>
              <a:t>     Профессия</a:t>
            </a:r>
          </a:p>
          <a:p>
            <a:r>
              <a:rPr lang="ru-RU" sz="3000" dirty="0"/>
              <a:t>     Род занятий в настоящее время</a:t>
            </a:r>
          </a:p>
          <a:p>
            <a:r>
              <a:rPr lang="ru-RU" sz="3000" dirty="0"/>
              <a:t>     Привычки, увлечения</a:t>
            </a:r>
          </a:p>
          <a:p>
            <a:endParaRPr lang="ru-RU" sz="3000" dirty="0"/>
          </a:p>
          <a:p>
            <a:r>
              <a:rPr lang="ru-RU" sz="3000" dirty="0"/>
              <a:t>5. Фамилия, имя, отчество отца</a:t>
            </a:r>
          </a:p>
          <a:p>
            <a:r>
              <a:rPr lang="ru-RU" sz="3000" dirty="0"/>
              <a:t>    Возраст                                  образование</a:t>
            </a:r>
          </a:p>
          <a:p>
            <a:r>
              <a:rPr lang="ru-RU" sz="3000" dirty="0"/>
              <a:t>    Профессия</a:t>
            </a:r>
          </a:p>
          <a:p>
            <a:r>
              <a:rPr lang="ru-RU" sz="3000" dirty="0"/>
              <a:t>    Род занятий в настоящее время</a:t>
            </a:r>
          </a:p>
          <a:p>
            <a:r>
              <a:rPr lang="ru-RU" sz="3000" dirty="0"/>
              <a:t>    Привычки , увлечения</a:t>
            </a:r>
          </a:p>
          <a:p>
            <a:endParaRPr lang="ru-RU" sz="3000" dirty="0"/>
          </a:p>
          <a:p>
            <a:r>
              <a:rPr lang="ru-RU" sz="3000" dirty="0"/>
              <a:t>6. С кем проживает ребенок</a:t>
            </a:r>
          </a:p>
          <a:p>
            <a:endParaRPr lang="ru-RU" sz="3000" dirty="0"/>
          </a:p>
          <a:p>
            <a:endParaRPr lang="ru-RU" sz="3000" dirty="0"/>
          </a:p>
          <a:p>
            <a:r>
              <a:rPr lang="ru-RU" sz="3000" dirty="0"/>
              <a:t>7.Члены семьи, не живущие с ребенком, но принимающие активное участие в его воспитании</a:t>
            </a:r>
          </a:p>
          <a:p>
            <a:endParaRPr lang="ru-RU" sz="3000" dirty="0"/>
          </a:p>
          <a:p>
            <a:endParaRPr lang="ru-RU" sz="3000" dirty="0"/>
          </a:p>
          <a:p>
            <a:r>
              <a:rPr lang="ru-RU" sz="3000" dirty="0"/>
              <a:t>8.Другие члены семьи, дети                 Имя                         Возраст</a:t>
            </a:r>
          </a:p>
          <a:p>
            <a:endParaRPr lang="ru-RU" sz="3000" dirty="0"/>
          </a:p>
          <a:p>
            <a:r>
              <a:rPr lang="ru-RU" sz="3000" dirty="0"/>
              <a:t>9. Жилищно – бытовые условия семьи</a:t>
            </a:r>
          </a:p>
          <a:p>
            <a:endParaRPr lang="ru-RU" sz="3000" dirty="0"/>
          </a:p>
          <a:p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030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8072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9600" b="1" dirty="0"/>
              <a:t>Коллегиальное заключение</a:t>
            </a:r>
          </a:p>
          <a:p>
            <a:pPr algn="ctr"/>
            <a:r>
              <a:rPr lang="ru-RU" sz="8000" b="1" dirty="0" err="1"/>
              <a:t>психолоко</a:t>
            </a:r>
            <a:r>
              <a:rPr lang="ru-RU" sz="8000" b="1" dirty="0"/>
              <a:t> - медико- педагогического </a:t>
            </a:r>
            <a:r>
              <a:rPr lang="ru-RU" sz="8000" b="1" dirty="0" smtClean="0"/>
              <a:t>консилиума</a:t>
            </a:r>
          </a:p>
          <a:p>
            <a:pPr algn="ctr"/>
            <a:endParaRPr lang="ru-RU" sz="8000" b="1" dirty="0"/>
          </a:p>
          <a:p>
            <a:pPr marL="0" indent="0">
              <a:buNone/>
            </a:pPr>
            <a:r>
              <a:rPr lang="ru-RU" sz="6400" dirty="0" smtClean="0"/>
              <a:t>     Ф.И.О</a:t>
            </a:r>
            <a:r>
              <a:rPr lang="ru-RU" sz="6400" dirty="0"/>
              <a:t>. ребенка ______________</a:t>
            </a:r>
          </a:p>
          <a:p>
            <a:r>
              <a:rPr lang="ru-RU" sz="6400" dirty="0"/>
              <a:t>Дата рождения _______________</a:t>
            </a:r>
          </a:p>
          <a:p>
            <a:r>
              <a:rPr lang="ru-RU" sz="6400" dirty="0"/>
              <a:t>Дата обследования ______________</a:t>
            </a:r>
          </a:p>
          <a:p>
            <a:r>
              <a:rPr lang="ru-RU" sz="6400" dirty="0"/>
              <a:t>Дошкольное учреждение ____________________________________ группа __________</a:t>
            </a:r>
          </a:p>
          <a:p>
            <a:r>
              <a:rPr lang="ru-RU" sz="6400" dirty="0"/>
              <a:t>Домашний адрес ____________________________________ телефон _________</a:t>
            </a:r>
          </a:p>
          <a:p>
            <a:r>
              <a:rPr lang="ru-RU" sz="6400" dirty="0"/>
              <a:t>Краткий анамнез ____________</a:t>
            </a:r>
          </a:p>
          <a:p>
            <a:r>
              <a:rPr lang="ru-RU" sz="6400" dirty="0"/>
              <a:t>Причины направления на </a:t>
            </a:r>
            <a:r>
              <a:rPr lang="ru-RU" sz="6400" dirty="0" err="1"/>
              <a:t>ПМПк</a:t>
            </a:r>
            <a:r>
              <a:rPr lang="ru-RU" sz="6400" dirty="0"/>
              <a:t> ________________________________________________________________</a:t>
            </a:r>
          </a:p>
          <a:p>
            <a:r>
              <a:rPr lang="ru-RU" sz="6400" dirty="0"/>
              <a:t>Время возникновения и динамика основной проблемы ребенка ______________________________________</a:t>
            </a:r>
          </a:p>
          <a:p>
            <a:r>
              <a:rPr lang="ru-RU" sz="6400" dirty="0"/>
              <a:t>Заключение _________________________________________________________________________________</a:t>
            </a:r>
          </a:p>
          <a:p>
            <a:r>
              <a:rPr lang="ru-RU" sz="6400" dirty="0"/>
              <a:t>Рекомендации _______________________________________________________________________________</a:t>
            </a:r>
          </a:p>
          <a:p>
            <a:r>
              <a:rPr lang="ru-RU" sz="6400" dirty="0"/>
              <a:t>Председатель </a:t>
            </a:r>
            <a:r>
              <a:rPr lang="ru-RU" sz="6400" dirty="0" err="1"/>
              <a:t>ПМПк</a:t>
            </a:r>
            <a:r>
              <a:rPr lang="ru-RU" sz="6400" dirty="0"/>
              <a:t> __________________________________________________________________________</a:t>
            </a:r>
          </a:p>
          <a:p>
            <a:r>
              <a:rPr lang="ru-RU" sz="6400" dirty="0"/>
              <a:t>Члены </a:t>
            </a:r>
            <a:r>
              <a:rPr lang="ru-RU" sz="6400" dirty="0" err="1"/>
              <a:t>ПМПк</a:t>
            </a:r>
            <a:r>
              <a:rPr lang="ru-RU" sz="6400" dirty="0"/>
              <a:t> </a:t>
            </a:r>
            <a:r>
              <a:rPr lang="ru-RU" sz="6400" dirty="0" smtClean="0"/>
              <a:t>_____________________________________________________________________________</a:t>
            </a:r>
            <a:endParaRPr lang="ru-RU" sz="6400" dirty="0"/>
          </a:p>
          <a:p>
            <a:r>
              <a:rPr lang="ru-RU" sz="6400" dirty="0"/>
              <a:t> </a:t>
            </a:r>
          </a:p>
          <a:p>
            <a:endParaRPr lang="ru-RU" sz="6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684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4087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800" b="1" dirty="0"/>
              <a:t>Индивидуальная программа развития воспитанника ДОУ</a:t>
            </a:r>
          </a:p>
          <a:p>
            <a:r>
              <a:rPr lang="ru-RU" sz="2900" dirty="0"/>
              <a:t>Ф.И.О. ребенка </a:t>
            </a:r>
            <a:r>
              <a:rPr lang="ru-RU" sz="2900" dirty="0" smtClean="0"/>
              <a:t>________________</a:t>
            </a:r>
            <a:endParaRPr lang="ru-RU" sz="5500" dirty="0"/>
          </a:p>
          <a:p>
            <a:endParaRPr lang="ru-RU" sz="5500" dirty="0">
              <a:solidFill>
                <a:schemeClr val="bg1"/>
              </a:solidFill>
            </a:endParaRPr>
          </a:p>
          <a:p>
            <a:endParaRPr lang="ru-RU" sz="5500" dirty="0">
              <a:solidFill>
                <a:schemeClr val="bg1"/>
              </a:solidFill>
            </a:endParaRPr>
          </a:p>
          <a:p>
            <a:endParaRPr lang="ru-RU" sz="5500" dirty="0">
              <a:solidFill>
                <a:schemeClr val="bg1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				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6633512"/>
              </p:ext>
            </p:extLst>
          </p:nvPr>
        </p:nvGraphicFramePr>
        <p:xfrm>
          <a:off x="683568" y="1916832"/>
          <a:ext cx="8280921" cy="389727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56112"/>
                <a:gridCol w="1119853"/>
                <a:gridCol w="1916904"/>
                <a:gridCol w="2281246"/>
                <a:gridCol w="1606806"/>
              </a:tblGrid>
              <a:tr h="80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Направление работы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Цель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Содержание работы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13970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(коррекционно - развивающая работа)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Результат проведенной работы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Ответственный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62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135960"/>
          </a:xfrm>
        </p:spPr>
        <p:txBody>
          <a:bodyPr>
            <a:norm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2400" b="1" dirty="0"/>
              <a:t>Журнал записи детей на </a:t>
            </a:r>
            <a:r>
              <a:rPr lang="ru-RU" sz="2400" b="1" dirty="0" err="1" smtClean="0"/>
              <a:t>ПМПк</a:t>
            </a:r>
            <a:endParaRPr lang="ru-RU" sz="2400" b="1" dirty="0" smtClean="0"/>
          </a:p>
          <a:p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7610872"/>
              </p:ext>
            </p:extLst>
          </p:nvPr>
        </p:nvGraphicFramePr>
        <p:xfrm>
          <a:off x="539552" y="1484784"/>
          <a:ext cx="8208911" cy="3528392"/>
        </p:xfrm>
        <a:graphic>
          <a:graphicData uri="http://schemas.openxmlformats.org/drawingml/2006/table">
            <a:tbl>
              <a:tblPr/>
              <a:tblGrid>
                <a:gridCol w="404968"/>
                <a:gridCol w="654911"/>
                <a:gridCol w="1589819"/>
                <a:gridCol w="1449973"/>
                <a:gridCol w="2055858"/>
                <a:gridCol w="2053382"/>
              </a:tblGrid>
              <a:tr h="1035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Дата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Ф.И.О. ребенка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Дата рождения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число, месяц, год)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Инициатор обращения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Повод обращения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989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Журнал регистрации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заключений и рекомендаций специалистов </a:t>
            </a:r>
            <a:r>
              <a:rPr lang="ru-RU" sz="2000" b="1" dirty="0" err="1">
                <a:solidFill>
                  <a:schemeClr val="tx1"/>
                </a:solidFill>
              </a:rPr>
              <a:t>ПМПк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12659970"/>
              </p:ext>
            </p:extLst>
          </p:nvPr>
        </p:nvGraphicFramePr>
        <p:xfrm>
          <a:off x="395535" y="1700808"/>
          <a:ext cx="8352931" cy="3312368"/>
        </p:xfrm>
        <a:graphic>
          <a:graphicData uri="http://schemas.openxmlformats.org/drawingml/2006/table">
            <a:tbl>
              <a:tblPr/>
              <a:tblGrid>
                <a:gridCol w="397759"/>
                <a:gridCol w="530345"/>
                <a:gridCol w="1193276"/>
                <a:gridCol w="1407013"/>
                <a:gridCol w="1368152"/>
                <a:gridCol w="1600179"/>
                <a:gridCol w="1856207"/>
              </a:tblGrid>
              <a:tr h="1505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Дата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Ф.И.О. ребенка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Дата рождения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число, месяц, год)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Проблема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Заключение специалиста / коллегиальное заключение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ПМПк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Рекомендации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2583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9659" y="332656"/>
            <a:ext cx="8038728" cy="6480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Журнал </a:t>
            </a:r>
            <a:r>
              <a:rPr lang="ru-RU" sz="2400" b="1" dirty="0">
                <a:solidFill>
                  <a:schemeClr val="tx1"/>
                </a:solidFill>
              </a:rPr>
              <a:t>сведений о динамики развития воспитанников ДОУ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60147546"/>
              </p:ext>
            </p:extLst>
          </p:nvPr>
        </p:nvGraphicFramePr>
        <p:xfrm>
          <a:off x="251520" y="1412776"/>
          <a:ext cx="8568952" cy="21602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1136"/>
                <a:gridCol w="1311155"/>
                <a:gridCol w="1311155"/>
                <a:gridCol w="1311155"/>
                <a:gridCol w="1311155"/>
                <a:gridCol w="2883196"/>
              </a:tblGrid>
              <a:tr h="2160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Ф.И.О. ребенка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Дата обследования на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ПМПк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Динамика развития (положительная, отрицательная, волнообразная, и т.д.)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Дата повторного обследования на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ПМПк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Всего (с неблагоприятной и благоприятной динамикой)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659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2900" b="1" dirty="0"/>
              <a:t>Договор</a:t>
            </a:r>
          </a:p>
          <a:p>
            <a:pPr algn="ctr"/>
            <a:r>
              <a:rPr lang="ru-RU" sz="2900" b="1" dirty="0"/>
              <a:t>о взаимодействии городской психолого - медико-педагогической комиссии (ПМПК)</a:t>
            </a:r>
          </a:p>
          <a:p>
            <a:pPr algn="ctr"/>
            <a:r>
              <a:rPr lang="ru-RU" sz="2900" b="1" dirty="0"/>
              <a:t>и психолого-медико-педагогического консилиума МДОАУ (</a:t>
            </a:r>
            <a:r>
              <a:rPr lang="ru-RU" sz="2900" b="1" dirty="0" err="1"/>
              <a:t>ПМПк</a:t>
            </a:r>
            <a:r>
              <a:rPr lang="ru-RU" sz="2900" b="1" dirty="0"/>
              <a:t>)</a:t>
            </a:r>
          </a:p>
          <a:p>
            <a:pPr algn="ctr"/>
            <a:endParaRPr lang="ru-RU" sz="2900" b="1" dirty="0"/>
          </a:p>
          <a:p>
            <a:r>
              <a:rPr lang="ru-RU" dirty="0"/>
              <a:t>от «___» ___________________ 20_____г. </a:t>
            </a:r>
          </a:p>
          <a:p>
            <a:endParaRPr lang="ru-RU" dirty="0"/>
          </a:p>
          <a:p>
            <a:r>
              <a:rPr lang="ru-RU" dirty="0"/>
              <a:t> Настоящим договором закрепляются следующие взаимные обязательства </a:t>
            </a:r>
            <a:r>
              <a:rPr lang="ru-RU" dirty="0" err="1"/>
              <a:t>ПМПк</a:t>
            </a:r>
            <a:r>
              <a:rPr lang="ru-RU" dirty="0"/>
              <a:t> муниципального уровня и </a:t>
            </a:r>
            <a:r>
              <a:rPr lang="ru-RU" dirty="0" err="1"/>
              <a:t>ПМПк</a:t>
            </a:r>
            <a:r>
              <a:rPr lang="ru-RU" dirty="0"/>
              <a:t> дошкольного учреждения:</a:t>
            </a:r>
          </a:p>
          <a:p>
            <a:r>
              <a:rPr lang="ru-RU" dirty="0"/>
              <a:t>1.	Обязанности </a:t>
            </a:r>
            <a:r>
              <a:rPr lang="ru-RU" dirty="0" err="1"/>
              <a:t>ПМПк</a:t>
            </a:r>
            <a:endParaRPr lang="ru-RU" dirty="0"/>
          </a:p>
          <a:p>
            <a:r>
              <a:rPr lang="ru-RU" dirty="0"/>
              <a:t>	Направлять детей с отклонениями в развитии для обследования на ПМПК в следующих случаях:</a:t>
            </a:r>
          </a:p>
          <a:p>
            <a:r>
              <a:rPr lang="ru-RU" dirty="0"/>
              <a:t>	При возникновении трудностей диагностики;</a:t>
            </a:r>
          </a:p>
          <a:p>
            <a:r>
              <a:rPr lang="ru-RU" dirty="0"/>
              <a:t>	В спорных, конфликтных случаях;</a:t>
            </a:r>
          </a:p>
          <a:p>
            <a:r>
              <a:rPr lang="ru-RU" dirty="0"/>
              <a:t>	При отсутствии в данном в данном образовательном учреждении условий для оказания необходимой специализированной психолого-медико-педагогической помощи.</a:t>
            </a:r>
          </a:p>
          <a:p>
            <a:r>
              <a:rPr lang="ru-RU" dirty="0"/>
              <a:t>	При наборе детей в логопедические группы (</a:t>
            </a:r>
            <a:r>
              <a:rPr lang="ru-RU" dirty="0" err="1"/>
              <a:t>логопункты</a:t>
            </a:r>
            <a:r>
              <a:rPr lang="ru-RU" dirty="0"/>
              <a:t>).</a:t>
            </a:r>
          </a:p>
          <a:p>
            <a:endParaRPr lang="ru-RU" dirty="0"/>
          </a:p>
          <a:p>
            <a:r>
              <a:rPr lang="ru-RU" dirty="0"/>
              <a:t>	Информировать ПМПК:</a:t>
            </a:r>
          </a:p>
          <a:p>
            <a:r>
              <a:rPr lang="ru-RU" dirty="0"/>
              <a:t>	О количестве детей в образовательном учреждении, нуждающихся в     </a:t>
            </a:r>
          </a:p>
          <a:p>
            <a:r>
              <a:rPr lang="ru-RU" dirty="0"/>
              <a:t>                специализированной психолого-медико-педагогической помощи.</a:t>
            </a:r>
          </a:p>
          <a:p>
            <a:r>
              <a:rPr lang="ru-RU" dirty="0"/>
              <a:t>	  О характере отклонений в развитии детей, получающих специализированную психолого-медико-педагогическую помощь в рамках данного образовательного </a:t>
            </a:r>
            <a:r>
              <a:rPr lang="ru-RU" dirty="0" err="1"/>
              <a:t>учрежедния</a:t>
            </a:r>
            <a:endParaRPr lang="ru-RU" dirty="0"/>
          </a:p>
          <a:p>
            <a:r>
              <a:rPr lang="ru-RU" dirty="0"/>
              <a:t>	   Об эффективности реализации рекомендации ПМПК.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91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77592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2900" b="1" dirty="0"/>
              <a:t>Протокол заседания</a:t>
            </a:r>
          </a:p>
          <a:p>
            <a:pPr algn="ctr"/>
            <a:r>
              <a:rPr lang="ru-RU" sz="2900" b="1" dirty="0"/>
              <a:t>психолого - медико - </a:t>
            </a:r>
            <a:r>
              <a:rPr lang="ru-RU" sz="2900" b="1" dirty="0" err="1"/>
              <a:t>педигагического</a:t>
            </a:r>
            <a:r>
              <a:rPr lang="ru-RU" sz="2900" b="1" dirty="0"/>
              <a:t> консилиума (</a:t>
            </a:r>
            <a:r>
              <a:rPr lang="ru-RU" sz="2900" b="1" dirty="0" err="1"/>
              <a:t>ПМПк</a:t>
            </a:r>
            <a:r>
              <a:rPr lang="ru-RU" sz="2900" b="1" dirty="0"/>
              <a:t>)</a:t>
            </a:r>
          </a:p>
          <a:p>
            <a:pPr algn="ctr"/>
            <a:endParaRPr lang="ru-RU" sz="2900" b="1" dirty="0"/>
          </a:p>
          <a:p>
            <a:r>
              <a:rPr lang="ru-RU" dirty="0"/>
              <a:t>от «____» _____________ 20____г.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Присутствовали ( Ф.И.О. ) : </a:t>
            </a:r>
          </a:p>
          <a:p>
            <a:endParaRPr lang="ru-RU" dirty="0"/>
          </a:p>
          <a:p>
            <a:r>
              <a:rPr lang="ru-RU" dirty="0"/>
              <a:t>	Заведующий ______________________________________________________________________</a:t>
            </a:r>
          </a:p>
          <a:p>
            <a:r>
              <a:rPr lang="ru-RU" dirty="0"/>
              <a:t>	Старший воспитатель ______________________________________________________________</a:t>
            </a:r>
          </a:p>
          <a:p>
            <a:r>
              <a:rPr lang="ru-RU" dirty="0"/>
              <a:t>	Педагог- психолог _________________________________________________________________</a:t>
            </a:r>
          </a:p>
          <a:p>
            <a:r>
              <a:rPr lang="ru-RU" dirty="0"/>
              <a:t>	Учитель- логопед __________________________________________________________________</a:t>
            </a:r>
          </a:p>
          <a:p>
            <a:r>
              <a:rPr lang="ru-RU" dirty="0"/>
              <a:t>	Старшая медсестра _________________________________________________________________</a:t>
            </a:r>
          </a:p>
          <a:p>
            <a:r>
              <a:rPr lang="ru-RU" dirty="0"/>
              <a:t>	Воспитатель старшей группы ________________________________________________________</a:t>
            </a:r>
          </a:p>
          <a:p>
            <a:r>
              <a:rPr lang="ru-RU" dirty="0"/>
              <a:t>	Воспитатель подготовительной к школе группе _________________________________________</a:t>
            </a:r>
          </a:p>
          <a:p>
            <a:endParaRPr lang="ru-RU" dirty="0"/>
          </a:p>
          <a:p>
            <a:r>
              <a:rPr lang="ru-RU" dirty="0"/>
              <a:t>Повестка дня _________________________________________________________________________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53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063952"/>
          </a:xfrm>
        </p:spPr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Таким </a:t>
            </a:r>
            <a:r>
              <a:rPr lang="ru-RU" b="1" dirty="0"/>
              <a:t>образом, сформированный пакет документов всех специалистов для </a:t>
            </a:r>
            <a:r>
              <a:rPr lang="ru-RU" b="1" dirty="0" err="1"/>
              <a:t>ПМПк</a:t>
            </a:r>
            <a:r>
              <a:rPr lang="ru-RU" b="1" dirty="0"/>
              <a:t> позволяет координировать деятельность всех специалистов консилиума, отслеживать результаты коррекционной работы с детьми, обеспечивая комплексное сопровождение воспитанников ДОУ, имеющих нарушения в развитии.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124" name="Picture 4" descr="C:\Users\Пользователь\AppData\Local\Microsoft\Windows\Temporary Internet Files\Content.IE5\P33K1F29\MC9002304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89040"/>
            <a:ext cx="3591257" cy="28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182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29600" cy="1143000"/>
          </a:xfrm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       Деятельность </a:t>
            </a:r>
            <a:r>
              <a:rPr lang="ru-RU" b="1" dirty="0" err="1" smtClean="0">
                <a:solidFill>
                  <a:schemeClr val="tx1"/>
                </a:solidFill>
              </a:rPr>
              <a:t>ПМПк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</a:t>
            </a:r>
            <a:r>
              <a:rPr lang="ru-RU" sz="3600" b="1" dirty="0" smtClean="0"/>
              <a:t>(3 этапа)</a:t>
            </a:r>
            <a:endParaRPr lang="ru-RU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691680" y="2630354"/>
            <a:ext cx="1512168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355976" y="2810374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364088" y="2624539"/>
            <a:ext cx="1728192" cy="6840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7064" y="3645023"/>
            <a:ext cx="3443366" cy="129614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Подготовительный этап (Сентябрь)</a:t>
            </a:r>
            <a:endParaRPr lang="ru-RU" b="1" dirty="0"/>
          </a:p>
        </p:txBody>
      </p:sp>
      <p:sp>
        <p:nvSpPr>
          <p:cNvPr id="13" name="Овал 12"/>
          <p:cNvSpPr/>
          <p:nvPr/>
        </p:nvSpPr>
        <p:spPr>
          <a:xfrm>
            <a:off x="2975278" y="4802933"/>
            <a:ext cx="3108887" cy="1290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Промежуточный этап (ноябрь, февраль)</a:t>
            </a:r>
            <a:endParaRPr lang="ru-RU" b="1" dirty="0"/>
          </a:p>
        </p:txBody>
      </p:sp>
      <p:sp>
        <p:nvSpPr>
          <p:cNvPr id="14" name="Овал 13"/>
          <p:cNvSpPr/>
          <p:nvPr/>
        </p:nvSpPr>
        <p:spPr>
          <a:xfrm>
            <a:off x="6084168" y="3752123"/>
            <a:ext cx="2969705" cy="13330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Итоговый (май)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11996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6192688"/>
          </a:xfrm>
        </p:spPr>
        <p:txBody>
          <a:bodyPr/>
          <a:lstStyle/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052736"/>
            <a:ext cx="2880320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Плановые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1058753"/>
            <a:ext cx="2880320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Внеплановые</a:t>
            </a:r>
            <a:endParaRPr lang="ru-RU" sz="28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82145" y="1844824"/>
            <a:ext cx="0" cy="833197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23528" y="2636912"/>
            <a:ext cx="4176464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 путей психолого – медико – педагогического сопровождения детей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4005064"/>
            <a:ext cx="4176464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выработка согласованных решений по созданию оптимальных условий для развития и обучения детей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5301208"/>
            <a:ext cx="4248472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динамическая оценка состояния ребенка, группы и коррекция ранее намеченной программы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96136" y="2636912"/>
            <a:ext cx="273630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запросам специалистов, а так же по запросам родителей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96136" y="4005064"/>
            <a:ext cx="2664296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отрицательная динамика обучения и развития ребенка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>
            <a:endCxn id="15" idx="0"/>
          </p:cNvCxnSpPr>
          <p:nvPr/>
        </p:nvCxnSpPr>
        <p:spPr>
          <a:xfrm>
            <a:off x="7137311" y="1868386"/>
            <a:ext cx="26977" cy="768526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389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Бланк заявления от родителей о согласии на обследование ребенка</a:t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 </a:t>
            </a:r>
            <a:r>
              <a:rPr lang="ru-RU" sz="1800" b="1" dirty="0">
                <a:solidFill>
                  <a:schemeClr val="tx1"/>
                </a:solidFill>
              </a:rPr>
              <a:t/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chemeClr val="tx1"/>
                </a:solidFill>
              </a:rPr>
              <a:t> </a:t>
            </a:r>
            <a:br>
              <a:rPr lang="ru-RU" sz="1800" b="1" dirty="0">
                <a:solidFill>
                  <a:schemeClr val="tx1"/>
                </a:solidFill>
              </a:rPr>
            </a:b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</a:rPr>
              <a:t> </a:t>
            </a:r>
            <a:r>
              <a:rPr lang="ru-RU" sz="2800" dirty="0" smtClean="0">
                <a:latin typeface="Times New Roman"/>
                <a:ea typeface="Times New Roman"/>
              </a:rPr>
              <a:t>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5600" dirty="0" smtClean="0">
                <a:latin typeface="Times New Roman"/>
                <a:ea typeface="Times New Roman"/>
              </a:rPr>
              <a:t>Председателю </a:t>
            </a:r>
            <a:r>
              <a:rPr lang="ru-RU" sz="5600" dirty="0" err="1">
                <a:latin typeface="Times New Roman"/>
                <a:ea typeface="Times New Roman"/>
              </a:rPr>
              <a:t>ПМПк</a:t>
            </a:r>
            <a:r>
              <a:rPr lang="ru-RU" sz="5600" dirty="0">
                <a:latin typeface="Times New Roman"/>
                <a:ea typeface="Times New Roman"/>
              </a:rPr>
              <a:t> МДОАУ № ___</a:t>
            </a:r>
          </a:p>
          <a:p>
            <a:pPr marL="0" indent="0" algn="r">
              <a:spcAft>
                <a:spcPts val="0"/>
              </a:spcAft>
              <a:buNone/>
            </a:pPr>
            <a:r>
              <a:rPr lang="ru-RU" sz="5600" dirty="0" smtClean="0">
                <a:latin typeface="Times New Roman"/>
                <a:ea typeface="Times New Roman"/>
              </a:rPr>
              <a:t>                                                                                     </a:t>
            </a:r>
            <a:r>
              <a:rPr lang="ru-RU" sz="5600" dirty="0">
                <a:latin typeface="Times New Roman"/>
                <a:ea typeface="Times New Roman"/>
              </a:rPr>
              <a:t>(Ф.И.О.)</a:t>
            </a:r>
          </a:p>
          <a:p>
            <a:pPr algn="r">
              <a:spcAft>
                <a:spcPts val="0"/>
              </a:spcAft>
            </a:pPr>
            <a:r>
              <a:rPr lang="ru-RU" sz="5600" dirty="0">
                <a:latin typeface="Times New Roman"/>
                <a:ea typeface="Times New Roman"/>
              </a:rPr>
              <a:t>                                                                                                                                           От</a:t>
            </a:r>
            <a:r>
              <a:rPr lang="ru-RU" sz="5600" dirty="0" smtClean="0">
                <a:latin typeface="Times New Roman"/>
                <a:ea typeface="Times New Roman"/>
              </a:rPr>
              <a:t>_______________________________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5600" dirty="0" smtClean="0">
                <a:latin typeface="Times New Roman"/>
                <a:ea typeface="Times New Roman"/>
              </a:rPr>
              <a:t>                                                                                       (Ф.И.О.)</a:t>
            </a:r>
          </a:p>
          <a:p>
            <a:pPr marL="0" indent="0" algn="r">
              <a:spcAft>
                <a:spcPts val="0"/>
              </a:spcAft>
              <a:buNone/>
            </a:pPr>
            <a:r>
              <a:rPr lang="ru-RU" sz="5600" dirty="0" smtClean="0">
                <a:latin typeface="Times New Roman"/>
                <a:ea typeface="Times New Roman"/>
              </a:rPr>
              <a:t>Проживающего </a:t>
            </a:r>
            <a:r>
              <a:rPr lang="ru-RU" sz="5600" dirty="0">
                <a:latin typeface="Times New Roman"/>
                <a:ea typeface="Times New Roman"/>
              </a:rPr>
              <a:t>по адресу</a:t>
            </a:r>
            <a:r>
              <a:rPr lang="ru-RU" sz="5600" dirty="0" smtClean="0">
                <a:latin typeface="Times New Roman"/>
                <a:ea typeface="Times New Roman"/>
              </a:rPr>
              <a:t>___________                                                                                                         </a:t>
            </a:r>
            <a:r>
              <a:rPr lang="ru-RU" sz="5600" dirty="0">
                <a:latin typeface="Times New Roman"/>
                <a:ea typeface="Times New Roman"/>
              </a:rPr>
              <a:t>_________________________________</a:t>
            </a:r>
          </a:p>
          <a:p>
            <a:pPr algn="r">
              <a:spcAft>
                <a:spcPts val="0"/>
              </a:spcAft>
            </a:pPr>
            <a:r>
              <a:rPr lang="ru-RU" sz="5600" dirty="0">
                <a:latin typeface="Times New Roman"/>
                <a:ea typeface="Times New Roman"/>
              </a:rPr>
              <a:t>                                                                                                           </a:t>
            </a:r>
            <a:r>
              <a:rPr lang="ru-RU" sz="5600" dirty="0" err="1">
                <a:latin typeface="Times New Roman"/>
                <a:ea typeface="Times New Roman"/>
              </a:rPr>
              <a:t>Тел</a:t>
            </a:r>
            <a:r>
              <a:rPr lang="ru-RU" sz="5600" dirty="0" err="1" smtClean="0">
                <a:latin typeface="Times New Roman"/>
                <a:ea typeface="Times New Roman"/>
              </a:rPr>
              <a:t>.______________________</a:t>
            </a:r>
            <a:r>
              <a:rPr lang="ru-RU" sz="5600" b="1" dirty="0" err="1" smtClean="0">
                <a:latin typeface="Times New Roman"/>
                <a:ea typeface="Times New Roman"/>
              </a:rPr>
              <a:t>Заявление</a:t>
            </a:r>
            <a:endParaRPr lang="ru-RU" sz="5600" b="1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5600" dirty="0" smtClean="0">
                <a:latin typeface="Times New Roman"/>
                <a:ea typeface="Times New Roman"/>
              </a:rPr>
              <a:t>Прошу </a:t>
            </a:r>
            <a:r>
              <a:rPr lang="ru-RU" sz="5600" dirty="0">
                <a:latin typeface="Times New Roman"/>
                <a:ea typeface="Times New Roman"/>
              </a:rPr>
              <a:t>обследовать моего ребенка_______________________________________________</a:t>
            </a:r>
          </a:p>
          <a:p>
            <a:pPr>
              <a:spcAft>
                <a:spcPts val="0"/>
              </a:spcAft>
            </a:pPr>
            <a:r>
              <a:rPr lang="ru-RU" sz="5600" dirty="0">
                <a:latin typeface="Times New Roman"/>
                <a:ea typeface="Times New Roman"/>
              </a:rPr>
              <a:t>                                                                                             (Ф.И.О)</a:t>
            </a:r>
          </a:p>
          <a:p>
            <a:pPr>
              <a:spcAft>
                <a:spcPts val="0"/>
              </a:spcAft>
            </a:pPr>
            <a:r>
              <a:rPr lang="ru-RU" sz="5600" dirty="0">
                <a:latin typeface="Times New Roman"/>
                <a:ea typeface="Times New Roman"/>
              </a:rPr>
              <a:t>дата рождения_________________ посещающего______________ группу в МДОАУ №___</a:t>
            </a:r>
          </a:p>
          <a:p>
            <a:pPr>
              <a:spcAft>
                <a:spcPts val="0"/>
              </a:spcAft>
            </a:pPr>
            <a:r>
              <a:rPr lang="ru-RU" sz="5600" dirty="0"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5600" dirty="0">
                <a:latin typeface="Times New Roman"/>
                <a:ea typeface="Times New Roman"/>
              </a:rPr>
              <a:t>с целью определения образовательного маршрута.</a:t>
            </a:r>
          </a:p>
          <a:p>
            <a:pPr>
              <a:spcAft>
                <a:spcPts val="0"/>
              </a:spcAft>
            </a:pPr>
            <a:r>
              <a:rPr lang="ru-RU" sz="5600" dirty="0"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5600" dirty="0"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5600" dirty="0"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5600" dirty="0"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5600" dirty="0"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5600" dirty="0">
                <a:latin typeface="Times New Roman"/>
                <a:ea typeface="Times New Roman"/>
              </a:rPr>
              <a:t>Дата «___» ____________ </a:t>
            </a:r>
            <a:r>
              <a:rPr lang="ru-RU" sz="5600" dirty="0" smtClean="0">
                <a:latin typeface="Times New Roman"/>
                <a:ea typeface="Times New Roman"/>
              </a:rPr>
              <a:t>201___</a:t>
            </a:r>
            <a:r>
              <a:rPr lang="ru-RU" sz="5600" dirty="0">
                <a:latin typeface="Times New Roman"/>
                <a:ea typeface="Times New Roman"/>
              </a:rPr>
              <a:t>г.                                                                   </a:t>
            </a:r>
          </a:p>
          <a:p>
            <a:pPr>
              <a:spcAft>
                <a:spcPts val="0"/>
              </a:spcAft>
            </a:pPr>
            <a:r>
              <a:rPr lang="ru-RU" sz="5600" dirty="0">
                <a:latin typeface="Times New Roman"/>
                <a:ea typeface="Times New Roman"/>
              </a:rPr>
              <a:t> </a:t>
            </a:r>
            <a:r>
              <a:rPr lang="ru-RU" sz="5600" dirty="0" smtClean="0">
                <a:latin typeface="Times New Roman"/>
                <a:ea typeface="Times New Roman"/>
              </a:rPr>
              <a:t>____________________</a:t>
            </a:r>
            <a:endParaRPr lang="ru-RU" sz="5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5600" dirty="0">
                <a:latin typeface="Times New Roman"/>
                <a:ea typeface="Times New Roman"/>
              </a:rPr>
              <a:t>                                                                                                                             </a:t>
            </a:r>
            <a:r>
              <a:rPr lang="ru-RU" sz="1600" dirty="0">
                <a:latin typeface="Times New Roman"/>
                <a:ea typeface="Times New Roman"/>
              </a:rPr>
              <a:t> </a:t>
            </a:r>
            <a:endParaRPr lang="ru-RU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 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93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ДОГОВОР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между МДОАУ № 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_____ «____________________________»  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лице заведующего 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_______________________________ и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родителями (законными представителями) воспитанника о его психолого-медико-педагогическом обследовании и сопровождении</a:t>
            </a:r>
            <a:b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71407283"/>
              </p:ext>
            </p:extLst>
          </p:nvPr>
        </p:nvGraphicFramePr>
        <p:xfrm>
          <a:off x="827584" y="1916832"/>
          <a:ext cx="7488832" cy="41764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19644"/>
                <a:gridCol w="4869188"/>
              </a:tblGrid>
              <a:tr h="22110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Заведующий МДОАУ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№___ 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«________» ФИО (___________) заведующей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_____________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(подпись)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Родители (законные представители) воспитанника_____________________________________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                                   (Ф.И.О. ребенка)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 и родителей (законных представителей)______________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_________________________________________________           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             (Ф.И.О. и характер родственных отношении)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            ____________________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                     (подпись)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Информирует родителей (законных представителей) воспитанника об условиях его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обследования и сопровождения специалистами психолого-медико-педагогического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консилиума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Выражают согласие на психолого-медико-педагогическое обследование и сопровождение воспитанника в рамках профессиональной компетенции и этики специалистов консилиума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(в случае несогласия договор не подписывается)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545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32656"/>
            <a:ext cx="8075240" cy="599194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/>
              <a:t>Представление педагога – психолога на воспитанника ДОУ</a:t>
            </a:r>
          </a:p>
          <a:p>
            <a:endParaRPr lang="ru-RU" sz="1200" dirty="0"/>
          </a:p>
          <a:p>
            <a:r>
              <a:rPr lang="ru-RU" sz="1400" dirty="0"/>
              <a:t>Ф.И.О. ребенка </a:t>
            </a:r>
            <a:r>
              <a:rPr lang="ru-RU" sz="1400" dirty="0" smtClean="0"/>
              <a:t>________________________</a:t>
            </a:r>
          </a:p>
          <a:p>
            <a:r>
              <a:rPr lang="ru-RU" sz="1400" dirty="0" smtClean="0"/>
              <a:t>Дата </a:t>
            </a:r>
            <a:r>
              <a:rPr lang="ru-RU" sz="1400" dirty="0"/>
              <a:t>рождения ______________________ Возраст на момент обследования </a:t>
            </a:r>
            <a:r>
              <a:rPr lang="ru-RU" sz="1400" dirty="0" smtClean="0"/>
              <a:t>_______</a:t>
            </a:r>
            <a:endParaRPr lang="ru-RU" sz="1400" dirty="0"/>
          </a:p>
          <a:p>
            <a:r>
              <a:rPr lang="ru-RU" sz="1400" dirty="0"/>
              <a:t>Дошкольное учреждение _________________________ группа </a:t>
            </a:r>
          </a:p>
          <a:p>
            <a:r>
              <a:rPr lang="ru-RU" sz="1400" dirty="0"/>
              <a:t>Запрос специалистов / родителей ___________________________________________________________</a:t>
            </a:r>
          </a:p>
          <a:p>
            <a:endParaRPr lang="ru-RU" sz="1400" dirty="0"/>
          </a:p>
          <a:p>
            <a:r>
              <a:rPr lang="ru-RU" sz="1400" dirty="0"/>
              <a:t>1.	Внешний вид и поведение в ситуации обследования </a:t>
            </a:r>
            <a:r>
              <a:rPr lang="ru-RU" sz="1400" dirty="0" smtClean="0"/>
              <a:t>______________________________________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/>
              <a:t>2.	Темп работы и работоспособность </a:t>
            </a:r>
            <a:r>
              <a:rPr lang="ru-RU" sz="1400" dirty="0" smtClean="0"/>
              <a:t>___________</a:t>
            </a:r>
          </a:p>
          <a:p>
            <a:r>
              <a:rPr lang="ru-RU" sz="1400" dirty="0" smtClean="0"/>
              <a:t>3</a:t>
            </a:r>
            <a:r>
              <a:rPr lang="ru-RU" sz="1400" dirty="0"/>
              <a:t>.	Общая осведомленность ребенка (</a:t>
            </a:r>
            <a:r>
              <a:rPr lang="ru-RU" sz="1400" dirty="0" smtClean="0"/>
              <a:t>социально - </a:t>
            </a:r>
            <a:r>
              <a:rPr lang="ru-RU" sz="1400" dirty="0"/>
              <a:t>бытовая ориентировка) _______________________</a:t>
            </a:r>
          </a:p>
          <a:p>
            <a:r>
              <a:rPr lang="ru-RU" sz="1400" dirty="0"/>
              <a:t>4.	Особенности </a:t>
            </a:r>
            <a:r>
              <a:rPr lang="ru-RU" sz="1400" dirty="0" err="1"/>
              <a:t>латерализации</a:t>
            </a:r>
            <a:r>
              <a:rPr lang="ru-RU" sz="1400" dirty="0"/>
              <a:t> </a:t>
            </a:r>
            <a:r>
              <a:rPr lang="ru-RU" sz="1400" dirty="0" smtClean="0"/>
              <a:t>________________</a:t>
            </a:r>
          </a:p>
          <a:p>
            <a:r>
              <a:rPr lang="ru-RU" sz="1400" dirty="0" smtClean="0"/>
              <a:t>5</a:t>
            </a:r>
            <a:r>
              <a:rPr lang="ru-RU" sz="1400" dirty="0"/>
              <a:t>.	Характеристика моторики, в </a:t>
            </a:r>
            <a:r>
              <a:rPr lang="ru-RU" sz="1400" dirty="0" err="1"/>
              <a:t>т.ч</a:t>
            </a:r>
            <a:r>
              <a:rPr lang="ru-RU" sz="1400" dirty="0"/>
              <a:t>. графической </a:t>
            </a:r>
            <a:r>
              <a:rPr lang="ru-RU" sz="1400" dirty="0" smtClean="0"/>
              <a:t>деятельности _____________</a:t>
            </a:r>
            <a:endParaRPr lang="ru-RU" sz="1400" dirty="0"/>
          </a:p>
          <a:p>
            <a:r>
              <a:rPr lang="ru-RU" sz="1400" dirty="0"/>
              <a:t>6.	Особенности память:</a:t>
            </a:r>
          </a:p>
          <a:p>
            <a:r>
              <a:rPr lang="ru-RU" sz="1400" dirty="0"/>
              <a:t>	Слухоречевая ________________________________________________________________</a:t>
            </a:r>
          </a:p>
          <a:p>
            <a:r>
              <a:rPr lang="ru-RU" sz="1400" dirty="0"/>
              <a:t>	Зрительная __________________________________________________________________</a:t>
            </a:r>
          </a:p>
          <a:p>
            <a:r>
              <a:rPr lang="ru-RU" sz="1400" dirty="0"/>
              <a:t>	Опосредованная ______________________________________________________________</a:t>
            </a:r>
          </a:p>
          <a:p>
            <a:r>
              <a:rPr lang="ru-RU" sz="1400" dirty="0"/>
              <a:t>      </a:t>
            </a:r>
          </a:p>
          <a:p>
            <a:r>
              <a:rPr lang="ru-RU" sz="1400" dirty="0"/>
              <a:t>7.	Особенности восприятия:</a:t>
            </a:r>
          </a:p>
          <a:p>
            <a:r>
              <a:rPr lang="ru-RU" sz="1400" dirty="0"/>
              <a:t>	Цвета ________________________________________________________________________</a:t>
            </a:r>
          </a:p>
          <a:p>
            <a:r>
              <a:rPr lang="ru-RU" sz="1400" dirty="0"/>
              <a:t>	Формы _______________________________________________________________________</a:t>
            </a:r>
          </a:p>
          <a:p>
            <a:r>
              <a:rPr lang="ru-RU" sz="1400" dirty="0"/>
              <a:t>	Величины </a:t>
            </a:r>
            <a:r>
              <a:rPr lang="ru-RU" sz="1400" dirty="0" smtClean="0"/>
              <a:t>________</a:t>
            </a:r>
            <a:r>
              <a:rPr lang="ru-RU" sz="1400" dirty="0"/>
              <a:t>	</a:t>
            </a:r>
            <a:r>
              <a:rPr lang="ru-RU" sz="1400" dirty="0" smtClean="0"/>
              <a:t>Пространства</a:t>
            </a:r>
            <a:endParaRPr lang="ru-RU" sz="1400" dirty="0"/>
          </a:p>
          <a:p>
            <a:r>
              <a:rPr lang="ru-RU" sz="1400" dirty="0"/>
              <a:t>     </a:t>
            </a:r>
          </a:p>
          <a:p>
            <a:endParaRPr lang="ru-RU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9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55272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7200" b="1" dirty="0"/>
              <a:t>Логопедическое представление на воспитанника ДОУ</a:t>
            </a:r>
          </a:p>
          <a:p>
            <a:endParaRPr lang="ru-RU" sz="3200" dirty="0"/>
          </a:p>
          <a:p>
            <a:r>
              <a:rPr lang="ru-RU" sz="5600" dirty="0"/>
              <a:t>Ф.И.О. ребенка ______________</a:t>
            </a:r>
          </a:p>
          <a:p>
            <a:r>
              <a:rPr lang="ru-RU" sz="5600" dirty="0"/>
              <a:t>Дата рождения ______________________ Возраст на момент обследования _______</a:t>
            </a:r>
          </a:p>
          <a:p>
            <a:r>
              <a:rPr lang="ru-RU" sz="5600" dirty="0"/>
              <a:t>Дошкольное учреждение _________________________ группа </a:t>
            </a:r>
          </a:p>
          <a:p>
            <a:r>
              <a:rPr lang="ru-RU" sz="5600" dirty="0"/>
              <a:t>1. Речевое окружение _____________________________________________________________________</a:t>
            </a:r>
          </a:p>
          <a:p>
            <a:r>
              <a:rPr lang="ru-RU" sz="5600" dirty="0"/>
              <a:t>                                                                (недостатки речи у близких, двуязычные, наследственность и т.д.)</a:t>
            </a:r>
          </a:p>
          <a:p>
            <a:endParaRPr lang="ru-RU" sz="5600" dirty="0"/>
          </a:p>
          <a:p>
            <a:r>
              <a:rPr lang="ru-RU" sz="5600" dirty="0"/>
              <a:t>2. Краткий анамнез __________________</a:t>
            </a:r>
          </a:p>
          <a:p>
            <a:r>
              <a:rPr lang="ru-RU" sz="5600" dirty="0"/>
              <a:t>                                                            (беременность, её течение, роды, раннее физическое развитие, заболевание раннего возраста)</a:t>
            </a:r>
          </a:p>
          <a:p>
            <a:endParaRPr lang="ru-RU" sz="5600" dirty="0"/>
          </a:p>
          <a:p>
            <a:r>
              <a:rPr lang="ru-RU" sz="5600" dirty="0"/>
              <a:t>3. Раннее речевое развитие: </a:t>
            </a:r>
          </a:p>
          <a:p>
            <a:r>
              <a:rPr lang="ru-RU" sz="5600" dirty="0" err="1"/>
              <a:t>Гуление</a:t>
            </a:r>
            <a:r>
              <a:rPr lang="ru-RU" sz="5600" dirty="0"/>
              <a:t> _________ Лепет __________ Слово________  Фраза___________ </a:t>
            </a:r>
          </a:p>
          <a:p>
            <a:r>
              <a:rPr lang="ru-RU" sz="5600" dirty="0"/>
              <a:t>4. Слух, зрение ________________</a:t>
            </a:r>
          </a:p>
          <a:p>
            <a:r>
              <a:rPr lang="ru-RU" sz="5600" dirty="0"/>
              <a:t>5. Общая и мелкая моторика ______________</a:t>
            </a:r>
          </a:p>
          <a:p>
            <a:r>
              <a:rPr lang="ru-RU" sz="5600" dirty="0"/>
              <a:t>6. Связанная речь: </a:t>
            </a:r>
          </a:p>
          <a:p>
            <a:r>
              <a:rPr lang="ru-RU" sz="5600" dirty="0"/>
              <a:t>Общая характеристика речи ___________________________________________________________</a:t>
            </a:r>
          </a:p>
          <a:p>
            <a:r>
              <a:rPr lang="ru-RU" sz="5600" dirty="0"/>
              <a:t>                                                                                      (качество рассказа, пересказ, уровень связанности, типы используемых</a:t>
            </a:r>
          </a:p>
          <a:p>
            <a:r>
              <a:rPr lang="ru-RU" sz="5600" dirty="0"/>
              <a:t>                                                                                                    предложений, владение речью в соответствии с возрастом)</a:t>
            </a:r>
          </a:p>
          <a:p>
            <a:r>
              <a:rPr lang="ru-RU" sz="5600" dirty="0"/>
              <a:t>Общее звучание речи _________________________________________________________________</a:t>
            </a:r>
          </a:p>
          <a:p>
            <a:r>
              <a:rPr lang="ru-RU" sz="5600" dirty="0"/>
              <a:t>                                                                                                     (темп, плавность, голос, дыхание, интонация)</a:t>
            </a:r>
          </a:p>
          <a:p>
            <a:r>
              <a:rPr lang="ru-RU" sz="5600" dirty="0"/>
              <a:t>7. Строение артикуляционного аппарата __________</a:t>
            </a:r>
          </a:p>
          <a:p>
            <a:r>
              <a:rPr lang="ru-RU" sz="5600" dirty="0"/>
              <a:t>8. Двигательная функция  ____________</a:t>
            </a:r>
          </a:p>
          <a:p>
            <a:r>
              <a:rPr lang="ru-RU" sz="5600" dirty="0"/>
              <a:t>9. Звукопроизношение:</a:t>
            </a:r>
          </a:p>
          <a:p>
            <a:r>
              <a:rPr lang="ru-RU" sz="5600" dirty="0"/>
              <a:t>	Отсутствие звуков ___________________________________________________________________</a:t>
            </a:r>
          </a:p>
          <a:p>
            <a:r>
              <a:rPr lang="ru-RU" sz="5600" dirty="0"/>
              <a:t>	Смешение звуков </a:t>
            </a:r>
            <a:r>
              <a:rPr lang="ru-RU" sz="5600" dirty="0">
                <a:solidFill>
                  <a:schemeClr val="bg1"/>
                </a:solidFill>
              </a:rPr>
              <a:t>____________________________________________________________________</a:t>
            </a:r>
          </a:p>
          <a:p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00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0"/>
            <a:ext cx="8643998" cy="6063952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/>
              <a:t>Педагогическая характеристика</a:t>
            </a:r>
          </a:p>
          <a:p>
            <a:pPr algn="ctr"/>
            <a:r>
              <a:rPr lang="ru-RU" sz="1600" b="1" dirty="0"/>
              <a:t>(оценка особенностей развития ребенка дошкольного возраста)</a:t>
            </a:r>
          </a:p>
          <a:p>
            <a:pPr algn="ctr"/>
            <a:endParaRPr lang="ru-RU" sz="1600" dirty="0"/>
          </a:p>
          <a:p>
            <a:r>
              <a:rPr lang="ru-RU" sz="1400" dirty="0"/>
              <a:t>Ф.И.О. ребенка __________________________________________________________________________</a:t>
            </a:r>
          </a:p>
          <a:p>
            <a:r>
              <a:rPr lang="ru-RU" sz="1400" dirty="0"/>
              <a:t>Дата рождения ______________________ Возраст на момент обследования _______________________</a:t>
            </a:r>
          </a:p>
          <a:p>
            <a:r>
              <a:rPr lang="ru-RU" sz="1400" dirty="0"/>
              <a:t>Дошкольное учреждение _________________________ группа </a:t>
            </a:r>
          </a:p>
          <a:p>
            <a:r>
              <a:rPr lang="ru-RU" sz="1400" dirty="0"/>
              <a:t>Воспитатели группы ________________</a:t>
            </a:r>
          </a:p>
          <a:p>
            <a:r>
              <a:rPr lang="ru-RU" sz="1400" dirty="0" smtClean="0"/>
              <a:t>Оцениваемая </a:t>
            </a:r>
            <a:r>
              <a:rPr lang="ru-RU" sz="1400" dirty="0"/>
              <a:t>характеристика</a:t>
            </a:r>
          </a:p>
          <a:p>
            <a:endParaRPr lang="ru-RU" sz="1400" dirty="0"/>
          </a:p>
          <a:p>
            <a:r>
              <a:rPr lang="ru-RU" sz="1400" dirty="0"/>
              <a:t>1.	Внешний вид. Отношение  родителей ___________________________________________________</a:t>
            </a:r>
          </a:p>
          <a:p>
            <a:r>
              <a:rPr lang="ru-RU" sz="1400" dirty="0"/>
              <a:t>2.	Поведение в группе  __________________________________________________________________</a:t>
            </a:r>
          </a:p>
          <a:p>
            <a:r>
              <a:rPr lang="ru-RU" sz="1400" dirty="0"/>
              <a:t>3.	Игра в общение с детьми и взрослыми ___________________________________________________</a:t>
            </a:r>
          </a:p>
          <a:p>
            <a:r>
              <a:rPr lang="ru-RU" sz="1400" dirty="0"/>
              <a:t>4.	Речевое развитие _____________________________________________________________________</a:t>
            </a:r>
          </a:p>
          <a:p>
            <a:r>
              <a:rPr lang="ru-RU" sz="1400" dirty="0"/>
              <a:t>5.	Социально- бытовые навыки и ориентировка в пространстве ________________________________</a:t>
            </a:r>
          </a:p>
          <a:p>
            <a:r>
              <a:rPr lang="ru-RU" sz="1400" dirty="0"/>
              <a:t>6.	Отношение к занятиям и успеваемости ___________________________________________________</a:t>
            </a:r>
          </a:p>
          <a:p>
            <a:r>
              <a:rPr lang="ru-RU" sz="1400" dirty="0"/>
              <a:t>7.	Темповые характеристики деятельности __________________________________________________</a:t>
            </a:r>
          </a:p>
          <a:p>
            <a:r>
              <a:rPr lang="ru-RU" sz="1400" dirty="0"/>
              <a:t>8.	Физическое развитие ___________________________________________________________________</a:t>
            </a:r>
          </a:p>
          <a:p>
            <a:r>
              <a:rPr lang="ru-RU" sz="1400" dirty="0"/>
              <a:t>9.	Моторное развитие </a:t>
            </a:r>
            <a:r>
              <a:rPr lang="ru-RU" sz="1400" dirty="0" smtClean="0"/>
              <a:t>____________________________________________________________________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627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48072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2900" b="1" dirty="0"/>
              <a:t>Выписка из истории развития</a:t>
            </a:r>
          </a:p>
          <a:p>
            <a:r>
              <a:rPr lang="ru-RU" sz="2900" dirty="0"/>
              <a:t>Анамнез </a:t>
            </a:r>
          </a:p>
          <a:p>
            <a:r>
              <a:rPr lang="ru-RU" sz="2900" dirty="0"/>
              <a:t>1.	Наследственные и хронические заболевания родителей ___________________________________</a:t>
            </a:r>
          </a:p>
          <a:p>
            <a:r>
              <a:rPr lang="ru-RU" sz="2900" dirty="0"/>
              <a:t>2.	Возраст матери при рождении ребенка _________________________________________________</a:t>
            </a:r>
          </a:p>
          <a:p>
            <a:r>
              <a:rPr lang="ru-RU" sz="2900" dirty="0"/>
              <a:t>3.	Протекание беременности ___________________________________________________________</a:t>
            </a:r>
          </a:p>
          <a:p>
            <a:r>
              <a:rPr lang="ru-RU" sz="2900" dirty="0"/>
              <a:t>4.	Вес и рост ребенка при рождении _____________________________________________________</a:t>
            </a:r>
          </a:p>
          <a:p>
            <a:r>
              <a:rPr lang="ru-RU" sz="2900" dirty="0"/>
              <a:t>5.	Отклонения в поведение в первые три месяца жизни _____________________________________</a:t>
            </a:r>
          </a:p>
          <a:p>
            <a:r>
              <a:rPr lang="ru-RU" sz="2900" dirty="0"/>
              <a:t>6.	Перенесенные заболевания:</a:t>
            </a:r>
          </a:p>
          <a:p>
            <a:r>
              <a:rPr lang="ru-RU" sz="2900" dirty="0"/>
              <a:t>•	До 1 месяца __________________________________________________________________</a:t>
            </a:r>
          </a:p>
          <a:p>
            <a:r>
              <a:rPr lang="ru-RU" sz="2900" dirty="0"/>
              <a:t>•	До 1 года ____________________________________________________________________</a:t>
            </a:r>
          </a:p>
          <a:p>
            <a:r>
              <a:rPr lang="ru-RU" sz="2900" dirty="0"/>
              <a:t>•	После года до 3 лет ___________________________________________________________</a:t>
            </a:r>
          </a:p>
          <a:p>
            <a:endParaRPr lang="ru-RU" sz="2900" dirty="0"/>
          </a:p>
          <a:p>
            <a:r>
              <a:rPr lang="ru-RU" sz="2900" dirty="0"/>
              <a:t>Раннее психомоторное развитие</a:t>
            </a:r>
          </a:p>
          <a:p>
            <a:r>
              <a:rPr lang="ru-RU" sz="2900" dirty="0"/>
              <a:t>1.	Удержание головы (N- 1.5 мес.) ______________________________________________________</a:t>
            </a:r>
          </a:p>
          <a:p>
            <a:r>
              <a:rPr lang="ru-RU" sz="2900" dirty="0"/>
              <a:t>2.	Ползает (N- 5 мес.)  ________________________________________________________________</a:t>
            </a:r>
          </a:p>
          <a:p>
            <a:r>
              <a:rPr lang="ru-RU" sz="2900" dirty="0"/>
              <a:t>3.	Сидит (N- 6 мес.) </a:t>
            </a:r>
            <a:r>
              <a:rPr lang="ru-RU" sz="2900" dirty="0">
                <a:solidFill>
                  <a:schemeClr val="bg1"/>
                </a:solidFill>
              </a:rPr>
              <a:t>_____________________________________________________________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6875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255</TotalTime>
  <Words>766</Words>
  <Application>Microsoft Office PowerPoint</Application>
  <PresentationFormat>Экран (4:3)</PresentationFormat>
  <Paragraphs>300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Регламент работы ПМПк</vt:lpstr>
      <vt:lpstr>       Деятельность ПМПк</vt:lpstr>
      <vt:lpstr>Слайд 3</vt:lpstr>
      <vt:lpstr>Бланк заявления от родителей о согласии на обследование ребенка     </vt:lpstr>
      <vt:lpstr>ДОГОВОР  между МДОАУ № _____ «____________________________»   в лице заведующего _______________________________ и родителями (законными представителями) воспитанника о его психолого-медико-педагогическом обследовании и сопровождении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Журнал регистрации заключений и рекомендаций специалистов ПМПк  </vt:lpstr>
      <vt:lpstr>Журнал сведений о динамики развития воспитанников ДОУ</vt:lpstr>
      <vt:lpstr>Слайд 16</vt:lpstr>
      <vt:lpstr>Слайд 17</vt:lpstr>
      <vt:lpstr>Слайд 18</vt:lpstr>
    </vt:vector>
  </TitlesOfParts>
  <Company>Curnos™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Регламент работы ПМПк</dc:title>
  <dc:creator>Пользователь</dc:creator>
  <cp:lastModifiedBy>User</cp:lastModifiedBy>
  <cp:revision>25</cp:revision>
  <dcterms:created xsi:type="dcterms:W3CDTF">2012-09-11T10:22:58Z</dcterms:created>
  <dcterms:modified xsi:type="dcterms:W3CDTF">2014-02-04T23:08:44Z</dcterms:modified>
</cp:coreProperties>
</file>