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activeX/activeX1.xml" ContentType="application/vnd.ms-office.activeX+xml"/>
  <Override PartName="/ppt/tags/tag2.xml" ContentType="application/vnd.openxmlformats-officedocument.presentationml.tags+xml"/>
  <Default Extension="jpeg" ContentType="image/jpeg"/>
  <Override PartName="/ppt/tags/tag3.xml" ContentType="application/vnd.openxmlformats-officedocument.presentationml.tags+xml"/>
  <Override PartName="/ppt/vbaProject.bin" ContentType="application/vnd.ms-office.vbaProject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Default Extension="gif" ContentType="image/gif"/>
  <Override PartName="/ppt/tags/tag1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bin" ContentType="application/vnd.ms-office.activeX"/>
  <Override PartName="/ppt/notesSlides/notesSlide1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cuID" Type="http://schemas.microsoft.com/office/2006/relationships/ui/extensibility" Target="customUI/customUI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8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5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43" autoAdjust="0"/>
    <p:restoredTop sz="94434" autoAdjust="0"/>
  </p:normalViewPr>
  <p:slideViewPr>
    <p:cSldViewPr>
      <p:cViewPr varScale="1">
        <p:scale>
          <a:sx n="83" d="100"/>
          <a:sy n="83" d="100"/>
        </p:scale>
        <p:origin x="-782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06/relationships/vbaProject" Target="vbaProject.bin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DD22A-0AA9-4CF5-9010-F4F19F86E8A8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68681-29FD-449C-94B3-EDED9152E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0778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Версия </a:t>
            </a:r>
            <a:r>
              <a:rPr lang="ru-RU" smtClean="0"/>
              <a:t>от 10.03.2013 </a:t>
            </a:r>
            <a:r>
              <a:rPr lang="ru-RU" dirty="0" smtClean="0"/>
              <a:t>г. Последнюю версию конструктора смотрите на сайте «Тестирование в </a:t>
            </a:r>
            <a:r>
              <a:rPr lang="en-US" dirty="0" smtClean="0"/>
              <a:t>MS PowerPoint</a:t>
            </a:r>
            <a:r>
              <a:rPr lang="ru-RU" dirty="0" smtClean="0"/>
              <a:t>» http://www.rosinka.vrn.ru/pp/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8681-29FD-449C-94B3-EDED9152E23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3742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  конструкторе использована идея перемещения объектов в режиме просмотра демонстрации, предложенная Гансом </a:t>
            </a:r>
            <a:r>
              <a:rPr lang="ru-RU" dirty="0" err="1" smtClean="0"/>
              <a:t>Хофманом</a:t>
            </a:r>
            <a:r>
              <a:rPr lang="ru-RU" dirty="0" smtClean="0"/>
              <a:t> (</a:t>
            </a:r>
            <a:r>
              <a:rPr lang="ru-RU" dirty="0" err="1" smtClean="0"/>
              <a:t>Hans</a:t>
            </a:r>
            <a:r>
              <a:rPr lang="ru-RU" dirty="0" smtClean="0"/>
              <a:t> </a:t>
            </a:r>
            <a:r>
              <a:rPr lang="ru-RU" dirty="0" err="1" smtClean="0"/>
              <a:t>Werner</a:t>
            </a:r>
            <a:r>
              <a:rPr lang="ru-RU" dirty="0" smtClean="0"/>
              <a:t> </a:t>
            </a:r>
            <a:r>
              <a:rPr lang="ru-RU" dirty="0" err="1" smtClean="0"/>
              <a:t>Hofmann</a:t>
            </a:r>
            <a:r>
              <a:rPr lang="ru-RU" dirty="0" smtClean="0"/>
              <a:t> </a:t>
            </a:r>
            <a:r>
              <a:rPr lang="en-US" dirty="0" smtClean="0"/>
              <a:t>hw@lemitec.de</a:t>
            </a:r>
            <a:r>
              <a:rPr lang="ru-RU" smtClean="0"/>
              <a:t>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8681-29FD-449C-94B3-EDED9152E23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5441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411560" y="3212976"/>
            <a:ext cx="6400800" cy="648072"/>
          </a:xfrm>
        </p:spPr>
        <p:txBody>
          <a:bodyPr/>
          <a:lstStyle>
            <a:lvl1pPr marL="342900" indent="-342900" algn="ctr">
              <a:spcBef>
                <a:spcPct val="20000"/>
              </a:spcBef>
              <a:buNone/>
              <a:defRPr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marL="342900" indent="-342900" algn="ctr">
              <a:spcBef>
                <a:spcPct val="20000"/>
              </a:spcBef>
            </a:pPr>
            <a:r>
              <a:rPr lang="ru-RU" sz="3200" dirty="0" smtClean="0">
                <a:latin typeface="Arial" charset="0"/>
              </a:rPr>
              <a:t>по предмету, теме</a:t>
            </a:r>
            <a:endParaRPr lang="ru-RU" sz="3200" dirty="0">
              <a:latin typeface="Arial" charset="0"/>
            </a:endParaRP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131662-8875-4E84-BC6B-F057167AD8AA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7A61F3-101E-4C70-910F-5EEC02D72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дание и отве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043608" y="116632"/>
            <a:ext cx="7776864" cy="1431925"/>
          </a:xfrm>
        </p:spPr>
        <p:txBody>
          <a:bodyPr anchor="t"/>
          <a:lstStyle>
            <a:lvl1pPr algn="l">
              <a:defRPr b="0"/>
            </a:lvl1pPr>
          </a:lstStyle>
          <a:p>
            <a:r>
              <a:rPr lang="ru-RU" sz="4400" dirty="0" smtClean="0">
                <a:solidFill>
                  <a:schemeClr val="tx2"/>
                </a:solidFill>
                <a:latin typeface="Arial" charset="0"/>
              </a:rPr>
              <a:t>Текст задания</a:t>
            </a:r>
            <a:endParaRPr lang="ru-RU" sz="44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1276672" y="1981200"/>
            <a:ext cx="7543800" cy="511696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ru-RU" sz="2400" dirty="0" smtClean="0">
                <a:latin typeface="Arial" charset="0"/>
              </a:rPr>
              <a:t>Вариант ответа № 1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131662-8875-4E84-BC6B-F057167AD8AA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7A61F3-101E-4C70-910F-5EEC02D723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Содержимое 2"/>
          <p:cNvSpPr>
            <a:spLocks noGrp="1"/>
          </p:cNvSpPr>
          <p:nvPr>
            <p:ph idx="13" hasCustomPrompt="1"/>
          </p:nvPr>
        </p:nvSpPr>
        <p:spPr>
          <a:xfrm>
            <a:off x="1276672" y="2615164"/>
            <a:ext cx="7543800" cy="511696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ru-RU" sz="2400" dirty="0" smtClean="0">
                <a:latin typeface="Arial" charset="0"/>
              </a:rPr>
              <a:t>Вариант ответа № 2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4" hasCustomPrompt="1"/>
          </p:nvPr>
        </p:nvSpPr>
        <p:spPr>
          <a:xfrm>
            <a:off x="1276672" y="3249128"/>
            <a:ext cx="7543800" cy="511696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ru-RU" sz="2400" dirty="0" smtClean="0">
                <a:latin typeface="Arial" charset="0"/>
              </a:rPr>
              <a:t>Вариант ответа № 3</a:t>
            </a:r>
          </a:p>
        </p:txBody>
      </p:sp>
      <p:sp>
        <p:nvSpPr>
          <p:cNvPr id="9" name="Содержимое 2"/>
          <p:cNvSpPr>
            <a:spLocks noGrp="1"/>
          </p:cNvSpPr>
          <p:nvPr>
            <p:ph idx="15" hasCustomPrompt="1"/>
          </p:nvPr>
        </p:nvSpPr>
        <p:spPr>
          <a:xfrm>
            <a:off x="1276672" y="3883092"/>
            <a:ext cx="7543800" cy="511696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ru-RU" sz="2400" dirty="0" smtClean="0">
                <a:latin typeface="Arial" charset="0"/>
              </a:rPr>
              <a:t>Вариант ответа № 4</a:t>
            </a:r>
          </a:p>
        </p:txBody>
      </p:sp>
      <p:sp>
        <p:nvSpPr>
          <p:cNvPr id="10" name="Содержимое 2"/>
          <p:cNvSpPr>
            <a:spLocks noGrp="1"/>
          </p:cNvSpPr>
          <p:nvPr>
            <p:ph idx="16" hasCustomPrompt="1"/>
          </p:nvPr>
        </p:nvSpPr>
        <p:spPr>
          <a:xfrm>
            <a:off x="1276672" y="4517056"/>
            <a:ext cx="7543800" cy="511696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ru-RU" sz="2400" dirty="0" smtClean="0">
                <a:latin typeface="Arial" charset="0"/>
              </a:rPr>
              <a:t>Вариант ответа № 5</a:t>
            </a:r>
          </a:p>
        </p:txBody>
      </p:sp>
      <p:sp>
        <p:nvSpPr>
          <p:cNvPr id="11" name="Содержимое 2"/>
          <p:cNvSpPr>
            <a:spLocks noGrp="1"/>
          </p:cNvSpPr>
          <p:nvPr>
            <p:ph idx="17" hasCustomPrompt="1"/>
          </p:nvPr>
        </p:nvSpPr>
        <p:spPr>
          <a:xfrm>
            <a:off x="1276672" y="5151020"/>
            <a:ext cx="7543800" cy="511696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ru-RU" sz="2400" dirty="0" smtClean="0">
                <a:latin typeface="Arial" charset="0"/>
              </a:rPr>
              <a:t>Вариант ответа № 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еремещаемые объе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1662-8875-4E84-BC6B-F057167AD8AA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61F3-101E-4C70-910F-5EEC02D723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043608" y="116632"/>
            <a:ext cx="7776864" cy="1431925"/>
          </a:xfrm>
        </p:spPr>
        <p:txBody>
          <a:bodyPr anchor="t"/>
          <a:lstStyle>
            <a:lvl1pPr algn="l">
              <a:defRPr b="0"/>
            </a:lvl1pPr>
          </a:lstStyle>
          <a:p>
            <a:r>
              <a:rPr lang="ru-RU" sz="4400" dirty="0" smtClean="0">
                <a:solidFill>
                  <a:schemeClr val="tx2"/>
                </a:solidFill>
                <a:latin typeface="Arial" charset="0"/>
              </a:rPr>
              <a:t>Текст задания</a:t>
            </a:r>
            <a:endParaRPr lang="ru-RU" sz="4400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9580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вод отве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1662-8875-4E84-BC6B-F057167AD8AA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61F3-101E-4C70-910F-5EEC02D723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1043608" y="1988841"/>
            <a:ext cx="7704856" cy="3240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043608" y="116632"/>
            <a:ext cx="7704856" cy="1431925"/>
          </a:xfrm>
        </p:spPr>
        <p:txBody>
          <a:bodyPr anchor="t"/>
          <a:lstStyle>
            <a:lvl1pPr algn="l">
              <a:defRPr b="0"/>
            </a:lvl1pPr>
          </a:lstStyle>
          <a:p>
            <a:r>
              <a:rPr lang="ru-RU" sz="4400" dirty="0" smtClean="0">
                <a:solidFill>
                  <a:schemeClr val="tx2"/>
                </a:solidFill>
                <a:latin typeface="Arial" charset="0"/>
              </a:rPr>
              <a:t>Текст задания</a:t>
            </a:r>
            <a:endParaRPr lang="ru-RU" sz="4400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9003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нформацион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1662-8875-4E84-BC6B-F057167AD8AA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61F3-101E-4C70-910F-5EEC02D723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066800" y="304800"/>
            <a:ext cx="7543800" cy="1431925"/>
          </a:xfrm>
        </p:spPr>
        <p:txBody>
          <a:bodyPr anchor="t"/>
          <a:lstStyle>
            <a:lvl1pPr>
              <a:defRPr b="0"/>
            </a:lvl1pPr>
          </a:lstStyle>
          <a:p>
            <a:r>
              <a:rPr lang="ru-RU" dirty="0" smtClean="0"/>
              <a:t>Текст заголовка</a:t>
            </a:r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1043608" y="1988840"/>
            <a:ext cx="7643192" cy="39604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19811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131662-8875-4E84-BC6B-F057167AD8AA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7A61F3-101E-4C70-910F-5EEC02D72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71683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684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058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71686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687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688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689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690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691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692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693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694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05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697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0131662-8875-4E84-BC6B-F057167AD8AA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71698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7169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97A61F3-101E-4C70-910F-5EEC02D72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_Fi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nel"/>
          <p:cNvSpPr>
            <a:spLocks noChangeArrowheads="1"/>
          </p:cNvSpPr>
          <p:nvPr/>
        </p:nvSpPr>
        <p:spPr bwMode="auto">
          <a:xfrm>
            <a:off x="0" y="6237312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BAC9D0"/>
              </a:solidFill>
              <a:latin typeface="Arial" charset="0"/>
            </a:endParaRPr>
          </a:p>
        </p:txBody>
      </p:sp>
      <p:sp>
        <p:nvSpPr>
          <p:cNvPr id="3" name="Tx_min"/>
          <p:cNvSpPr txBox="1">
            <a:spLocks noChangeArrowheads="1"/>
          </p:cNvSpPr>
          <p:nvPr/>
        </p:nvSpPr>
        <p:spPr bwMode="auto">
          <a:xfrm>
            <a:off x="8629650" y="6441306"/>
            <a:ext cx="4318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solidFill>
                  <a:schemeClr val="tx2"/>
                </a:solidFill>
                <a:latin typeface="Arial" charset="0"/>
              </a:rPr>
              <a:t>мин.</a:t>
            </a:r>
          </a:p>
        </p:txBody>
      </p:sp>
      <p:sp>
        <p:nvSpPr>
          <p:cNvPr id="4" name="Out_Tim"/>
          <p:cNvSpPr txBox="1">
            <a:spLocks noChangeArrowheads="1"/>
          </p:cNvSpPr>
          <p:nvPr/>
        </p:nvSpPr>
        <p:spPr bwMode="auto">
          <a:xfrm>
            <a:off x="8053388" y="6385743"/>
            <a:ext cx="503237" cy="323850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pPr algn="ctr">
              <a:spcBef>
                <a:spcPct val="50000"/>
              </a:spcBef>
            </a:pPr>
            <a:r>
              <a:rPr lang="en-US" b="1" smtClean="0">
                <a:solidFill>
                  <a:schemeClr val="hlink"/>
                </a:solidFill>
                <a:latin typeface="Arial" charset="0"/>
              </a:rPr>
              <a:t>5</a:t>
            </a:r>
            <a:endParaRPr lang="ru-RU" b="1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5" name="Tx_Tim"/>
          <p:cNvSpPr txBox="1">
            <a:spLocks noChangeArrowheads="1"/>
          </p:cNvSpPr>
          <p:nvPr/>
        </p:nvSpPr>
        <p:spPr bwMode="auto">
          <a:xfrm>
            <a:off x="6227763" y="6441306"/>
            <a:ext cx="17287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>
                <a:solidFill>
                  <a:schemeClr val="tx2"/>
                </a:solidFill>
                <a:latin typeface="Arial" charset="0"/>
              </a:rPr>
              <a:t>Время тестирования</a:t>
            </a:r>
          </a:p>
        </p:txBody>
      </p:sp>
      <p:sp>
        <p:nvSpPr>
          <p:cNvPr id="6" name="Dalee">
            <a:hlinkClick r:id="" action="ppaction://macro?name=Pusk" highlightClick="1"/>
          </p:cNvPr>
          <p:cNvSpPr>
            <a:spLocks noChangeArrowheads="1"/>
          </p:cNvSpPr>
          <p:nvPr/>
        </p:nvSpPr>
        <p:spPr bwMode="auto">
          <a:xfrm>
            <a:off x="3492500" y="6378600"/>
            <a:ext cx="2159000" cy="338137"/>
          </a:xfrm>
          <a:prstGeom prst="actionButtonBlank">
            <a:avLst/>
          </a:prstGeom>
          <a:solidFill>
            <a:schemeClr val="accent1"/>
          </a:solidFill>
          <a:ln w="31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chemeClr val="tx2"/>
                </a:solidFill>
                <a:latin typeface="Arial" charset="0"/>
                <a:cs typeface="Arial" charset="0"/>
                <a:sym typeface="Webdings" pitchFamily="18" charset="2"/>
              </a:rPr>
              <a:t>Начать тестирование</a:t>
            </a:r>
          </a:p>
        </p:txBody>
      </p:sp>
      <p:sp>
        <p:nvSpPr>
          <p:cNvPr id="7" name="Out_Zd"/>
          <p:cNvSpPr txBox="1">
            <a:spLocks noChangeArrowheads="1"/>
          </p:cNvSpPr>
          <p:nvPr/>
        </p:nvSpPr>
        <p:spPr bwMode="auto">
          <a:xfrm>
            <a:off x="1835150" y="6385743"/>
            <a:ext cx="503238" cy="323850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pPr algn="ctr">
              <a:spcBef>
                <a:spcPct val="50000"/>
              </a:spcBef>
            </a:pPr>
            <a:r>
              <a:rPr lang="ru-RU" b="1" smtClean="0">
                <a:solidFill>
                  <a:schemeClr val="hlink"/>
                </a:solidFill>
                <a:latin typeface="Arial" charset="0"/>
              </a:rPr>
              <a:t>12</a:t>
            </a:r>
            <a:endParaRPr lang="ru-RU" b="1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8" name="Tx_Zd"/>
          <p:cNvSpPr txBox="1">
            <a:spLocks noChangeArrowheads="1"/>
          </p:cNvSpPr>
          <p:nvPr/>
        </p:nvSpPr>
        <p:spPr bwMode="auto">
          <a:xfrm>
            <a:off x="539750" y="6441306"/>
            <a:ext cx="12239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>
                <a:solidFill>
                  <a:schemeClr val="tx2"/>
                </a:solidFill>
                <a:latin typeface="Arial" charset="0"/>
              </a:rPr>
              <a:t>Всего заданий</a:t>
            </a:r>
          </a:p>
        </p:txBody>
      </p:sp>
      <p:sp>
        <p:nvSpPr>
          <p:cNvPr id="9" name="Text FI"/>
          <p:cNvSpPr txBox="1">
            <a:spLocks noChangeArrowheads="1"/>
          </p:cNvSpPr>
          <p:nvPr/>
        </p:nvSpPr>
        <p:spPr bwMode="auto">
          <a:xfrm>
            <a:off x="3300413" y="5156200"/>
            <a:ext cx="25209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>
                <a:latin typeface="Arial" charset="0"/>
              </a:rPr>
              <a:t>Введите фамилию и имя</a:t>
            </a:r>
          </a:p>
        </p:txBody>
      </p:sp>
      <p:grpSp>
        <p:nvGrpSpPr>
          <p:cNvPr id="10" name="Logo"/>
          <p:cNvGrpSpPr>
            <a:grpSpLocks/>
          </p:cNvGrpSpPr>
          <p:nvPr/>
        </p:nvGrpSpPr>
        <p:grpSpPr bwMode="auto">
          <a:xfrm>
            <a:off x="227013" y="908050"/>
            <a:ext cx="463550" cy="369888"/>
            <a:chOff x="143" y="794"/>
            <a:chExt cx="292" cy="233"/>
          </a:xfrm>
        </p:grpSpPr>
        <p:grpSp>
          <p:nvGrpSpPr>
            <p:cNvPr id="11" name="Group 21"/>
            <p:cNvGrpSpPr>
              <a:grpSpLocks noChangeAspect="1"/>
            </p:cNvGrpSpPr>
            <p:nvPr/>
          </p:nvGrpSpPr>
          <p:grpSpPr bwMode="auto">
            <a:xfrm>
              <a:off x="144" y="801"/>
              <a:ext cx="291" cy="225"/>
              <a:chOff x="2229" y="6190"/>
              <a:chExt cx="3621" cy="2813"/>
            </a:xfrm>
          </p:grpSpPr>
          <p:sp>
            <p:nvSpPr>
              <p:cNvPr id="21" name="Frfm 14"/>
              <p:cNvSpPr>
                <a:spLocks noChangeAspect="1"/>
              </p:cNvSpPr>
              <p:nvPr/>
            </p:nvSpPr>
            <p:spPr bwMode="auto">
              <a:xfrm>
                <a:off x="2229" y="6190"/>
                <a:ext cx="3621" cy="2813"/>
              </a:xfrm>
              <a:custGeom>
                <a:avLst/>
                <a:gdLst>
                  <a:gd name="T0" fmla="*/ 3612 w 3621"/>
                  <a:gd name="T1" fmla="*/ 2813 h 2813"/>
                  <a:gd name="T2" fmla="*/ 12 w 3621"/>
                  <a:gd name="T3" fmla="*/ 2809 h 2813"/>
                  <a:gd name="T4" fmla="*/ 12 w 3621"/>
                  <a:gd name="T5" fmla="*/ 0 h 2813"/>
                  <a:gd name="T6" fmla="*/ 3612 w 3621"/>
                  <a:gd name="T7" fmla="*/ 2813 h 28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1"/>
                  <a:gd name="T13" fmla="*/ 0 h 2813"/>
                  <a:gd name="T14" fmla="*/ 3621 w 3621"/>
                  <a:gd name="T15" fmla="*/ 2813 h 28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1" h="2813">
                    <a:moveTo>
                      <a:pt x="3612" y="2813"/>
                    </a:moveTo>
                    <a:cubicBezTo>
                      <a:pt x="1812" y="2811"/>
                      <a:pt x="12" y="2809"/>
                      <a:pt x="12" y="2809"/>
                    </a:cubicBezTo>
                    <a:cubicBezTo>
                      <a:pt x="12" y="2809"/>
                      <a:pt x="12" y="1404"/>
                      <a:pt x="12" y="0"/>
                    </a:cubicBezTo>
                    <a:cubicBezTo>
                      <a:pt x="0" y="1469"/>
                      <a:pt x="3621" y="1235"/>
                      <a:pt x="3612" y="281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fm 13"/>
              <p:cNvSpPr>
                <a:spLocks noChangeAspect="1"/>
              </p:cNvSpPr>
              <p:nvPr/>
            </p:nvSpPr>
            <p:spPr bwMode="auto">
              <a:xfrm>
                <a:off x="2406" y="6795"/>
                <a:ext cx="876" cy="1770"/>
              </a:xfrm>
              <a:custGeom>
                <a:avLst/>
                <a:gdLst>
                  <a:gd name="T0" fmla="*/ 0 w 876"/>
                  <a:gd name="T1" fmla="*/ 0 h 1770"/>
                  <a:gd name="T2" fmla="*/ 876 w 876"/>
                  <a:gd name="T3" fmla="*/ 594 h 1770"/>
                  <a:gd name="T4" fmla="*/ 538 w 876"/>
                  <a:gd name="T5" fmla="*/ 1625 h 1770"/>
                  <a:gd name="T6" fmla="*/ 0 w 876"/>
                  <a:gd name="T7" fmla="*/ 1770 h 1770"/>
                  <a:gd name="T8" fmla="*/ 0 w 876"/>
                  <a:gd name="T9" fmla="*/ 0 h 17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6"/>
                  <a:gd name="T16" fmla="*/ 0 h 1770"/>
                  <a:gd name="T17" fmla="*/ 876 w 876"/>
                  <a:gd name="T18" fmla="*/ 1770 h 17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6" h="1770">
                    <a:moveTo>
                      <a:pt x="0" y="0"/>
                    </a:moveTo>
                    <a:cubicBezTo>
                      <a:pt x="126" y="237"/>
                      <a:pt x="648" y="513"/>
                      <a:pt x="876" y="594"/>
                    </a:cubicBezTo>
                    <a:lnTo>
                      <a:pt x="538" y="1625"/>
                    </a:lnTo>
                    <a:cubicBezTo>
                      <a:pt x="258" y="1442"/>
                      <a:pt x="0" y="1635"/>
                      <a:pt x="0" y="177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fm 12"/>
              <p:cNvSpPr>
                <a:spLocks noChangeAspect="1"/>
              </p:cNvSpPr>
              <p:nvPr/>
            </p:nvSpPr>
            <p:spPr bwMode="auto">
              <a:xfrm>
                <a:off x="2406" y="8628"/>
                <a:ext cx="285" cy="206"/>
              </a:xfrm>
              <a:custGeom>
                <a:avLst/>
                <a:gdLst>
                  <a:gd name="T0" fmla="*/ 0 w 285"/>
                  <a:gd name="T1" fmla="*/ 0 h 206"/>
                  <a:gd name="T2" fmla="*/ 2 w 285"/>
                  <a:gd name="T3" fmla="*/ 198 h 206"/>
                  <a:gd name="T4" fmla="*/ 285 w 285"/>
                  <a:gd name="T5" fmla="*/ 206 h 206"/>
                  <a:gd name="T6" fmla="*/ 0 w 285"/>
                  <a:gd name="T7" fmla="*/ 0 h 20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5"/>
                  <a:gd name="T13" fmla="*/ 0 h 206"/>
                  <a:gd name="T14" fmla="*/ 285 w 285"/>
                  <a:gd name="T15" fmla="*/ 206 h 20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5" h="206">
                    <a:moveTo>
                      <a:pt x="0" y="0"/>
                    </a:moveTo>
                    <a:cubicBezTo>
                      <a:pt x="1" y="99"/>
                      <a:pt x="2" y="198"/>
                      <a:pt x="2" y="198"/>
                    </a:cubicBezTo>
                    <a:lnTo>
                      <a:pt x="285" y="206"/>
                    </a:lnTo>
                    <a:cubicBezTo>
                      <a:pt x="132" y="186"/>
                      <a:pt x="3" y="9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fm 11"/>
              <p:cNvSpPr>
                <a:spLocks noChangeAspect="1"/>
              </p:cNvSpPr>
              <p:nvPr/>
            </p:nvSpPr>
            <p:spPr bwMode="auto">
              <a:xfrm>
                <a:off x="2808" y="7443"/>
                <a:ext cx="861" cy="1391"/>
              </a:xfrm>
              <a:custGeom>
                <a:avLst/>
                <a:gdLst>
                  <a:gd name="T0" fmla="*/ 855 w 861"/>
                  <a:gd name="T1" fmla="*/ 1382 h 1391"/>
                  <a:gd name="T2" fmla="*/ 861 w 861"/>
                  <a:gd name="T3" fmla="*/ 96 h 1391"/>
                  <a:gd name="T4" fmla="*/ 609 w 861"/>
                  <a:gd name="T5" fmla="*/ 0 h 1391"/>
                  <a:gd name="T6" fmla="*/ 228 w 861"/>
                  <a:gd name="T7" fmla="*/ 1196 h 1391"/>
                  <a:gd name="T8" fmla="*/ 0 w 861"/>
                  <a:gd name="T9" fmla="*/ 1391 h 1391"/>
                  <a:gd name="T10" fmla="*/ 855 w 861"/>
                  <a:gd name="T11" fmla="*/ 1382 h 139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61"/>
                  <a:gd name="T19" fmla="*/ 0 h 1391"/>
                  <a:gd name="T20" fmla="*/ 861 w 861"/>
                  <a:gd name="T21" fmla="*/ 1391 h 139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61" h="1391">
                    <a:moveTo>
                      <a:pt x="855" y="1382"/>
                    </a:moveTo>
                    <a:lnTo>
                      <a:pt x="861" y="96"/>
                    </a:lnTo>
                    <a:lnTo>
                      <a:pt x="609" y="0"/>
                    </a:lnTo>
                    <a:lnTo>
                      <a:pt x="228" y="1196"/>
                    </a:lnTo>
                    <a:cubicBezTo>
                      <a:pt x="228" y="1196"/>
                      <a:pt x="183" y="1349"/>
                      <a:pt x="0" y="1391"/>
                    </a:cubicBezTo>
                    <a:lnTo>
                      <a:pt x="855" y="138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fm 10"/>
              <p:cNvSpPr>
                <a:spLocks noChangeAspect="1"/>
              </p:cNvSpPr>
              <p:nvPr/>
            </p:nvSpPr>
            <p:spPr bwMode="auto">
              <a:xfrm>
                <a:off x="3804" y="7596"/>
                <a:ext cx="444" cy="1229"/>
              </a:xfrm>
              <a:custGeom>
                <a:avLst/>
                <a:gdLst>
                  <a:gd name="T0" fmla="*/ 0 w 444"/>
                  <a:gd name="T1" fmla="*/ 0 h 1229"/>
                  <a:gd name="T2" fmla="*/ 0 w 444"/>
                  <a:gd name="T3" fmla="*/ 1229 h 1229"/>
                  <a:gd name="T4" fmla="*/ 444 w 444"/>
                  <a:gd name="T5" fmla="*/ 1229 h 1229"/>
                  <a:gd name="T6" fmla="*/ 438 w 444"/>
                  <a:gd name="T7" fmla="*/ 153 h 1229"/>
                  <a:gd name="T8" fmla="*/ 0 w 444"/>
                  <a:gd name="T9" fmla="*/ 0 h 12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4"/>
                  <a:gd name="T16" fmla="*/ 0 h 1229"/>
                  <a:gd name="T17" fmla="*/ 444 w 444"/>
                  <a:gd name="T18" fmla="*/ 1229 h 12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4" h="1229">
                    <a:moveTo>
                      <a:pt x="0" y="0"/>
                    </a:moveTo>
                    <a:lnTo>
                      <a:pt x="0" y="1229"/>
                    </a:lnTo>
                    <a:lnTo>
                      <a:pt x="444" y="1229"/>
                    </a:lnTo>
                    <a:lnTo>
                      <a:pt x="438" y="1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fm 9"/>
              <p:cNvSpPr>
                <a:spLocks noChangeAspect="1"/>
              </p:cNvSpPr>
              <p:nvPr/>
            </p:nvSpPr>
            <p:spPr bwMode="auto">
              <a:xfrm>
                <a:off x="4389" y="7800"/>
                <a:ext cx="207" cy="659"/>
              </a:xfrm>
              <a:custGeom>
                <a:avLst/>
                <a:gdLst>
                  <a:gd name="T0" fmla="*/ 12 w 207"/>
                  <a:gd name="T1" fmla="*/ 659 h 659"/>
                  <a:gd name="T2" fmla="*/ 0 w 207"/>
                  <a:gd name="T3" fmla="*/ 0 h 659"/>
                  <a:gd name="T4" fmla="*/ 207 w 207"/>
                  <a:gd name="T5" fmla="*/ 84 h 659"/>
                  <a:gd name="T6" fmla="*/ 12 w 207"/>
                  <a:gd name="T7" fmla="*/ 659 h 65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7"/>
                  <a:gd name="T13" fmla="*/ 0 h 659"/>
                  <a:gd name="T14" fmla="*/ 207 w 207"/>
                  <a:gd name="T15" fmla="*/ 659 h 65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7" h="659">
                    <a:moveTo>
                      <a:pt x="12" y="659"/>
                    </a:moveTo>
                    <a:lnTo>
                      <a:pt x="0" y="0"/>
                    </a:lnTo>
                    <a:lnTo>
                      <a:pt x="207" y="84"/>
                    </a:lnTo>
                    <a:lnTo>
                      <a:pt x="12" y="659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Frfm 8"/>
              <p:cNvSpPr>
                <a:spLocks noChangeAspect="1"/>
              </p:cNvSpPr>
              <p:nvPr/>
            </p:nvSpPr>
            <p:spPr bwMode="auto">
              <a:xfrm>
                <a:off x="4437" y="7938"/>
                <a:ext cx="1365" cy="885"/>
              </a:xfrm>
              <a:custGeom>
                <a:avLst/>
                <a:gdLst>
                  <a:gd name="T0" fmla="*/ 294 w 1365"/>
                  <a:gd name="T1" fmla="*/ 0 h 885"/>
                  <a:gd name="T2" fmla="*/ 0 w 1365"/>
                  <a:gd name="T3" fmla="*/ 884 h 885"/>
                  <a:gd name="T4" fmla="*/ 1365 w 1365"/>
                  <a:gd name="T5" fmla="*/ 885 h 885"/>
                  <a:gd name="T6" fmla="*/ 294 w 1365"/>
                  <a:gd name="T7" fmla="*/ 0 h 88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65"/>
                  <a:gd name="T13" fmla="*/ 0 h 885"/>
                  <a:gd name="T14" fmla="*/ 1365 w 1365"/>
                  <a:gd name="T15" fmla="*/ 885 h 88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65" h="885">
                    <a:moveTo>
                      <a:pt x="294" y="0"/>
                    </a:moveTo>
                    <a:cubicBezTo>
                      <a:pt x="147" y="442"/>
                      <a:pt x="0" y="884"/>
                      <a:pt x="0" y="884"/>
                    </a:cubicBezTo>
                    <a:lnTo>
                      <a:pt x="1365" y="885"/>
                    </a:lnTo>
                    <a:cubicBezTo>
                      <a:pt x="1245" y="516"/>
                      <a:pt x="900" y="270"/>
                      <a:pt x="29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" name="Group 29"/>
            <p:cNvGrpSpPr>
              <a:grpSpLocks noChangeAspect="1"/>
            </p:cNvGrpSpPr>
            <p:nvPr/>
          </p:nvGrpSpPr>
          <p:grpSpPr bwMode="auto">
            <a:xfrm rot="10800000">
              <a:off x="143" y="794"/>
              <a:ext cx="291" cy="225"/>
              <a:chOff x="2229" y="6190"/>
              <a:chExt cx="3621" cy="2813"/>
            </a:xfrm>
          </p:grpSpPr>
          <p:sp>
            <p:nvSpPr>
              <p:cNvPr id="14" name="Frfm 7"/>
              <p:cNvSpPr>
                <a:spLocks noChangeAspect="1"/>
              </p:cNvSpPr>
              <p:nvPr/>
            </p:nvSpPr>
            <p:spPr bwMode="auto">
              <a:xfrm>
                <a:off x="2229" y="6190"/>
                <a:ext cx="3621" cy="2813"/>
              </a:xfrm>
              <a:custGeom>
                <a:avLst/>
                <a:gdLst>
                  <a:gd name="T0" fmla="*/ 3612 w 3621"/>
                  <a:gd name="T1" fmla="*/ 2813 h 2813"/>
                  <a:gd name="T2" fmla="*/ 12 w 3621"/>
                  <a:gd name="T3" fmla="*/ 2809 h 2813"/>
                  <a:gd name="T4" fmla="*/ 12 w 3621"/>
                  <a:gd name="T5" fmla="*/ 0 h 2813"/>
                  <a:gd name="T6" fmla="*/ 3612 w 3621"/>
                  <a:gd name="T7" fmla="*/ 2813 h 28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1"/>
                  <a:gd name="T13" fmla="*/ 0 h 2813"/>
                  <a:gd name="T14" fmla="*/ 3621 w 3621"/>
                  <a:gd name="T15" fmla="*/ 2813 h 28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1" h="2813">
                    <a:moveTo>
                      <a:pt x="3612" y="2813"/>
                    </a:moveTo>
                    <a:cubicBezTo>
                      <a:pt x="1812" y="2811"/>
                      <a:pt x="12" y="2809"/>
                      <a:pt x="12" y="2809"/>
                    </a:cubicBezTo>
                    <a:cubicBezTo>
                      <a:pt x="12" y="2809"/>
                      <a:pt x="12" y="1404"/>
                      <a:pt x="12" y="0"/>
                    </a:cubicBezTo>
                    <a:cubicBezTo>
                      <a:pt x="0" y="1469"/>
                      <a:pt x="3621" y="1235"/>
                      <a:pt x="3612" y="2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fm 6"/>
              <p:cNvSpPr>
                <a:spLocks noChangeAspect="1"/>
              </p:cNvSpPr>
              <p:nvPr/>
            </p:nvSpPr>
            <p:spPr bwMode="auto">
              <a:xfrm>
                <a:off x="2406" y="6795"/>
                <a:ext cx="876" cy="1770"/>
              </a:xfrm>
              <a:custGeom>
                <a:avLst/>
                <a:gdLst>
                  <a:gd name="T0" fmla="*/ 0 w 876"/>
                  <a:gd name="T1" fmla="*/ 0 h 1770"/>
                  <a:gd name="T2" fmla="*/ 876 w 876"/>
                  <a:gd name="T3" fmla="*/ 594 h 1770"/>
                  <a:gd name="T4" fmla="*/ 538 w 876"/>
                  <a:gd name="T5" fmla="*/ 1625 h 1770"/>
                  <a:gd name="T6" fmla="*/ 0 w 876"/>
                  <a:gd name="T7" fmla="*/ 1770 h 1770"/>
                  <a:gd name="T8" fmla="*/ 0 w 876"/>
                  <a:gd name="T9" fmla="*/ 0 h 17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6"/>
                  <a:gd name="T16" fmla="*/ 0 h 1770"/>
                  <a:gd name="T17" fmla="*/ 876 w 876"/>
                  <a:gd name="T18" fmla="*/ 1770 h 17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6" h="1770">
                    <a:moveTo>
                      <a:pt x="0" y="0"/>
                    </a:moveTo>
                    <a:cubicBezTo>
                      <a:pt x="126" y="237"/>
                      <a:pt x="648" y="513"/>
                      <a:pt x="876" y="594"/>
                    </a:cubicBezTo>
                    <a:lnTo>
                      <a:pt x="538" y="1625"/>
                    </a:lnTo>
                    <a:cubicBezTo>
                      <a:pt x="258" y="1442"/>
                      <a:pt x="0" y="1635"/>
                      <a:pt x="0" y="177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fm 5"/>
              <p:cNvSpPr>
                <a:spLocks noChangeAspect="1"/>
              </p:cNvSpPr>
              <p:nvPr/>
            </p:nvSpPr>
            <p:spPr bwMode="auto">
              <a:xfrm>
                <a:off x="2406" y="8628"/>
                <a:ext cx="285" cy="206"/>
              </a:xfrm>
              <a:custGeom>
                <a:avLst/>
                <a:gdLst>
                  <a:gd name="T0" fmla="*/ 0 w 285"/>
                  <a:gd name="T1" fmla="*/ 0 h 206"/>
                  <a:gd name="T2" fmla="*/ 2 w 285"/>
                  <a:gd name="T3" fmla="*/ 198 h 206"/>
                  <a:gd name="T4" fmla="*/ 285 w 285"/>
                  <a:gd name="T5" fmla="*/ 206 h 206"/>
                  <a:gd name="T6" fmla="*/ 0 w 285"/>
                  <a:gd name="T7" fmla="*/ 0 h 20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5"/>
                  <a:gd name="T13" fmla="*/ 0 h 206"/>
                  <a:gd name="T14" fmla="*/ 285 w 285"/>
                  <a:gd name="T15" fmla="*/ 206 h 20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5" h="206">
                    <a:moveTo>
                      <a:pt x="0" y="0"/>
                    </a:moveTo>
                    <a:cubicBezTo>
                      <a:pt x="1" y="99"/>
                      <a:pt x="2" y="198"/>
                      <a:pt x="2" y="198"/>
                    </a:cubicBezTo>
                    <a:lnTo>
                      <a:pt x="285" y="206"/>
                    </a:lnTo>
                    <a:cubicBezTo>
                      <a:pt x="132" y="186"/>
                      <a:pt x="3" y="9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Frfm 4"/>
              <p:cNvSpPr>
                <a:spLocks noChangeAspect="1"/>
              </p:cNvSpPr>
              <p:nvPr/>
            </p:nvSpPr>
            <p:spPr bwMode="auto">
              <a:xfrm>
                <a:off x="2808" y="7443"/>
                <a:ext cx="861" cy="1391"/>
              </a:xfrm>
              <a:custGeom>
                <a:avLst/>
                <a:gdLst>
                  <a:gd name="T0" fmla="*/ 855 w 861"/>
                  <a:gd name="T1" fmla="*/ 1382 h 1391"/>
                  <a:gd name="T2" fmla="*/ 861 w 861"/>
                  <a:gd name="T3" fmla="*/ 96 h 1391"/>
                  <a:gd name="T4" fmla="*/ 609 w 861"/>
                  <a:gd name="T5" fmla="*/ 0 h 1391"/>
                  <a:gd name="T6" fmla="*/ 228 w 861"/>
                  <a:gd name="T7" fmla="*/ 1196 h 1391"/>
                  <a:gd name="T8" fmla="*/ 0 w 861"/>
                  <a:gd name="T9" fmla="*/ 1391 h 1391"/>
                  <a:gd name="T10" fmla="*/ 855 w 861"/>
                  <a:gd name="T11" fmla="*/ 1382 h 139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61"/>
                  <a:gd name="T19" fmla="*/ 0 h 1391"/>
                  <a:gd name="T20" fmla="*/ 861 w 861"/>
                  <a:gd name="T21" fmla="*/ 1391 h 139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61" h="1391">
                    <a:moveTo>
                      <a:pt x="855" y="1382"/>
                    </a:moveTo>
                    <a:lnTo>
                      <a:pt x="861" y="96"/>
                    </a:lnTo>
                    <a:lnTo>
                      <a:pt x="609" y="0"/>
                    </a:lnTo>
                    <a:lnTo>
                      <a:pt x="228" y="1196"/>
                    </a:lnTo>
                    <a:cubicBezTo>
                      <a:pt x="228" y="1196"/>
                      <a:pt x="183" y="1349"/>
                      <a:pt x="0" y="1391"/>
                    </a:cubicBezTo>
                    <a:lnTo>
                      <a:pt x="855" y="1382"/>
                    </a:lnTo>
                    <a:close/>
                  </a:path>
                </a:pathLst>
              </a:custGeom>
              <a:solidFill>
                <a:schemeClr val="folHlink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Frfm 3"/>
              <p:cNvSpPr>
                <a:spLocks noChangeAspect="1"/>
              </p:cNvSpPr>
              <p:nvPr/>
            </p:nvSpPr>
            <p:spPr bwMode="auto">
              <a:xfrm>
                <a:off x="3804" y="7596"/>
                <a:ext cx="444" cy="1229"/>
              </a:xfrm>
              <a:custGeom>
                <a:avLst/>
                <a:gdLst>
                  <a:gd name="T0" fmla="*/ 0 w 444"/>
                  <a:gd name="T1" fmla="*/ 0 h 1229"/>
                  <a:gd name="T2" fmla="*/ 0 w 444"/>
                  <a:gd name="T3" fmla="*/ 1229 h 1229"/>
                  <a:gd name="T4" fmla="*/ 444 w 444"/>
                  <a:gd name="T5" fmla="*/ 1229 h 1229"/>
                  <a:gd name="T6" fmla="*/ 438 w 444"/>
                  <a:gd name="T7" fmla="*/ 153 h 1229"/>
                  <a:gd name="T8" fmla="*/ 0 w 444"/>
                  <a:gd name="T9" fmla="*/ 0 h 12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4"/>
                  <a:gd name="T16" fmla="*/ 0 h 1229"/>
                  <a:gd name="T17" fmla="*/ 444 w 444"/>
                  <a:gd name="T18" fmla="*/ 1229 h 12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4" h="1229">
                    <a:moveTo>
                      <a:pt x="0" y="0"/>
                    </a:moveTo>
                    <a:lnTo>
                      <a:pt x="0" y="1229"/>
                    </a:lnTo>
                    <a:lnTo>
                      <a:pt x="444" y="1229"/>
                    </a:lnTo>
                    <a:lnTo>
                      <a:pt x="438" y="1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Frfm 2"/>
              <p:cNvSpPr>
                <a:spLocks noChangeAspect="1"/>
              </p:cNvSpPr>
              <p:nvPr/>
            </p:nvSpPr>
            <p:spPr bwMode="auto">
              <a:xfrm>
                <a:off x="4389" y="7800"/>
                <a:ext cx="207" cy="659"/>
              </a:xfrm>
              <a:custGeom>
                <a:avLst/>
                <a:gdLst>
                  <a:gd name="T0" fmla="*/ 12 w 207"/>
                  <a:gd name="T1" fmla="*/ 659 h 659"/>
                  <a:gd name="T2" fmla="*/ 0 w 207"/>
                  <a:gd name="T3" fmla="*/ 0 h 659"/>
                  <a:gd name="T4" fmla="*/ 207 w 207"/>
                  <a:gd name="T5" fmla="*/ 84 h 659"/>
                  <a:gd name="T6" fmla="*/ 12 w 207"/>
                  <a:gd name="T7" fmla="*/ 659 h 65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7"/>
                  <a:gd name="T13" fmla="*/ 0 h 659"/>
                  <a:gd name="T14" fmla="*/ 207 w 207"/>
                  <a:gd name="T15" fmla="*/ 659 h 65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7" h="659">
                    <a:moveTo>
                      <a:pt x="12" y="659"/>
                    </a:moveTo>
                    <a:lnTo>
                      <a:pt x="0" y="0"/>
                    </a:lnTo>
                    <a:lnTo>
                      <a:pt x="207" y="84"/>
                    </a:lnTo>
                    <a:lnTo>
                      <a:pt x="12" y="659"/>
                    </a:lnTo>
                    <a:close/>
                  </a:path>
                </a:pathLst>
              </a:custGeom>
              <a:solidFill>
                <a:schemeClr val="folHlink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Frfm 1"/>
              <p:cNvSpPr>
                <a:spLocks noChangeAspect="1"/>
              </p:cNvSpPr>
              <p:nvPr/>
            </p:nvSpPr>
            <p:spPr bwMode="auto">
              <a:xfrm>
                <a:off x="4437" y="7938"/>
                <a:ext cx="1365" cy="885"/>
              </a:xfrm>
              <a:custGeom>
                <a:avLst/>
                <a:gdLst>
                  <a:gd name="T0" fmla="*/ 294 w 1365"/>
                  <a:gd name="T1" fmla="*/ 0 h 885"/>
                  <a:gd name="T2" fmla="*/ 0 w 1365"/>
                  <a:gd name="T3" fmla="*/ 884 h 885"/>
                  <a:gd name="T4" fmla="*/ 1365 w 1365"/>
                  <a:gd name="T5" fmla="*/ 885 h 885"/>
                  <a:gd name="T6" fmla="*/ 294 w 1365"/>
                  <a:gd name="T7" fmla="*/ 0 h 88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65"/>
                  <a:gd name="T13" fmla="*/ 0 h 885"/>
                  <a:gd name="T14" fmla="*/ 1365 w 1365"/>
                  <a:gd name="T15" fmla="*/ 885 h 88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65" h="885">
                    <a:moveTo>
                      <a:pt x="294" y="0"/>
                    </a:moveTo>
                    <a:cubicBezTo>
                      <a:pt x="147" y="442"/>
                      <a:pt x="0" y="884"/>
                      <a:pt x="0" y="884"/>
                    </a:cubicBezTo>
                    <a:lnTo>
                      <a:pt x="1365" y="885"/>
                    </a:lnTo>
                    <a:cubicBezTo>
                      <a:pt x="1245" y="516"/>
                      <a:pt x="900" y="270"/>
                      <a:pt x="294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" name="Rect1">
              <a:hlinkClick r:id="" action="ppaction://macro?name=AddCmdBar"/>
            </p:cNvPr>
            <p:cNvSpPr>
              <a:spLocks noChangeAspect="1" noChangeArrowheads="1"/>
            </p:cNvSpPr>
            <p:nvPr/>
          </p:nvSpPr>
          <p:spPr bwMode="auto">
            <a:xfrm>
              <a:off x="145" y="798"/>
              <a:ext cx="288" cy="229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17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8" name="Headline"/>
          <p:cNvSpPr/>
          <p:nvPr/>
        </p:nvSpPr>
        <p:spPr>
          <a:xfrm>
            <a:off x="3300413" y="620689"/>
            <a:ext cx="2497800" cy="132343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ru-RU" sz="8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Тест</a:t>
            </a:r>
            <a:endParaRPr lang="ru-RU" sz="8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29" name="Подзаголовок 28"/>
          <p:cNvSpPr>
            <a:spLocks noGrp="1"/>
          </p:cNvSpPr>
          <p:nvPr>
            <p:ph type="subTitle" idx="1"/>
          </p:nvPr>
        </p:nvSpPr>
        <p:spPr>
          <a:xfrm>
            <a:off x="899592" y="2132856"/>
            <a:ext cx="7776864" cy="2808312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>
              <a:buClr>
                <a:srgbClr val="3333CC"/>
              </a:buClr>
            </a:pPr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по литературе</a:t>
            </a:r>
          </a:p>
          <a:p>
            <a:pPr lvl="0">
              <a:buClr>
                <a:srgbClr val="3333CC"/>
              </a:buClr>
            </a:pPr>
            <a:r>
              <a:rPr lang="ru-RU" sz="5400" b="1" i="1" dirty="0" smtClean="0">
                <a:ln/>
                <a:solidFill>
                  <a:schemeClr val="accent3"/>
                </a:solidFill>
                <a:latin typeface="a_Romanus" pitchFamily="82" charset="-52"/>
              </a:rPr>
              <a:t>«Имена Серебряного века»</a:t>
            </a:r>
            <a:endParaRPr lang="ru-RU" sz="5400" b="1" i="1" dirty="0">
              <a:ln/>
              <a:solidFill>
                <a:schemeClr val="accent3"/>
              </a:solidFill>
              <a:latin typeface="a_Romanus" pitchFamily="82" charset="-52"/>
            </a:endParaRPr>
          </a:p>
        </p:txBody>
      </p:sp>
    </p:spTree>
    <p:custDataLst>
      <p:tags r:id="rId2"/>
    </p:custDataLst>
    <p:controls>
      <p:control spid="1115" name="TextBox1" r:id="rId3" imgW="2949120" imgH="289440"/>
    </p:controls>
    <p:extLst>
      <p:ext uri="{BB962C8B-B14F-4D97-AF65-F5344CB8AC3E}">
        <p14:creationId xmlns:p14="http://schemas.microsoft.com/office/powerpoint/2010/main" xmlns="" val="2104119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48400"/>
            <a:ext cx="9144000" cy="596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gradFill flip="none" rotWithShape="1">
            <a:gsLst>
              <a:gs pos="50000">
                <a:srgbClr val="66CCFF"/>
              </a:gs>
              <a:gs pos="0">
                <a:srgbClr val="000066"/>
              </a:gs>
              <a:gs pos="100000">
                <a:srgbClr val="000066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Back"/>
          <p:cNvGrpSpPr/>
          <p:nvPr/>
        </p:nvGrpSpPr>
        <p:grpSpPr>
          <a:xfrm>
            <a:off x="6712712" y="6395211"/>
            <a:ext cx="290068" cy="301753"/>
            <a:chOff x="6712712" y="6395211"/>
            <a:chExt cx="290068" cy="301753"/>
          </a:xfrm>
        </p:grpSpPr>
        <p:sp>
          <p:nvSpPr>
            <p:cNvPr id="4" name="Treug1"/>
            <p:cNvSpPr/>
            <p:nvPr/>
          </p:nvSpPr>
          <p:spPr>
            <a:xfrm rot="16200000">
              <a:off x="6705600" y="6402323"/>
              <a:ext cx="298450" cy="284225"/>
            </a:xfrm>
            <a:prstGeom prst="triangl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reug2"/>
            <p:cNvSpPr/>
            <p:nvPr/>
          </p:nvSpPr>
          <p:spPr>
            <a:xfrm rot="16200000">
              <a:off x="6722618" y="6416802"/>
              <a:ext cx="287274" cy="273050"/>
            </a:xfrm>
            <a:prstGeom prst="triangle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reug3">
              <a:hlinkClick r:id="" action="ppaction://hlinkshowjump?jump=previousslide"/>
            </p:cNvPr>
            <p:cNvSpPr/>
            <p:nvPr/>
          </p:nvSpPr>
          <p:spPr>
            <a:xfrm rot="16200000">
              <a:off x="6726301" y="6423914"/>
              <a:ext cx="266318" cy="251968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Out_Tim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>
              <a:solidFill>
                <a:schemeClr val="hlink"/>
              </a:solidFill>
              <a:latin typeface="Arial"/>
            </a:endParaRPr>
          </a:p>
        </p:txBody>
      </p:sp>
      <p:sp>
        <p:nvSpPr>
          <p:cNvPr id="9" name="Dalee">
            <a:hlinkClick r:id="" action="ppaction://macro?name=Next_Slide"/>
          </p:cNvPr>
          <p:cNvSpPr/>
          <p:nvPr/>
        </p:nvSpPr>
        <p:spPr>
          <a:xfrm>
            <a:off x="7086600" y="6395211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Arial"/>
              </a:rPr>
              <a:t>Далее</a:t>
            </a:r>
            <a:endParaRPr lang="ru-RU" sz="1400" b="1">
              <a:solidFill>
                <a:schemeClr val="tx2"/>
              </a:solidFill>
              <a:latin typeface="Arial"/>
            </a:endParaRPr>
          </a:p>
        </p:txBody>
      </p:sp>
      <p:sp>
        <p:nvSpPr>
          <p:cNvPr id="10" name="Out_Zd"/>
          <p:cNvSpPr txBox="1"/>
          <p:nvPr/>
        </p:nvSpPr>
        <p:spPr>
          <a:xfrm>
            <a:off x="1333500" y="6424044"/>
            <a:ext cx="504190" cy="28982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r>
              <a:rPr lang="ru-RU" b="1" smtClean="0">
                <a:solidFill>
                  <a:schemeClr val="hlink"/>
                </a:solidFill>
                <a:latin typeface="Arial"/>
              </a:rPr>
              <a:t>9</a:t>
            </a:r>
            <a:endParaRPr lang="ru-RU" b="1">
              <a:solidFill>
                <a:schemeClr val="hlink"/>
              </a:solidFill>
              <a:latin typeface="Arial"/>
            </a:endParaRPr>
          </a:p>
        </p:txBody>
      </p:sp>
      <p:sp>
        <p:nvSpPr>
          <p:cNvPr id="11" name="Tx_Zd"/>
          <p:cNvSpPr txBox="1"/>
          <p:nvPr/>
        </p:nvSpPr>
        <p:spPr>
          <a:xfrm>
            <a:off x="508000" y="6438900"/>
            <a:ext cx="762000" cy="215444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400" smtClean="0">
                <a:solidFill>
                  <a:schemeClr val="tx2"/>
                </a:solidFill>
                <a:latin typeface="Arial"/>
              </a:rPr>
              <a:t>Задание</a:t>
            </a:r>
            <a:endParaRPr lang="ru-RU" sz="1400">
              <a:solidFill>
                <a:schemeClr val="tx2"/>
              </a:solidFill>
              <a:latin typeface="Arial"/>
            </a:endParaRPr>
          </a:p>
        </p:txBody>
      </p:sp>
      <p:sp>
        <p:nvSpPr>
          <p:cNvPr id="12" name="Cena"/>
          <p:cNvSpPr txBox="1"/>
          <p:nvPr/>
        </p:nvSpPr>
        <p:spPr>
          <a:xfrm>
            <a:off x="1866900" y="6468109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000" smtClean="0">
                <a:solidFill>
                  <a:schemeClr val="tx2"/>
                </a:solidFill>
                <a:latin typeface="Arial"/>
              </a:rPr>
              <a:t>1 бал.</a:t>
            </a:r>
            <a:endParaRPr lang="ru-RU" sz="1000">
              <a:solidFill>
                <a:schemeClr val="tx2"/>
              </a:solidFill>
              <a:latin typeface="Arial"/>
            </a:endParaRPr>
          </a:p>
        </p:txBody>
      </p:sp>
      <p:grpSp>
        <p:nvGrpSpPr>
          <p:cNvPr id="18" name="KAN 1"/>
          <p:cNvGrpSpPr/>
          <p:nvPr/>
        </p:nvGrpSpPr>
        <p:grpSpPr>
          <a:xfrm>
            <a:off x="444500" y="2032000"/>
            <a:ext cx="647700" cy="397510"/>
            <a:chOff x="444500" y="2032000"/>
            <a:chExt cx="647700" cy="397510"/>
          </a:xfrm>
        </p:grpSpPr>
        <p:sp>
          <p:nvSpPr>
            <p:cNvPr id="13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1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14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rgbClr val="66CCFF"/>
                </a:gs>
                <a:gs pos="100000">
                  <a:srgbClr val="00000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Oval_1">
              <a:hlinkClick r:id="" action="ppaction://macro?name=Obr_FP"/>
            </p:cNvPr>
            <p:cNvSpPr/>
            <p:nvPr/>
          </p:nvSpPr>
          <p:spPr>
            <a:xfrm>
              <a:off x="499109" y="2085975"/>
              <a:ext cx="287910" cy="287908"/>
            </a:xfrm>
            <a:prstGeom prst="ellipse">
              <a:avLst/>
            </a:prstGeom>
            <a:gradFill flip="none" rotWithShape="1">
              <a:gsLst>
                <a:gs pos="0">
                  <a:srgbClr val="66CCFF"/>
                </a:gs>
                <a:gs pos="100000">
                  <a:srgbClr val="0000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Oval_2">
              <a:hlinkClick r:id="" action="ppaction://macro?name=Obr_FP"/>
            </p:cNvPr>
            <p:cNvSpPr/>
            <p:nvPr/>
          </p:nvSpPr>
          <p:spPr>
            <a:xfrm>
              <a:off x="534923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79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KAN 2"/>
          <p:cNvGrpSpPr/>
          <p:nvPr/>
        </p:nvGrpSpPr>
        <p:grpSpPr>
          <a:xfrm>
            <a:off x="444500" y="2667000"/>
            <a:ext cx="647700" cy="397510"/>
            <a:chOff x="444500" y="2032000"/>
            <a:chExt cx="647700" cy="397510"/>
          </a:xfrm>
        </p:grpSpPr>
        <p:sp>
          <p:nvSpPr>
            <p:cNvPr id="19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2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20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rgbClr val="66CCFF"/>
                </a:gs>
                <a:gs pos="100000">
                  <a:srgbClr val="00000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Oval_1">
              <a:hlinkClick r:id="" action="ppaction://macro?name=Obr_FP"/>
            </p:cNvPr>
            <p:cNvSpPr/>
            <p:nvPr/>
          </p:nvSpPr>
          <p:spPr>
            <a:xfrm>
              <a:off x="499109" y="2085975"/>
              <a:ext cx="287910" cy="287908"/>
            </a:xfrm>
            <a:prstGeom prst="ellipse">
              <a:avLst/>
            </a:prstGeom>
            <a:gradFill flip="none" rotWithShape="1">
              <a:gsLst>
                <a:gs pos="0">
                  <a:srgbClr val="66CCFF"/>
                </a:gs>
                <a:gs pos="100000">
                  <a:srgbClr val="0000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Oval_2">
              <a:hlinkClick r:id="" action="ppaction://macro?name=Obr_FP"/>
            </p:cNvPr>
            <p:cNvSpPr/>
            <p:nvPr/>
          </p:nvSpPr>
          <p:spPr>
            <a:xfrm>
              <a:off x="534923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79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" name="Заголовок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FFFFFF"/>
                </a:solidFill>
              </a:rPr>
              <a:t>Место этого поэта в советской литературе Демьян Бедный определил так:</a:t>
            </a:r>
            <a:br>
              <a:rPr lang="ru-RU" sz="2400" dirty="0" smtClean="0">
                <a:solidFill>
                  <a:srgbClr val="FFFFFF"/>
                </a:solidFill>
              </a:rPr>
            </a:br>
            <a:r>
              <a:rPr lang="ru-RU" sz="2400" i="1" dirty="0" smtClean="0"/>
              <a:t>А сзади, в зареве легенд,</a:t>
            </a:r>
            <a:br>
              <a:rPr lang="ru-RU" sz="2400" i="1" dirty="0" smtClean="0"/>
            </a:br>
            <a:r>
              <a:rPr lang="ru-RU" sz="2400" i="1" dirty="0" err="1" smtClean="0"/>
              <a:t>Дурак</a:t>
            </a:r>
            <a:r>
              <a:rPr lang="ru-RU" sz="2400" i="1" dirty="0" smtClean="0"/>
              <a:t>, герой, интеллигент.</a:t>
            </a:r>
            <a:endParaRPr lang="ru-RU" sz="2400" dirty="0"/>
          </a:p>
        </p:txBody>
      </p:sp>
      <p:sp>
        <p:nvSpPr>
          <p:cNvPr id="26" name="Содержимое 2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Б. Пастернак</a:t>
            </a:r>
          </a:p>
          <a:p>
            <a:endParaRPr lang="ru-RU" dirty="0"/>
          </a:p>
        </p:txBody>
      </p:sp>
      <p:sp>
        <p:nvSpPr>
          <p:cNvPr id="27" name="Содержимое 26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ru-RU" dirty="0" smtClean="0"/>
              <a:t>М. Волошин</a:t>
            </a:r>
          </a:p>
          <a:p>
            <a:endParaRPr lang="ru-RU" dirty="0"/>
          </a:p>
        </p:txBody>
      </p:sp>
      <p:pic>
        <p:nvPicPr>
          <p:cNvPr id="32" name="Picture 4" descr="http://book-list.ru/photos/au9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852936"/>
            <a:ext cx="1905000" cy="2286001"/>
          </a:xfrm>
          <a:prstGeom prst="rect">
            <a:avLst/>
          </a:prstGeom>
          <a:noFill/>
        </p:spPr>
      </p:pic>
      <p:pic>
        <p:nvPicPr>
          <p:cNvPr id="33" name="Picture 2" descr="http://img1.liveinternet.ru/images/attach/c/8/101/956/101956383_15ak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2924944"/>
            <a:ext cx="1800200" cy="2203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48400"/>
            <a:ext cx="9144000" cy="596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gradFill flip="none" rotWithShape="1">
            <a:gsLst>
              <a:gs pos="50000">
                <a:srgbClr val="66CCFF"/>
              </a:gs>
              <a:gs pos="0">
                <a:srgbClr val="000066"/>
              </a:gs>
              <a:gs pos="100000">
                <a:srgbClr val="000066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Back"/>
          <p:cNvGrpSpPr/>
          <p:nvPr/>
        </p:nvGrpSpPr>
        <p:grpSpPr>
          <a:xfrm>
            <a:off x="6712712" y="6395211"/>
            <a:ext cx="290068" cy="301753"/>
            <a:chOff x="6712712" y="6395211"/>
            <a:chExt cx="290068" cy="301753"/>
          </a:xfrm>
        </p:grpSpPr>
        <p:sp>
          <p:nvSpPr>
            <p:cNvPr id="4" name="Treug1"/>
            <p:cNvSpPr/>
            <p:nvPr/>
          </p:nvSpPr>
          <p:spPr>
            <a:xfrm rot="16200000">
              <a:off x="6705600" y="6402323"/>
              <a:ext cx="298450" cy="284225"/>
            </a:xfrm>
            <a:prstGeom prst="triangl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reug2"/>
            <p:cNvSpPr/>
            <p:nvPr/>
          </p:nvSpPr>
          <p:spPr>
            <a:xfrm rot="16200000">
              <a:off x="6722618" y="6416802"/>
              <a:ext cx="287274" cy="273050"/>
            </a:xfrm>
            <a:prstGeom prst="triangle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reug3">
              <a:hlinkClick r:id="" action="ppaction://hlinkshowjump?jump=previousslide"/>
            </p:cNvPr>
            <p:cNvSpPr/>
            <p:nvPr/>
          </p:nvSpPr>
          <p:spPr>
            <a:xfrm rot="16200000">
              <a:off x="6726301" y="6423914"/>
              <a:ext cx="266318" cy="251968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Out_Tim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>
              <a:solidFill>
                <a:schemeClr val="hlink"/>
              </a:solidFill>
              <a:latin typeface="Arial"/>
            </a:endParaRPr>
          </a:p>
        </p:txBody>
      </p:sp>
      <p:sp>
        <p:nvSpPr>
          <p:cNvPr id="9" name="Dalee">
            <a:hlinkClick r:id="" action="ppaction://macro?name=Next_Slide"/>
          </p:cNvPr>
          <p:cNvSpPr/>
          <p:nvPr/>
        </p:nvSpPr>
        <p:spPr>
          <a:xfrm>
            <a:off x="7086600" y="6395211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Arial"/>
              </a:rPr>
              <a:t>Далее</a:t>
            </a:r>
            <a:endParaRPr lang="ru-RU" sz="1400" b="1">
              <a:solidFill>
                <a:schemeClr val="tx2"/>
              </a:solidFill>
              <a:latin typeface="Arial"/>
            </a:endParaRPr>
          </a:p>
        </p:txBody>
      </p:sp>
      <p:sp>
        <p:nvSpPr>
          <p:cNvPr id="10" name="Out_Zd"/>
          <p:cNvSpPr txBox="1"/>
          <p:nvPr/>
        </p:nvSpPr>
        <p:spPr>
          <a:xfrm>
            <a:off x="1333500" y="6424044"/>
            <a:ext cx="504190" cy="28982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r>
              <a:rPr lang="ru-RU" b="1" smtClean="0">
                <a:solidFill>
                  <a:schemeClr val="hlink"/>
                </a:solidFill>
                <a:latin typeface="Arial"/>
              </a:rPr>
              <a:t>10</a:t>
            </a:r>
            <a:endParaRPr lang="ru-RU" b="1">
              <a:solidFill>
                <a:schemeClr val="hlink"/>
              </a:solidFill>
              <a:latin typeface="Arial"/>
            </a:endParaRPr>
          </a:p>
        </p:txBody>
      </p:sp>
      <p:sp>
        <p:nvSpPr>
          <p:cNvPr id="11" name="Tx_Zd"/>
          <p:cNvSpPr txBox="1"/>
          <p:nvPr/>
        </p:nvSpPr>
        <p:spPr>
          <a:xfrm>
            <a:off x="508000" y="6438900"/>
            <a:ext cx="762000" cy="215444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400" smtClean="0">
                <a:solidFill>
                  <a:schemeClr val="tx2"/>
                </a:solidFill>
                <a:latin typeface="Arial"/>
              </a:rPr>
              <a:t>Задание</a:t>
            </a:r>
            <a:endParaRPr lang="ru-RU" sz="1400">
              <a:solidFill>
                <a:schemeClr val="tx2"/>
              </a:solidFill>
              <a:latin typeface="Arial"/>
            </a:endParaRPr>
          </a:p>
        </p:txBody>
      </p:sp>
      <p:sp>
        <p:nvSpPr>
          <p:cNvPr id="12" name="Cena"/>
          <p:cNvSpPr txBox="1"/>
          <p:nvPr/>
        </p:nvSpPr>
        <p:spPr>
          <a:xfrm>
            <a:off x="1866900" y="6468109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000" smtClean="0">
                <a:solidFill>
                  <a:schemeClr val="tx2"/>
                </a:solidFill>
                <a:latin typeface="Arial"/>
              </a:rPr>
              <a:t>1 бал.</a:t>
            </a:r>
            <a:endParaRPr lang="ru-RU" sz="1000">
              <a:solidFill>
                <a:schemeClr val="tx2"/>
              </a:solidFill>
              <a:latin typeface="Arial"/>
            </a:endParaRPr>
          </a:p>
        </p:txBody>
      </p:sp>
      <p:grpSp>
        <p:nvGrpSpPr>
          <p:cNvPr id="18" name="KAN 1"/>
          <p:cNvGrpSpPr/>
          <p:nvPr/>
        </p:nvGrpSpPr>
        <p:grpSpPr>
          <a:xfrm>
            <a:off x="444500" y="2032000"/>
            <a:ext cx="647700" cy="397510"/>
            <a:chOff x="444500" y="2032000"/>
            <a:chExt cx="647700" cy="397510"/>
          </a:xfrm>
        </p:grpSpPr>
        <p:sp>
          <p:nvSpPr>
            <p:cNvPr id="13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1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14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rgbClr val="66CCFF"/>
                </a:gs>
                <a:gs pos="100000">
                  <a:srgbClr val="00000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Oval_1">
              <a:hlinkClick r:id="" action="ppaction://macro?name=Obr_FP"/>
            </p:cNvPr>
            <p:cNvSpPr/>
            <p:nvPr/>
          </p:nvSpPr>
          <p:spPr>
            <a:xfrm>
              <a:off x="499109" y="2085975"/>
              <a:ext cx="287910" cy="287908"/>
            </a:xfrm>
            <a:prstGeom prst="ellipse">
              <a:avLst/>
            </a:prstGeom>
            <a:gradFill flip="none" rotWithShape="1">
              <a:gsLst>
                <a:gs pos="0">
                  <a:srgbClr val="66CCFF"/>
                </a:gs>
                <a:gs pos="100000">
                  <a:srgbClr val="0000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Oval_2">
              <a:hlinkClick r:id="" action="ppaction://macro?name=Obr_FP"/>
            </p:cNvPr>
            <p:cNvSpPr/>
            <p:nvPr/>
          </p:nvSpPr>
          <p:spPr>
            <a:xfrm>
              <a:off x="534923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79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KAN 2"/>
          <p:cNvGrpSpPr/>
          <p:nvPr/>
        </p:nvGrpSpPr>
        <p:grpSpPr>
          <a:xfrm>
            <a:off x="444500" y="2667000"/>
            <a:ext cx="647700" cy="397510"/>
            <a:chOff x="444500" y="2032000"/>
            <a:chExt cx="647700" cy="397510"/>
          </a:xfrm>
        </p:grpSpPr>
        <p:sp>
          <p:nvSpPr>
            <p:cNvPr id="19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2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20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rgbClr val="66CCFF"/>
                </a:gs>
                <a:gs pos="100000">
                  <a:srgbClr val="00000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Oval_1">
              <a:hlinkClick r:id="" action="ppaction://macro?name=Obr_FP"/>
            </p:cNvPr>
            <p:cNvSpPr/>
            <p:nvPr/>
          </p:nvSpPr>
          <p:spPr>
            <a:xfrm>
              <a:off x="499109" y="2085975"/>
              <a:ext cx="287910" cy="287908"/>
            </a:xfrm>
            <a:prstGeom prst="ellipse">
              <a:avLst/>
            </a:prstGeom>
            <a:gradFill flip="none" rotWithShape="1">
              <a:gsLst>
                <a:gs pos="0">
                  <a:srgbClr val="66CCFF"/>
                </a:gs>
                <a:gs pos="100000">
                  <a:srgbClr val="0000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Oval_2">
              <a:hlinkClick r:id="" action="ppaction://macro?name=Obr_FP"/>
            </p:cNvPr>
            <p:cNvSpPr/>
            <p:nvPr/>
          </p:nvSpPr>
          <p:spPr>
            <a:xfrm>
              <a:off x="534923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79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" name="Заголовок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FFFFFF"/>
                </a:solidFill>
              </a:rPr>
              <a:t>Этот поэт так сформулировал своё кредо (в 1915 г.): </a:t>
            </a:r>
            <a:r>
              <a:rPr lang="ru-RU" sz="2400" i="1" dirty="0" smtClean="0"/>
              <a:t>«Из всех явлений мира я люблю только стихи, из всех явлений – только поэтов».</a:t>
            </a:r>
            <a:endParaRPr lang="ru-RU" dirty="0"/>
          </a:p>
        </p:txBody>
      </p:sp>
      <p:sp>
        <p:nvSpPr>
          <p:cNvPr id="26" name="Содержимое 2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М. Кузмин</a:t>
            </a:r>
          </a:p>
          <a:p>
            <a:endParaRPr lang="ru-RU" dirty="0"/>
          </a:p>
        </p:txBody>
      </p:sp>
      <p:sp>
        <p:nvSpPr>
          <p:cNvPr id="27" name="Содержимое 26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ru-RU" dirty="0" smtClean="0"/>
              <a:t>В. Ходасевич</a:t>
            </a:r>
          </a:p>
          <a:p>
            <a:endParaRPr lang="ru-RU" dirty="0"/>
          </a:p>
        </p:txBody>
      </p:sp>
      <p:pic>
        <p:nvPicPr>
          <p:cNvPr id="33" name="Picture 3" descr="http://new.gumilev.ru/files/gallery/kuzm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204864"/>
            <a:ext cx="2675012" cy="3826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204864"/>
            <a:ext cx="2562225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48400"/>
            <a:ext cx="9144000" cy="596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gradFill flip="none" rotWithShape="1">
            <a:gsLst>
              <a:gs pos="50000">
                <a:srgbClr val="66CCFF"/>
              </a:gs>
              <a:gs pos="0">
                <a:srgbClr val="000066"/>
              </a:gs>
              <a:gs pos="100000">
                <a:srgbClr val="000066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Back"/>
          <p:cNvGrpSpPr/>
          <p:nvPr/>
        </p:nvGrpSpPr>
        <p:grpSpPr>
          <a:xfrm>
            <a:off x="6712712" y="6395211"/>
            <a:ext cx="290068" cy="301753"/>
            <a:chOff x="6712712" y="6395211"/>
            <a:chExt cx="290068" cy="301753"/>
          </a:xfrm>
        </p:grpSpPr>
        <p:sp>
          <p:nvSpPr>
            <p:cNvPr id="4" name="Treug1"/>
            <p:cNvSpPr/>
            <p:nvPr/>
          </p:nvSpPr>
          <p:spPr>
            <a:xfrm rot="16200000">
              <a:off x="6705600" y="6402323"/>
              <a:ext cx="298450" cy="284225"/>
            </a:xfrm>
            <a:prstGeom prst="triangl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reug2"/>
            <p:cNvSpPr/>
            <p:nvPr/>
          </p:nvSpPr>
          <p:spPr>
            <a:xfrm rot="16200000">
              <a:off x="6722618" y="6416802"/>
              <a:ext cx="287274" cy="273050"/>
            </a:xfrm>
            <a:prstGeom prst="triangle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reug3">
              <a:hlinkClick r:id="" action="ppaction://hlinkshowjump?jump=previousslide"/>
            </p:cNvPr>
            <p:cNvSpPr/>
            <p:nvPr/>
          </p:nvSpPr>
          <p:spPr>
            <a:xfrm rot="16200000">
              <a:off x="6726301" y="6423914"/>
              <a:ext cx="266318" cy="251968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Out_Tim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>
              <a:solidFill>
                <a:schemeClr val="hlink"/>
              </a:solidFill>
              <a:latin typeface="Arial"/>
            </a:endParaRPr>
          </a:p>
        </p:txBody>
      </p:sp>
      <p:sp>
        <p:nvSpPr>
          <p:cNvPr id="9" name="Dalee">
            <a:hlinkClick r:id="" action="ppaction://macro?name=Next_Slide"/>
          </p:cNvPr>
          <p:cNvSpPr/>
          <p:nvPr/>
        </p:nvSpPr>
        <p:spPr>
          <a:xfrm>
            <a:off x="7086600" y="6395211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Arial"/>
              </a:rPr>
              <a:t>Далее</a:t>
            </a:r>
            <a:endParaRPr lang="ru-RU" sz="1400" b="1">
              <a:solidFill>
                <a:schemeClr val="tx2"/>
              </a:solidFill>
              <a:latin typeface="Arial"/>
            </a:endParaRPr>
          </a:p>
        </p:txBody>
      </p:sp>
      <p:sp>
        <p:nvSpPr>
          <p:cNvPr id="10" name="Out_Zd"/>
          <p:cNvSpPr txBox="1"/>
          <p:nvPr/>
        </p:nvSpPr>
        <p:spPr>
          <a:xfrm>
            <a:off x="1333500" y="6424044"/>
            <a:ext cx="504190" cy="28982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r>
              <a:rPr lang="ru-RU" b="1" smtClean="0">
                <a:solidFill>
                  <a:schemeClr val="hlink"/>
                </a:solidFill>
                <a:latin typeface="Arial"/>
              </a:rPr>
              <a:t>11</a:t>
            </a:r>
            <a:endParaRPr lang="ru-RU" b="1">
              <a:solidFill>
                <a:schemeClr val="hlink"/>
              </a:solidFill>
              <a:latin typeface="Arial"/>
            </a:endParaRPr>
          </a:p>
        </p:txBody>
      </p:sp>
      <p:sp>
        <p:nvSpPr>
          <p:cNvPr id="11" name="Tx_Zd"/>
          <p:cNvSpPr txBox="1"/>
          <p:nvPr/>
        </p:nvSpPr>
        <p:spPr>
          <a:xfrm>
            <a:off x="508000" y="6438900"/>
            <a:ext cx="762000" cy="215444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400" smtClean="0">
                <a:solidFill>
                  <a:schemeClr val="tx2"/>
                </a:solidFill>
                <a:latin typeface="Arial"/>
              </a:rPr>
              <a:t>Задание</a:t>
            </a:r>
            <a:endParaRPr lang="ru-RU" sz="1400">
              <a:solidFill>
                <a:schemeClr val="tx2"/>
              </a:solidFill>
              <a:latin typeface="Arial"/>
            </a:endParaRPr>
          </a:p>
        </p:txBody>
      </p:sp>
      <p:sp>
        <p:nvSpPr>
          <p:cNvPr id="12" name="Cena"/>
          <p:cNvSpPr txBox="1"/>
          <p:nvPr/>
        </p:nvSpPr>
        <p:spPr>
          <a:xfrm>
            <a:off x="1866900" y="6468109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000" smtClean="0">
                <a:solidFill>
                  <a:schemeClr val="tx2"/>
                </a:solidFill>
                <a:latin typeface="Arial"/>
              </a:rPr>
              <a:t>1 бал.</a:t>
            </a:r>
            <a:endParaRPr lang="ru-RU" sz="1000">
              <a:solidFill>
                <a:schemeClr val="tx2"/>
              </a:solidFill>
              <a:latin typeface="Arial"/>
            </a:endParaRPr>
          </a:p>
        </p:txBody>
      </p:sp>
      <p:grpSp>
        <p:nvGrpSpPr>
          <p:cNvPr id="18" name="KAN 1"/>
          <p:cNvGrpSpPr/>
          <p:nvPr/>
        </p:nvGrpSpPr>
        <p:grpSpPr>
          <a:xfrm>
            <a:off x="444500" y="2032000"/>
            <a:ext cx="647700" cy="397510"/>
            <a:chOff x="444500" y="2032000"/>
            <a:chExt cx="647700" cy="397510"/>
          </a:xfrm>
        </p:grpSpPr>
        <p:sp>
          <p:nvSpPr>
            <p:cNvPr id="13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1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14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rgbClr val="66CCFF"/>
                </a:gs>
                <a:gs pos="100000">
                  <a:srgbClr val="00000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Oval_1">
              <a:hlinkClick r:id="" action="ppaction://macro?name=Obr_FP"/>
            </p:cNvPr>
            <p:cNvSpPr/>
            <p:nvPr/>
          </p:nvSpPr>
          <p:spPr>
            <a:xfrm>
              <a:off x="499109" y="2085975"/>
              <a:ext cx="287910" cy="287908"/>
            </a:xfrm>
            <a:prstGeom prst="ellipse">
              <a:avLst/>
            </a:prstGeom>
            <a:gradFill flip="none" rotWithShape="1">
              <a:gsLst>
                <a:gs pos="0">
                  <a:srgbClr val="66CCFF"/>
                </a:gs>
                <a:gs pos="100000">
                  <a:srgbClr val="0000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Oval_2">
              <a:hlinkClick r:id="" action="ppaction://macro?name=Obr_FP"/>
            </p:cNvPr>
            <p:cNvSpPr/>
            <p:nvPr/>
          </p:nvSpPr>
          <p:spPr>
            <a:xfrm>
              <a:off x="534923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79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KAN 2"/>
          <p:cNvGrpSpPr/>
          <p:nvPr/>
        </p:nvGrpSpPr>
        <p:grpSpPr>
          <a:xfrm>
            <a:off x="444500" y="2667000"/>
            <a:ext cx="647700" cy="397510"/>
            <a:chOff x="444500" y="2032000"/>
            <a:chExt cx="647700" cy="397510"/>
          </a:xfrm>
        </p:grpSpPr>
        <p:sp>
          <p:nvSpPr>
            <p:cNvPr id="19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2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20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rgbClr val="66CCFF"/>
                </a:gs>
                <a:gs pos="100000">
                  <a:srgbClr val="00000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Oval_1">
              <a:hlinkClick r:id="" action="ppaction://macro?name=Obr_FP"/>
            </p:cNvPr>
            <p:cNvSpPr/>
            <p:nvPr/>
          </p:nvSpPr>
          <p:spPr>
            <a:xfrm>
              <a:off x="499109" y="2085975"/>
              <a:ext cx="287910" cy="287908"/>
            </a:xfrm>
            <a:prstGeom prst="ellipse">
              <a:avLst/>
            </a:prstGeom>
            <a:gradFill flip="none" rotWithShape="1">
              <a:gsLst>
                <a:gs pos="0">
                  <a:srgbClr val="66CCFF"/>
                </a:gs>
                <a:gs pos="100000">
                  <a:srgbClr val="0000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Oval_2">
              <a:hlinkClick r:id="" action="ppaction://macro?name=Obr_FP"/>
            </p:cNvPr>
            <p:cNvSpPr/>
            <p:nvPr/>
          </p:nvSpPr>
          <p:spPr>
            <a:xfrm>
              <a:off x="534923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79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" name="Заголовок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FFFFFF"/>
                </a:solidFill>
              </a:rPr>
              <a:t>В разговоре с Тэффи он сказал: </a:t>
            </a:r>
            <a:r>
              <a:rPr lang="ru-RU" sz="2800" i="1" dirty="0" smtClean="0"/>
              <a:t>«Я всех писателей разделяю на графоманов и дилетантов. Я графоман, а вы дилетантка».</a:t>
            </a:r>
            <a:endParaRPr lang="ru-RU" dirty="0"/>
          </a:p>
        </p:txBody>
      </p:sp>
      <p:sp>
        <p:nvSpPr>
          <p:cNvPr id="26" name="Содержимое 2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Иван Бунин</a:t>
            </a:r>
          </a:p>
          <a:p>
            <a:endParaRPr lang="ru-RU" dirty="0"/>
          </a:p>
        </p:txBody>
      </p:sp>
      <p:sp>
        <p:nvSpPr>
          <p:cNvPr id="27" name="Содержимое 26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ru-RU" dirty="0" smtClean="0"/>
              <a:t>Федор Сологуб</a:t>
            </a:r>
          </a:p>
          <a:p>
            <a:endParaRPr lang="ru-RU" dirty="0"/>
          </a:p>
        </p:txBody>
      </p:sp>
      <p:pic>
        <p:nvPicPr>
          <p:cNvPr id="32" name="Picture 2" descr="http://www.rg.ru/img/content/41/34/13/bun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348880"/>
            <a:ext cx="2808312" cy="3600400"/>
          </a:xfrm>
          <a:prstGeom prst="rect">
            <a:avLst/>
          </a:prstGeom>
          <a:noFill/>
        </p:spPr>
      </p:pic>
      <p:pic>
        <p:nvPicPr>
          <p:cNvPr id="33" name="Picture 8" descr="http://spb-tombs-walkeru.narod.ru/sm_prav/sologub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2276872"/>
            <a:ext cx="2569468" cy="3755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48400"/>
            <a:ext cx="9144000" cy="596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gradFill flip="none" rotWithShape="1">
            <a:gsLst>
              <a:gs pos="50000">
                <a:srgbClr val="66CCFF"/>
              </a:gs>
              <a:gs pos="0">
                <a:srgbClr val="000066"/>
              </a:gs>
              <a:gs pos="100000">
                <a:srgbClr val="000066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Back"/>
          <p:cNvGrpSpPr/>
          <p:nvPr/>
        </p:nvGrpSpPr>
        <p:grpSpPr>
          <a:xfrm>
            <a:off x="6712712" y="6395211"/>
            <a:ext cx="290068" cy="301753"/>
            <a:chOff x="6712712" y="6395211"/>
            <a:chExt cx="290068" cy="301753"/>
          </a:xfrm>
        </p:grpSpPr>
        <p:sp>
          <p:nvSpPr>
            <p:cNvPr id="4" name="Treug1"/>
            <p:cNvSpPr/>
            <p:nvPr/>
          </p:nvSpPr>
          <p:spPr>
            <a:xfrm rot="16200000">
              <a:off x="6705600" y="6402323"/>
              <a:ext cx="298450" cy="284225"/>
            </a:xfrm>
            <a:prstGeom prst="triangl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reug2"/>
            <p:cNvSpPr/>
            <p:nvPr/>
          </p:nvSpPr>
          <p:spPr>
            <a:xfrm rot="16200000">
              <a:off x="6722618" y="6416802"/>
              <a:ext cx="287274" cy="273050"/>
            </a:xfrm>
            <a:prstGeom prst="triangle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reug3">
              <a:hlinkClick r:id="" action="ppaction://hlinkshowjump?jump=previousslide"/>
            </p:cNvPr>
            <p:cNvSpPr/>
            <p:nvPr/>
          </p:nvSpPr>
          <p:spPr>
            <a:xfrm rot="16200000">
              <a:off x="6726301" y="6423914"/>
              <a:ext cx="266318" cy="251968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Out_Tim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>
              <a:solidFill>
                <a:schemeClr val="hlink"/>
              </a:solidFill>
              <a:latin typeface="Arial"/>
            </a:endParaRPr>
          </a:p>
        </p:txBody>
      </p:sp>
      <p:sp>
        <p:nvSpPr>
          <p:cNvPr id="9" name="Dalee">
            <a:hlinkClick r:id="" action="ppaction://macro?name=Next_Slide"/>
          </p:cNvPr>
          <p:cNvSpPr/>
          <p:nvPr/>
        </p:nvSpPr>
        <p:spPr>
          <a:xfrm>
            <a:off x="7086600" y="6395211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tx2">
                    <a:lumMod val="90000"/>
                  </a:schemeClr>
                </a:solidFill>
                <a:latin typeface="Arial"/>
              </a:rPr>
              <a:t>Далее</a:t>
            </a:r>
            <a:endParaRPr lang="ru-RU" sz="1400" b="1" dirty="0">
              <a:solidFill>
                <a:schemeClr val="tx2">
                  <a:lumMod val="90000"/>
                </a:schemeClr>
              </a:solidFill>
              <a:latin typeface="Arial"/>
            </a:endParaRPr>
          </a:p>
        </p:txBody>
      </p:sp>
      <p:sp>
        <p:nvSpPr>
          <p:cNvPr id="10" name="Out_Zd"/>
          <p:cNvSpPr txBox="1"/>
          <p:nvPr/>
        </p:nvSpPr>
        <p:spPr>
          <a:xfrm>
            <a:off x="1333500" y="6424044"/>
            <a:ext cx="504190" cy="28982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r>
              <a:rPr lang="ru-RU" b="1" smtClean="0">
                <a:solidFill>
                  <a:schemeClr val="hlink"/>
                </a:solidFill>
                <a:latin typeface="Arial"/>
              </a:rPr>
              <a:t>12</a:t>
            </a:r>
            <a:endParaRPr lang="ru-RU" b="1">
              <a:solidFill>
                <a:schemeClr val="hlink"/>
              </a:solidFill>
              <a:latin typeface="Arial"/>
            </a:endParaRPr>
          </a:p>
        </p:txBody>
      </p:sp>
      <p:sp>
        <p:nvSpPr>
          <p:cNvPr id="11" name="Tx_Zd"/>
          <p:cNvSpPr txBox="1"/>
          <p:nvPr/>
        </p:nvSpPr>
        <p:spPr>
          <a:xfrm>
            <a:off x="508000" y="6438900"/>
            <a:ext cx="762000" cy="215444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400" smtClean="0">
                <a:solidFill>
                  <a:schemeClr val="tx2"/>
                </a:solidFill>
                <a:latin typeface="Arial"/>
              </a:rPr>
              <a:t>Задание</a:t>
            </a:r>
            <a:endParaRPr lang="ru-RU" sz="1400">
              <a:solidFill>
                <a:schemeClr val="tx2"/>
              </a:solidFill>
              <a:latin typeface="Arial"/>
            </a:endParaRPr>
          </a:p>
        </p:txBody>
      </p:sp>
      <p:sp>
        <p:nvSpPr>
          <p:cNvPr id="12" name="Cena"/>
          <p:cNvSpPr txBox="1"/>
          <p:nvPr/>
        </p:nvSpPr>
        <p:spPr>
          <a:xfrm>
            <a:off x="1866900" y="6468109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000" smtClean="0">
                <a:solidFill>
                  <a:schemeClr val="tx2"/>
                </a:solidFill>
                <a:latin typeface="Arial"/>
              </a:rPr>
              <a:t>1 бал.</a:t>
            </a:r>
            <a:endParaRPr lang="ru-RU" sz="1000">
              <a:solidFill>
                <a:schemeClr val="tx2"/>
              </a:solidFill>
              <a:latin typeface="Arial"/>
            </a:endParaRPr>
          </a:p>
        </p:txBody>
      </p:sp>
      <p:grpSp>
        <p:nvGrpSpPr>
          <p:cNvPr id="18" name="KAN 1"/>
          <p:cNvGrpSpPr/>
          <p:nvPr/>
        </p:nvGrpSpPr>
        <p:grpSpPr>
          <a:xfrm>
            <a:off x="444500" y="2032000"/>
            <a:ext cx="647700" cy="397510"/>
            <a:chOff x="444500" y="2032000"/>
            <a:chExt cx="647700" cy="397510"/>
          </a:xfrm>
        </p:grpSpPr>
        <p:sp>
          <p:nvSpPr>
            <p:cNvPr id="13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1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14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rgbClr val="66CCFF"/>
                </a:gs>
                <a:gs pos="100000">
                  <a:srgbClr val="00000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Oval_1">
              <a:hlinkClick r:id="" action="ppaction://macro?name=Obr_FP"/>
            </p:cNvPr>
            <p:cNvSpPr/>
            <p:nvPr/>
          </p:nvSpPr>
          <p:spPr>
            <a:xfrm>
              <a:off x="499109" y="2085975"/>
              <a:ext cx="287910" cy="287908"/>
            </a:xfrm>
            <a:prstGeom prst="ellipse">
              <a:avLst/>
            </a:prstGeom>
            <a:gradFill flip="none" rotWithShape="1">
              <a:gsLst>
                <a:gs pos="0">
                  <a:srgbClr val="66CCFF"/>
                </a:gs>
                <a:gs pos="100000">
                  <a:srgbClr val="0000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Oval_2">
              <a:hlinkClick r:id="" action="ppaction://macro?name=Obr_FP"/>
            </p:cNvPr>
            <p:cNvSpPr/>
            <p:nvPr/>
          </p:nvSpPr>
          <p:spPr>
            <a:xfrm>
              <a:off x="534923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79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KAN 2"/>
          <p:cNvGrpSpPr/>
          <p:nvPr/>
        </p:nvGrpSpPr>
        <p:grpSpPr>
          <a:xfrm>
            <a:off x="444500" y="2667000"/>
            <a:ext cx="647700" cy="397510"/>
            <a:chOff x="444500" y="2032000"/>
            <a:chExt cx="647700" cy="397510"/>
          </a:xfrm>
        </p:grpSpPr>
        <p:sp>
          <p:nvSpPr>
            <p:cNvPr id="19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2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20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rgbClr val="66CCFF"/>
                </a:gs>
                <a:gs pos="100000">
                  <a:srgbClr val="00000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Oval_1">
              <a:hlinkClick r:id="" action="ppaction://macro?name=Obr_FP"/>
            </p:cNvPr>
            <p:cNvSpPr/>
            <p:nvPr/>
          </p:nvSpPr>
          <p:spPr>
            <a:xfrm>
              <a:off x="499109" y="2085975"/>
              <a:ext cx="287910" cy="287908"/>
            </a:xfrm>
            <a:prstGeom prst="ellipse">
              <a:avLst/>
            </a:prstGeom>
            <a:gradFill flip="none" rotWithShape="1">
              <a:gsLst>
                <a:gs pos="0">
                  <a:srgbClr val="66CCFF"/>
                </a:gs>
                <a:gs pos="100000">
                  <a:srgbClr val="0000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Oval_2">
              <a:hlinkClick r:id="" action="ppaction://macro?name=Obr_FP"/>
            </p:cNvPr>
            <p:cNvSpPr/>
            <p:nvPr/>
          </p:nvSpPr>
          <p:spPr>
            <a:xfrm>
              <a:off x="534923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79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" name="Заголовок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FFFFFF"/>
                </a:solidFill>
              </a:rPr>
              <a:t>«Лобачевский слова» – так называл этого поэта Юрий Тынянов.</a:t>
            </a:r>
            <a:endParaRPr lang="ru-RU" dirty="0"/>
          </a:p>
        </p:txBody>
      </p:sp>
      <p:sp>
        <p:nvSpPr>
          <p:cNvPr id="26" name="Содержимое 2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Велимир</a:t>
            </a:r>
            <a:r>
              <a:rPr lang="ru-RU" dirty="0" smtClean="0"/>
              <a:t> Хлебников</a:t>
            </a:r>
          </a:p>
          <a:p>
            <a:endParaRPr lang="ru-RU" dirty="0"/>
          </a:p>
        </p:txBody>
      </p:sp>
      <p:sp>
        <p:nvSpPr>
          <p:cNvPr id="27" name="Содержимое 26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ru-RU" dirty="0" smtClean="0"/>
              <a:t>Владимир Маяковский</a:t>
            </a:r>
          </a:p>
          <a:p>
            <a:endParaRPr lang="ru-RU" dirty="0"/>
          </a:p>
        </p:txBody>
      </p:sp>
      <p:pic>
        <p:nvPicPr>
          <p:cNvPr id="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780928"/>
            <a:ext cx="2016224" cy="2945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4" descr="http://www.fashiontime.ru/upload/iblock/aef/aef3a930307309c2c20a05b62f1e69b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2780928"/>
            <a:ext cx="2016224" cy="295232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48400"/>
            <a:ext cx="9144000" cy="596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gradFill flip="none" rotWithShape="1">
            <a:gsLst>
              <a:gs pos="50000">
                <a:srgbClr val="677481"/>
              </a:gs>
              <a:gs pos="0">
                <a:srgbClr val="575863"/>
              </a:gs>
              <a:gs pos="100000">
                <a:srgbClr val="575863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Back"/>
          <p:cNvGrpSpPr/>
          <p:nvPr/>
        </p:nvGrpSpPr>
        <p:grpSpPr>
          <a:xfrm>
            <a:off x="6712712" y="6395211"/>
            <a:ext cx="290068" cy="301753"/>
            <a:chOff x="6712712" y="6395211"/>
            <a:chExt cx="290068" cy="301753"/>
          </a:xfrm>
        </p:grpSpPr>
        <p:sp>
          <p:nvSpPr>
            <p:cNvPr id="4" name="Treug1"/>
            <p:cNvSpPr/>
            <p:nvPr/>
          </p:nvSpPr>
          <p:spPr>
            <a:xfrm rot="16200000">
              <a:off x="6705600" y="6402323"/>
              <a:ext cx="298450" cy="284225"/>
            </a:xfrm>
            <a:prstGeom prst="triangl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reug2"/>
            <p:cNvSpPr/>
            <p:nvPr/>
          </p:nvSpPr>
          <p:spPr>
            <a:xfrm rot="16200000">
              <a:off x="6722618" y="6416802"/>
              <a:ext cx="287274" cy="273050"/>
            </a:xfrm>
            <a:prstGeom prst="triangle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reug3">
              <a:hlinkClick r:id="" action="ppaction://hlinkshowjump?jump=previousslide"/>
            </p:cNvPr>
            <p:cNvSpPr/>
            <p:nvPr/>
          </p:nvSpPr>
          <p:spPr>
            <a:xfrm rot="16200000">
              <a:off x="6726301" y="6423914"/>
              <a:ext cx="266318" cy="251968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Out_Tim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>
              <a:solidFill>
                <a:schemeClr val="hlink"/>
              </a:solidFill>
              <a:latin typeface="Arial"/>
            </a:endParaRPr>
          </a:p>
        </p:txBody>
      </p:sp>
      <p:sp>
        <p:nvSpPr>
          <p:cNvPr id="9" name="Dalee">
            <a:hlinkClick r:id="" action="ppaction://macro?name=Next_Slide"/>
          </p:cNvPr>
          <p:cNvSpPr/>
          <p:nvPr/>
        </p:nvSpPr>
        <p:spPr>
          <a:xfrm>
            <a:off x="7086600" y="6395211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Arial"/>
              </a:rPr>
              <a:t>Итоги</a:t>
            </a:r>
            <a:endParaRPr lang="ru-RU" sz="1400" b="1">
              <a:solidFill>
                <a:schemeClr val="tx2"/>
              </a:solidFill>
              <a:latin typeface="Arial"/>
            </a:endParaRPr>
          </a:p>
        </p:txBody>
      </p:sp>
      <p:sp>
        <p:nvSpPr>
          <p:cNvPr id="10" name="Out_Zd" hidden="1"/>
          <p:cNvSpPr txBox="1"/>
          <p:nvPr/>
        </p:nvSpPr>
        <p:spPr>
          <a:xfrm>
            <a:off x="1333500" y="6424044"/>
            <a:ext cx="504190" cy="28982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b="1">
              <a:solidFill>
                <a:schemeClr val="hlink"/>
              </a:solidFill>
              <a:latin typeface="Arial"/>
            </a:endParaRPr>
          </a:p>
        </p:txBody>
      </p:sp>
      <p:sp>
        <p:nvSpPr>
          <p:cNvPr id="11" name="Tx_Zd" hidden="1"/>
          <p:cNvSpPr txBox="1"/>
          <p:nvPr/>
        </p:nvSpPr>
        <p:spPr>
          <a:xfrm>
            <a:off x="508000" y="6438900"/>
            <a:ext cx="762000" cy="215444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400" smtClean="0">
                <a:solidFill>
                  <a:schemeClr val="tx2"/>
                </a:solidFill>
                <a:latin typeface="Arial"/>
              </a:rPr>
              <a:t>Задание</a:t>
            </a:r>
            <a:endParaRPr lang="ru-RU" sz="1400">
              <a:solidFill>
                <a:schemeClr val="tx2"/>
              </a:solidFill>
              <a:latin typeface="Arial"/>
            </a:endParaRPr>
          </a:p>
        </p:txBody>
      </p:sp>
      <p:sp>
        <p:nvSpPr>
          <p:cNvPr id="12" name="Cena" hidden="1"/>
          <p:cNvSpPr txBox="1"/>
          <p:nvPr/>
        </p:nvSpPr>
        <p:spPr>
          <a:xfrm>
            <a:off x="1866900" y="6468109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endParaRPr lang="ru-RU" sz="1000">
              <a:solidFill>
                <a:schemeClr val="tx2"/>
              </a:solidFill>
              <a:latin typeface="Arial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1043608" y="1988840"/>
            <a:ext cx="7643192" cy="1440160"/>
          </a:xfrm>
        </p:spPr>
        <p:txBody>
          <a:bodyPr/>
          <a:lstStyle/>
          <a:p>
            <a:pPr algn="r"/>
            <a:r>
              <a:rPr lang="ru-RU" sz="2800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Безелянский</a:t>
            </a:r>
            <a:r>
              <a:rPr lang="ru-RU" sz="28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Юрий</a:t>
            </a:r>
            <a:r>
              <a:rPr lang="ru-RU" sz="28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99 имен Серебряного века. - М.: </a:t>
            </a:r>
            <a:r>
              <a:rPr lang="ru-RU" sz="2800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Эксмо</a:t>
            </a:r>
            <a:r>
              <a:rPr lang="ru-RU" sz="28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2007. — 638 с. — </a:t>
            </a:r>
            <a:r>
              <a:rPr lang="en-US" sz="28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ISBN </a:t>
            </a:r>
            <a:r>
              <a:rPr lang="en-US" sz="28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978-5-699-22617-7</a:t>
            </a:r>
            <a:endParaRPr lang="ru-RU" sz="2800" i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sz="2800" i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http://images.janzen-shop.de/big/2010_05_17_5/051720100512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140968"/>
            <a:ext cx="1905000" cy="279082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_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nel"/>
          <p:cNvSpPr>
            <a:spLocks noChangeArrowheads="1"/>
          </p:cNvSpPr>
          <p:nvPr/>
        </p:nvSpPr>
        <p:spPr bwMode="auto">
          <a:xfrm>
            <a:off x="0" y="6237288"/>
            <a:ext cx="9144000" cy="6207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BAC9D0"/>
              </a:solidFill>
              <a:latin typeface="Arial" charset="0"/>
            </a:endParaRPr>
          </a:p>
        </p:txBody>
      </p:sp>
      <p:sp>
        <p:nvSpPr>
          <p:cNvPr id="3" name="Out_Tim"/>
          <p:cNvSpPr txBox="1">
            <a:spLocks noChangeArrowheads="1"/>
          </p:cNvSpPr>
          <p:nvPr/>
        </p:nvSpPr>
        <p:spPr bwMode="auto">
          <a:xfrm>
            <a:off x="8101013" y="6436711"/>
            <a:ext cx="647700" cy="221866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ru-RU" sz="13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4" name="Tx_Tim"/>
          <p:cNvSpPr txBox="1">
            <a:spLocks noChangeArrowheads="1"/>
          </p:cNvSpPr>
          <p:nvPr/>
        </p:nvSpPr>
        <p:spPr bwMode="auto">
          <a:xfrm>
            <a:off x="6307138" y="6440488"/>
            <a:ext cx="17287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>
                <a:solidFill>
                  <a:schemeClr val="tx2"/>
                </a:solidFill>
                <a:latin typeface="Arial" charset="0"/>
              </a:rPr>
              <a:t>Затрачено времени</a:t>
            </a:r>
          </a:p>
        </p:txBody>
      </p:sp>
      <p:sp>
        <p:nvSpPr>
          <p:cNvPr id="5" name="Exit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4716463" y="6384925"/>
            <a:ext cx="863600" cy="323850"/>
          </a:xfrm>
          <a:prstGeom prst="actionButtonBlank">
            <a:avLst/>
          </a:prstGeom>
          <a:solidFill>
            <a:schemeClr val="accent1"/>
          </a:solidFill>
          <a:ln w="31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>
                <a:solidFill>
                  <a:schemeClr val="tx2"/>
                </a:solidFill>
                <a:latin typeface="Arial" charset="0"/>
              </a:rPr>
              <a:t>Выход</a:t>
            </a:r>
            <a:endParaRPr lang="ru-RU" sz="1400" b="1" dirty="0">
              <a:solidFill>
                <a:schemeClr val="tx2"/>
              </a:solidFill>
              <a:latin typeface="Arial" charset="0"/>
              <a:sym typeface="Webdings" pitchFamily="18" charset="2"/>
            </a:endParaRPr>
          </a:p>
        </p:txBody>
      </p:sp>
      <p:sp>
        <p:nvSpPr>
          <p:cNvPr id="6" name="Again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3563938" y="6384925"/>
            <a:ext cx="863600" cy="323850"/>
          </a:xfrm>
          <a:prstGeom prst="actionButtonBlank">
            <a:avLst/>
          </a:prstGeom>
          <a:solidFill>
            <a:schemeClr val="accent1"/>
          </a:solidFill>
          <a:ln w="31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>
                <a:solidFill>
                  <a:schemeClr val="tx2"/>
                </a:solidFill>
                <a:latin typeface="Arial" charset="0"/>
              </a:rPr>
              <a:t>Снова</a:t>
            </a:r>
          </a:p>
        </p:txBody>
      </p:sp>
      <p:sp>
        <p:nvSpPr>
          <p:cNvPr id="7" name="Cena"/>
          <p:cNvSpPr>
            <a:spLocks noChangeArrowheads="1"/>
          </p:cNvSpPr>
          <p:nvPr/>
        </p:nvSpPr>
        <p:spPr bwMode="auto">
          <a:xfrm>
            <a:off x="2424113" y="6440488"/>
            <a:ext cx="5635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r>
              <a:rPr lang="ru-RU" sz="1000" smtClean="0">
                <a:solidFill>
                  <a:schemeClr val="tx2"/>
                </a:solidFill>
              </a:rPr>
              <a:t> бал.</a:t>
            </a:r>
            <a:endParaRPr lang="ru-RU" sz="1000">
              <a:solidFill>
                <a:schemeClr val="tx2"/>
              </a:solidFill>
            </a:endParaRPr>
          </a:p>
        </p:txBody>
      </p:sp>
      <p:sp>
        <p:nvSpPr>
          <p:cNvPr id="8" name="Out_Zd"/>
          <p:cNvSpPr txBox="1">
            <a:spLocks noChangeArrowheads="1"/>
          </p:cNvSpPr>
          <p:nvPr/>
        </p:nvSpPr>
        <p:spPr bwMode="auto">
          <a:xfrm>
            <a:off x="1835150" y="6384925"/>
            <a:ext cx="503238" cy="323850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pPr algn="ctr">
              <a:spcBef>
                <a:spcPct val="50000"/>
              </a:spcBef>
            </a:pPr>
            <a:endParaRPr lang="ru-RU" b="1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9" name="Tx_Zd"/>
          <p:cNvSpPr txBox="1">
            <a:spLocks noChangeArrowheads="1"/>
          </p:cNvSpPr>
          <p:nvPr/>
        </p:nvSpPr>
        <p:spPr bwMode="auto">
          <a:xfrm>
            <a:off x="539750" y="6440488"/>
            <a:ext cx="12239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 dirty="0">
                <a:solidFill>
                  <a:schemeClr val="tx2"/>
                </a:solidFill>
                <a:latin typeface="Arial" charset="0"/>
              </a:rPr>
              <a:t>Всего заданий</a:t>
            </a:r>
          </a:p>
        </p:txBody>
      </p:sp>
      <p:sp>
        <p:nvSpPr>
          <p:cNvPr id="10" name="Out_osh"/>
          <p:cNvSpPr txBox="1">
            <a:spLocks noChangeArrowheads="1"/>
          </p:cNvSpPr>
          <p:nvPr/>
        </p:nvSpPr>
        <p:spPr bwMode="auto">
          <a:xfrm>
            <a:off x="2627313" y="4830763"/>
            <a:ext cx="5976937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000">
              <a:latin typeface="Arial" charset="0"/>
            </a:endParaRPr>
          </a:p>
        </p:txBody>
      </p:sp>
      <p:sp>
        <p:nvSpPr>
          <p:cNvPr id="11" name="T_osh"/>
          <p:cNvSpPr txBox="1">
            <a:spLocks noChangeArrowheads="1"/>
          </p:cNvSpPr>
          <p:nvPr/>
        </p:nvSpPr>
        <p:spPr bwMode="auto">
          <a:xfrm>
            <a:off x="1330325" y="4678363"/>
            <a:ext cx="1368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>
                <a:latin typeface="Arial" charset="0"/>
              </a:rPr>
              <a:t>Ошибки в выборе ответов на задания:</a:t>
            </a:r>
          </a:p>
        </p:txBody>
      </p:sp>
      <p:sp>
        <p:nvSpPr>
          <p:cNvPr id="12" name="Out_oc"/>
          <p:cNvSpPr txBox="1">
            <a:spLocks noChangeArrowheads="1"/>
          </p:cNvSpPr>
          <p:nvPr/>
        </p:nvSpPr>
        <p:spPr bwMode="auto">
          <a:xfrm>
            <a:off x="7020250" y="3101975"/>
            <a:ext cx="1584000" cy="1223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8000" rIns="18000" anchor="ctr"/>
          <a:lstStyle/>
          <a:p>
            <a:pPr algn="ctr">
              <a:spcBef>
                <a:spcPct val="50000"/>
              </a:spcBef>
              <a:defRPr/>
            </a:pPr>
            <a:endParaRPr lang="ru-RU" sz="66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3" name="Out_prb"/>
          <p:cNvSpPr txBox="1">
            <a:spLocks noChangeArrowheads="1"/>
          </p:cNvSpPr>
          <p:nvPr/>
        </p:nvSpPr>
        <p:spPr bwMode="auto">
          <a:xfrm>
            <a:off x="6047744" y="3819525"/>
            <a:ext cx="864000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 anchor="ctr"/>
          <a:lstStyle/>
          <a:p>
            <a:pPr algn="ctr">
              <a:spcBef>
                <a:spcPct val="50000"/>
              </a:spcBef>
            </a:pPr>
            <a:endParaRPr lang="ru-RU" sz="2400" b="1">
              <a:latin typeface="Arial" charset="0"/>
            </a:endParaRPr>
          </a:p>
        </p:txBody>
      </p:sp>
      <p:sp>
        <p:nvSpPr>
          <p:cNvPr id="14" name="Out_bal"/>
          <p:cNvSpPr txBox="1">
            <a:spLocks noChangeArrowheads="1"/>
          </p:cNvSpPr>
          <p:nvPr/>
        </p:nvSpPr>
        <p:spPr bwMode="auto">
          <a:xfrm>
            <a:off x="5075238" y="3816350"/>
            <a:ext cx="864000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 anchor="ctr"/>
          <a:lstStyle/>
          <a:p>
            <a:pPr algn="ctr">
              <a:spcBef>
                <a:spcPct val="50000"/>
              </a:spcBef>
            </a:pPr>
            <a:endParaRPr lang="ru-RU" sz="2400" b="1">
              <a:latin typeface="Arial" charset="0"/>
            </a:endParaRPr>
          </a:p>
        </p:txBody>
      </p:sp>
      <p:sp>
        <p:nvSpPr>
          <p:cNvPr id="15" name="Out_proc"/>
          <p:cNvSpPr txBox="1">
            <a:spLocks noChangeArrowheads="1"/>
          </p:cNvSpPr>
          <p:nvPr/>
        </p:nvSpPr>
        <p:spPr bwMode="auto">
          <a:xfrm>
            <a:off x="6047744" y="3105150"/>
            <a:ext cx="864000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 anchor="ctr"/>
          <a:lstStyle/>
          <a:p>
            <a:pPr algn="ctr">
              <a:spcBef>
                <a:spcPct val="50000"/>
              </a:spcBef>
            </a:pPr>
            <a:endParaRPr lang="ru-RU" sz="2400" b="1">
              <a:latin typeface="Arial" charset="0"/>
            </a:endParaRPr>
          </a:p>
        </p:txBody>
      </p:sp>
      <p:sp>
        <p:nvSpPr>
          <p:cNvPr id="16" name="Out_ver"/>
          <p:cNvSpPr txBox="1">
            <a:spLocks noChangeArrowheads="1"/>
          </p:cNvSpPr>
          <p:nvPr/>
        </p:nvSpPr>
        <p:spPr bwMode="auto">
          <a:xfrm>
            <a:off x="5075238" y="3101975"/>
            <a:ext cx="864000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 anchor="ctr"/>
          <a:lstStyle/>
          <a:p>
            <a:pPr algn="ctr">
              <a:spcBef>
                <a:spcPct val="50000"/>
              </a:spcBef>
            </a:pPr>
            <a:endParaRPr lang="ru-RU" sz="2400" b="1">
              <a:latin typeface="Arial" charset="0"/>
            </a:endParaRPr>
          </a:p>
        </p:txBody>
      </p:sp>
      <p:sp>
        <p:nvSpPr>
          <p:cNvPr id="17" name="Tx_NabBall"/>
          <p:cNvSpPr>
            <a:spLocks noChangeArrowheads="1"/>
          </p:cNvSpPr>
          <p:nvPr/>
        </p:nvSpPr>
        <p:spPr bwMode="auto">
          <a:xfrm>
            <a:off x="788988" y="3773488"/>
            <a:ext cx="4208462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lnSpc>
                <a:spcPct val="90000"/>
              </a:lnSpc>
              <a:spcBef>
                <a:spcPct val="20000"/>
              </a:spcBef>
            </a:pPr>
            <a:r>
              <a:rPr lang="ru-RU" sz="3200" dirty="0">
                <a:latin typeface="Arial" charset="0"/>
              </a:rPr>
              <a:t>Набранных баллов</a:t>
            </a:r>
          </a:p>
        </p:txBody>
      </p:sp>
      <p:sp>
        <p:nvSpPr>
          <p:cNvPr id="18" name="Tx_PrOtv"/>
          <p:cNvSpPr>
            <a:spLocks noChangeArrowheads="1"/>
          </p:cNvSpPr>
          <p:nvPr/>
        </p:nvSpPr>
        <p:spPr bwMode="auto">
          <a:xfrm>
            <a:off x="788988" y="3052763"/>
            <a:ext cx="4208462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lnSpc>
                <a:spcPct val="90000"/>
              </a:lnSpc>
              <a:spcBef>
                <a:spcPct val="20000"/>
              </a:spcBef>
            </a:pPr>
            <a:r>
              <a:rPr lang="ru-RU" sz="3200" dirty="0">
                <a:latin typeface="Arial" charset="0"/>
              </a:rPr>
              <a:t>Правильных ответов</a:t>
            </a:r>
          </a:p>
        </p:txBody>
      </p:sp>
      <p:sp>
        <p:nvSpPr>
          <p:cNvPr id="19" name="Tx_Ocen"/>
          <p:cNvSpPr>
            <a:spLocks noChangeArrowheads="1"/>
          </p:cNvSpPr>
          <p:nvPr/>
        </p:nvSpPr>
        <p:spPr bwMode="auto">
          <a:xfrm>
            <a:off x="6964002" y="2518097"/>
            <a:ext cx="16891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3200" b="1" dirty="0">
                <a:solidFill>
                  <a:schemeClr val="tx2"/>
                </a:solidFill>
                <a:latin typeface="Arial" charset="0"/>
              </a:rPr>
              <a:t>Оценка</a:t>
            </a:r>
          </a:p>
        </p:txBody>
      </p:sp>
      <p:sp>
        <p:nvSpPr>
          <p:cNvPr id="20" name="Zhdi" hidden="1"/>
          <p:cNvSpPr>
            <a:spLocks noChangeArrowheads="1"/>
          </p:cNvSpPr>
          <p:nvPr/>
        </p:nvSpPr>
        <p:spPr bwMode="auto">
          <a:xfrm>
            <a:off x="2592388" y="1793875"/>
            <a:ext cx="3959225" cy="1143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69850" cmpd="thickThin" algn="ctr">
            <a:solidFill>
              <a:schemeClr val="accent2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4000" b="1"/>
              <a:t>Подождите!</a:t>
            </a:r>
          </a:p>
          <a:p>
            <a:pPr algn="ctr">
              <a:defRPr/>
            </a:pPr>
            <a:r>
              <a:rPr lang="ru-RU"/>
              <a:t>Идет обработка данных</a:t>
            </a:r>
          </a:p>
        </p:txBody>
      </p:sp>
      <p:sp>
        <p:nvSpPr>
          <p:cNvPr id="21" name="RezTest"/>
          <p:cNvSpPr/>
          <p:nvPr/>
        </p:nvSpPr>
        <p:spPr>
          <a:xfrm>
            <a:off x="2146497" y="123181"/>
            <a:ext cx="4851007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6000" b="1" dirty="0" smtClean="0">
                <a:ln w="1778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25400" dir="5400000" algn="tl">
                    <a:srgbClr val="000000">
                      <a:alpha val="33000"/>
                    </a:srgbClr>
                  </a:outerShdw>
                </a:effectLst>
              </a:rPr>
              <a:t>Результаты</a:t>
            </a:r>
            <a:r>
              <a:rPr lang="ru-RU" sz="7200" b="1" dirty="0" smtClean="0">
                <a:ln w="1778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254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sz="7200" b="1" dirty="0" smtClean="0">
                <a:ln w="1778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254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3600" b="1" dirty="0" smtClean="0">
                <a:ln w="1778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25400" dir="5400000" algn="tl">
                    <a:srgbClr val="000000">
                      <a:alpha val="33000"/>
                    </a:srgbClr>
                  </a:outerShdw>
                </a:effectLst>
              </a:rPr>
              <a:t>тестирования</a:t>
            </a:r>
            <a:endParaRPr lang="ru-RU" sz="3600" b="1" cap="none" spc="0" dirty="0">
              <a:ln w="1778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254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3793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48400"/>
            <a:ext cx="9144000" cy="596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gradFill flip="none" rotWithShape="1">
            <a:gsLst>
              <a:gs pos="50000">
                <a:srgbClr val="677481"/>
              </a:gs>
              <a:gs pos="0">
                <a:srgbClr val="575863"/>
              </a:gs>
              <a:gs pos="100000">
                <a:srgbClr val="575863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Back"/>
          <p:cNvGrpSpPr/>
          <p:nvPr/>
        </p:nvGrpSpPr>
        <p:grpSpPr>
          <a:xfrm>
            <a:off x="6712712" y="6395211"/>
            <a:ext cx="290068" cy="301753"/>
            <a:chOff x="6712712" y="6395211"/>
            <a:chExt cx="290068" cy="301753"/>
          </a:xfrm>
        </p:grpSpPr>
        <p:sp>
          <p:nvSpPr>
            <p:cNvPr id="4" name="Treug1"/>
            <p:cNvSpPr/>
            <p:nvPr/>
          </p:nvSpPr>
          <p:spPr>
            <a:xfrm rot="16200000">
              <a:off x="6705600" y="6402323"/>
              <a:ext cx="298450" cy="284225"/>
            </a:xfrm>
            <a:prstGeom prst="triangl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reug2"/>
            <p:cNvSpPr/>
            <p:nvPr/>
          </p:nvSpPr>
          <p:spPr>
            <a:xfrm rot="16200000">
              <a:off x="6722618" y="6416802"/>
              <a:ext cx="287274" cy="273050"/>
            </a:xfrm>
            <a:prstGeom prst="triangle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reug3">
              <a:hlinkClick r:id="" action="ppaction://hlinkshowjump?jump=previousslide"/>
            </p:cNvPr>
            <p:cNvSpPr/>
            <p:nvPr/>
          </p:nvSpPr>
          <p:spPr>
            <a:xfrm rot="16200000">
              <a:off x="6726301" y="6423914"/>
              <a:ext cx="266318" cy="251968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Out_Tim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>
              <a:solidFill>
                <a:schemeClr val="hlink"/>
              </a:solidFill>
              <a:latin typeface="Arial"/>
            </a:endParaRPr>
          </a:p>
        </p:txBody>
      </p:sp>
      <p:sp>
        <p:nvSpPr>
          <p:cNvPr id="9" name="Dalee">
            <a:hlinkClick r:id="" action="ppaction://macro?name=Next_Slide"/>
          </p:cNvPr>
          <p:cNvSpPr/>
          <p:nvPr/>
        </p:nvSpPr>
        <p:spPr>
          <a:xfrm>
            <a:off x="7086600" y="6395211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Arial"/>
              </a:rPr>
              <a:t>Далее</a:t>
            </a:r>
            <a:endParaRPr lang="ru-RU" sz="1400" b="1">
              <a:solidFill>
                <a:schemeClr val="tx2"/>
              </a:solidFill>
              <a:latin typeface="Arial"/>
            </a:endParaRPr>
          </a:p>
        </p:txBody>
      </p:sp>
      <p:sp>
        <p:nvSpPr>
          <p:cNvPr id="10" name="Out_Zd"/>
          <p:cNvSpPr txBox="1"/>
          <p:nvPr/>
        </p:nvSpPr>
        <p:spPr>
          <a:xfrm>
            <a:off x="1333500" y="6424044"/>
            <a:ext cx="504190" cy="28982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r>
              <a:rPr lang="ru-RU" b="1" smtClean="0">
                <a:solidFill>
                  <a:schemeClr val="hlink"/>
                </a:solidFill>
                <a:latin typeface="Arial"/>
              </a:rPr>
              <a:t>1</a:t>
            </a:r>
            <a:endParaRPr lang="ru-RU" b="1">
              <a:solidFill>
                <a:schemeClr val="hlink"/>
              </a:solidFill>
              <a:latin typeface="Arial"/>
            </a:endParaRPr>
          </a:p>
        </p:txBody>
      </p:sp>
      <p:sp>
        <p:nvSpPr>
          <p:cNvPr id="11" name="Tx_Zd"/>
          <p:cNvSpPr txBox="1"/>
          <p:nvPr/>
        </p:nvSpPr>
        <p:spPr>
          <a:xfrm>
            <a:off x="508000" y="6438900"/>
            <a:ext cx="762000" cy="215444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400" smtClean="0">
                <a:solidFill>
                  <a:schemeClr val="tx2"/>
                </a:solidFill>
                <a:latin typeface="Arial"/>
              </a:rPr>
              <a:t>Задание</a:t>
            </a:r>
            <a:endParaRPr lang="ru-RU" sz="1400">
              <a:solidFill>
                <a:schemeClr val="tx2"/>
              </a:solidFill>
              <a:latin typeface="Arial"/>
            </a:endParaRPr>
          </a:p>
        </p:txBody>
      </p:sp>
      <p:sp>
        <p:nvSpPr>
          <p:cNvPr id="12" name="Cena"/>
          <p:cNvSpPr txBox="1"/>
          <p:nvPr/>
        </p:nvSpPr>
        <p:spPr>
          <a:xfrm>
            <a:off x="1866900" y="6468109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000" smtClean="0">
                <a:solidFill>
                  <a:schemeClr val="tx2"/>
                </a:solidFill>
                <a:latin typeface="Arial"/>
              </a:rPr>
              <a:t>1 бал.</a:t>
            </a:r>
            <a:endParaRPr lang="ru-RU" sz="1000">
              <a:solidFill>
                <a:schemeClr val="tx2"/>
              </a:solidFill>
              <a:latin typeface="Arial"/>
            </a:endParaRPr>
          </a:p>
        </p:txBody>
      </p:sp>
      <p:grpSp>
        <p:nvGrpSpPr>
          <p:cNvPr id="18" name="KAN 1"/>
          <p:cNvGrpSpPr/>
          <p:nvPr/>
        </p:nvGrpSpPr>
        <p:grpSpPr>
          <a:xfrm>
            <a:off x="444500" y="2032000"/>
            <a:ext cx="647700" cy="397510"/>
            <a:chOff x="444500" y="2032000"/>
            <a:chExt cx="647700" cy="397510"/>
          </a:xfrm>
        </p:grpSpPr>
        <p:sp>
          <p:nvSpPr>
            <p:cNvPr id="13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1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14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rgbClr val="677481"/>
                </a:gs>
                <a:gs pos="100000">
                  <a:srgbClr val="00000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Oval_1">
              <a:hlinkClick r:id="" action="ppaction://macro?name=Obr_FP"/>
            </p:cNvPr>
            <p:cNvSpPr/>
            <p:nvPr/>
          </p:nvSpPr>
          <p:spPr>
            <a:xfrm>
              <a:off x="499109" y="2085975"/>
              <a:ext cx="287910" cy="287908"/>
            </a:xfrm>
            <a:prstGeom prst="ellipse">
              <a:avLst/>
            </a:prstGeom>
            <a:gradFill flip="none" rotWithShape="1">
              <a:gsLst>
                <a:gs pos="0">
                  <a:srgbClr val="677481"/>
                </a:gs>
                <a:gs pos="100000">
                  <a:srgbClr val="0000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Oval_2">
              <a:hlinkClick r:id="" action="ppaction://macro?name=Obr_FP"/>
            </p:cNvPr>
            <p:cNvSpPr/>
            <p:nvPr/>
          </p:nvSpPr>
          <p:spPr>
            <a:xfrm>
              <a:off x="534923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79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KAN 2"/>
          <p:cNvGrpSpPr/>
          <p:nvPr/>
        </p:nvGrpSpPr>
        <p:grpSpPr>
          <a:xfrm>
            <a:off x="444500" y="2667000"/>
            <a:ext cx="647700" cy="397510"/>
            <a:chOff x="444500" y="2032000"/>
            <a:chExt cx="647700" cy="397510"/>
          </a:xfrm>
        </p:grpSpPr>
        <p:sp>
          <p:nvSpPr>
            <p:cNvPr id="19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2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20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rgbClr val="677481"/>
                </a:gs>
                <a:gs pos="100000">
                  <a:srgbClr val="00000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Oval_1">
              <a:hlinkClick r:id="" action="ppaction://macro?name=Obr_FP"/>
            </p:cNvPr>
            <p:cNvSpPr/>
            <p:nvPr/>
          </p:nvSpPr>
          <p:spPr>
            <a:xfrm>
              <a:off x="499109" y="2085975"/>
              <a:ext cx="287910" cy="287908"/>
            </a:xfrm>
            <a:prstGeom prst="ellipse">
              <a:avLst/>
            </a:prstGeom>
            <a:gradFill flip="none" rotWithShape="1">
              <a:gsLst>
                <a:gs pos="0">
                  <a:srgbClr val="677481"/>
                </a:gs>
                <a:gs pos="100000">
                  <a:srgbClr val="0000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Oval_2">
              <a:hlinkClick r:id="" action="ppaction://macro?name=Obr_FP"/>
            </p:cNvPr>
            <p:cNvSpPr/>
            <p:nvPr/>
          </p:nvSpPr>
          <p:spPr>
            <a:xfrm>
              <a:off x="534923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79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" name="Заголовок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FFFFFF"/>
                </a:solidFill>
              </a:rPr>
              <a:t>В 1910-е годы она была излюбленной моделью для живописцев (Н. Альтман, С. </a:t>
            </a:r>
            <a:r>
              <a:rPr lang="ru-RU" sz="2800" dirty="0" err="1" smtClean="0">
                <a:solidFill>
                  <a:srgbClr val="FFFFFF"/>
                </a:solidFill>
              </a:rPr>
              <a:t>Сорини</a:t>
            </a:r>
            <a:r>
              <a:rPr lang="ru-RU" sz="2800" dirty="0" smtClean="0">
                <a:solidFill>
                  <a:srgbClr val="FFFFFF"/>
                </a:solidFill>
              </a:rPr>
              <a:t> и др.)</a:t>
            </a:r>
            <a:endParaRPr lang="ru-RU" dirty="0"/>
          </a:p>
        </p:txBody>
      </p:sp>
      <p:sp>
        <p:nvSpPr>
          <p:cNvPr id="26" name="Содержимое 2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З. Гиппиус</a:t>
            </a:r>
            <a:endParaRPr lang="ru-RU" dirty="0"/>
          </a:p>
        </p:txBody>
      </p:sp>
      <p:sp>
        <p:nvSpPr>
          <p:cNvPr id="27" name="Содержимое 26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ru-RU" dirty="0" smtClean="0"/>
              <a:t>А. Ахматова</a:t>
            </a:r>
            <a:endParaRPr lang="ru-RU" dirty="0"/>
          </a:p>
        </p:txBody>
      </p:sp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060848"/>
            <a:ext cx="30480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060848"/>
            <a:ext cx="2581275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48400"/>
            <a:ext cx="9144000" cy="596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gradFill flip="none" rotWithShape="1">
            <a:gsLst>
              <a:gs pos="50000">
                <a:srgbClr val="66CCFF"/>
              </a:gs>
              <a:gs pos="0">
                <a:srgbClr val="000066"/>
              </a:gs>
              <a:gs pos="100000">
                <a:srgbClr val="000066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Back"/>
          <p:cNvGrpSpPr/>
          <p:nvPr/>
        </p:nvGrpSpPr>
        <p:grpSpPr>
          <a:xfrm>
            <a:off x="6712712" y="6395211"/>
            <a:ext cx="290068" cy="301753"/>
            <a:chOff x="6712712" y="6395211"/>
            <a:chExt cx="290068" cy="301753"/>
          </a:xfrm>
        </p:grpSpPr>
        <p:sp>
          <p:nvSpPr>
            <p:cNvPr id="4" name="Treug1"/>
            <p:cNvSpPr/>
            <p:nvPr/>
          </p:nvSpPr>
          <p:spPr>
            <a:xfrm rot="16200000">
              <a:off x="6705600" y="6402323"/>
              <a:ext cx="298450" cy="284225"/>
            </a:xfrm>
            <a:prstGeom prst="triangl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reug2"/>
            <p:cNvSpPr/>
            <p:nvPr/>
          </p:nvSpPr>
          <p:spPr>
            <a:xfrm rot="16200000">
              <a:off x="6722618" y="6416802"/>
              <a:ext cx="287274" cy="273050"/>
            </a:xfrm>
            <a:prstGeom prst="triangle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reug3">
              <a:hlinkClick r:id="" action="ppaction://hlinkshowjump?jump=previousslide"/>
            </p:cNvPr>
            <p:cNvSpPr/>
            <p:nvPr/>
          </p:nvSpPr>
          <p:spPr>
            <a:xfrm rot="16200000">
              <a:off x="6726301" y="6423914"/>
              <a:ext cx="266318" cy="251968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Out_Tim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>
              <a:solidFill>
                <a:schemeClr val="hlink"/>
              </a:solidFill>
              <a:latin typeface="Arial"/>
            </a:endParaRPr>
          </a:p>
        </p:txBody>
      </p:sp>
      <p:sp>
        <p:nvSpPr>
          <p:cNvPr id="9" name="Dalee">
            <a:hlinkClick r:id="" action="ppaction://macro?name=Next_Slide"/>
          </p:cNvPr>
          <p:cNvSpPr/>
          <p:nvPr/>
        </p:nvSpPr>
        <p:spPr>
          <a:xfrm>
            <a:off x="7086600" y="6395211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Arial"/>
              </a:rPr>
              <a:t>Далее</a:t>
            </a:r>
            <a:endParaRPr lang="ru-RU" sz="1400" b="1">
              <a:solidFill>
                <a:schemeClr val="tx2"/>
              </a:solidFill>
              <a:latin typeface="Arial"/>
            </a:endParaRPr>
          </a:p>
        </p:txBody>
      </p:sp>
      <p:sp>
        <p:nvSpPr>
          <p:cNvPr id="10" name="Out_Zd"/>
          <p:cNvSpPr txBox="1"/>
          <p:nvPr/>
        </p:nvSpPr>
        <p:spPr>
          <a:xfrm>
            <a:off x="1333500" y="6424044"/>
            <a:ext cx="504190" cy="28982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r>
              <a:rPr lang="ru-RU" b="1" smtClean="0">
                <a:solidFill>
                  <a:schemeClr val="hlink"/>
                </a:solidFill>
                <a:latin typeface="Arial"/>
              </a:rPr>
              <a:t>2</a:t>
            </a:r>
            <a:endParaRPr lang="ru-RU" b="1">
              <a:solidFill>
                <a:schemeClr val="hlink"/>
              </a:solidFill>
              <a:latin typeface="Arial"/>
            </a:endParaRPr>
          </a:p>
        </p:txBody>
      </p:sp>
      <p:sp>
        <p:nvSpPr>
          <p:cNvPr id="11" name="Tx_Zd"/>
          <p:cNvSpPr txBox="1"/>
          <p:nvPr/>
        </p:nvSpPr>
        <p:spPr>
          <a:xfrm>
            <a:off x="508000" y="6438900"/>
            <a:ext cx="762000" cy="215444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400" smtClean="0">
                <a:solidFill>
                  <a:schemeClr val="tx2"/>
                </a:solidFill>
                <a:latin typeface="Arial"/>
              </a:rPr>
              <a:t>Задание</a:t>
            </a:r>
            <a:endParaRPr lang="ru-RU" sz="1400">
              <a:solidFill>
                <a:schemeClr val="tx2"/>
              </a:solidFill>
              <a:latin typeface="Arial"/>
            </a:endParaRPr>
          </a:p>
        </p:txBody>
      </p:sp>
      <p:sp>
        <p:nvSpPr>
          <p:cNvPr id="12" name="Cena"/>
          <p:cNvSpPr txBox="1"/>
          <p:nvPr/>
        </p:nvSpPr>
        <p:spPr>
          <a:xfrm>
            <a:off x="1866900" y="6468109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000" smtClean="0">
                <a:solidFill>
                  <a:schemeClr val="tx2"/>
                </a:solidFill>
                <a:latin typeface="Arial"/>
              </a:rPr>
              <a:t>1 бал.</a:t>
            </a:r>
            <a:endParaRPr lang="ru-RU" sz="1000">
              <a:solidFill>
                <a:schemeClr val="tx2"/>
              </a:solidFill>
              <a:latin typeface="Arial"/>
            </a:endParaRPr>
          </a:p>
        </p:txBody>
      </p:sp>
      <p:grpSp>
        <p:nvGrpSpPr>
          <p:cNvPr id="18" name="KAN 1"/>
          <p:cNvGrpSpPr/>
          <p:nvPr/>
        </p:nvGrpSpPr>
        <p:grpSpPr>
          <a:xfrm>
            <a:off x="444500" y="2032000"/>
            <a:ext cx="647700" cy="397510"/>
            <a:chOff x="444500" y="2032000"/>
            <a:chExt cx="647700" cy="397510"/>
          </a:xfrm>
        </p:grpSpPr>
        <p:sp>
          <p:nvSpPr>
            <p:cNvPr id="13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1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14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rgbClr val="66CCFF"/>
                </a:gs>
                <a:gs pos="100000">
                  <a:srgbClr val="00000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Oval_1">
              <a:hlinkClick r:id="" action="ppaction://macro?name=Obr_FP"/>
            </p:cNvPr>
            <p:cNvSpPr/>
            <p:nvPr/>
          </p:nvSpPr>
          <p:spPr>
            <a:xfrm>
              <a:off x="499109" y="2085975"/>
              <a:ext cx="287910" cy="287908"/>
            </a:xfrm>
            <a:prstGeom prst="ellipse">
              <a:avLst/>
            </a:prstGeom>
            <a:gradFill flip="none" rotWithShape="1">
              <a:gsLst>
                <a:gs pos="0">
                  <a:srgbClr val="66CCFF"/>
                </a:gs>
                <a:gs pos="100000">
                  <a:srgbClr val="0000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Oval_2">
              <a:hlinkClick r:id="" action="ppaction://macro?name=Obr_FP"/>
            </p:cNvPr>
            <p:cNvSpPr/>
            <p:nvPr/>
          </p:nvSpPr>
          <p:spPr>
            <a:xfrm>
              <a:off x="534923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79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KAN 2"/>
          <p:cNvGrpSpPr/>
          <p:nvPr/>
        </p:nvGrpSpPr>
        <p:grpSpPr>
          <a:xfrm>
            <a:off x="444500" y="2667000"/>
            <a:ext cx="647700" cy="397510"/>
            <a:chOff x="444500" y="2032000"/>
            <a:chExt cx="647700" cy="397510"/>
          </a:xfrm>
        </p:grpSpPr>
        <p:sp>
          <p:nvSpPr>
            <p:cNvPr id="19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2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20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rgbClr val="66CCFF"/>
                </a:gs>
                <a:gs pos="100000">
                  <a:srgbClr val="00000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Oval_1">
              <a:hlinkClick r:id="" action="ppaction://macro?name=Obr_FP"/>
            </p:cNvPr>
            <p:cNvSpPr/>
            <p:nvPr/>
          </p:nvSpPr>
          <p:spPr>
            <a:xfrm>
              <a:off x="499109" y="2085975"/>
              <a:ext cx="287910" cy="287908"/>
            </a:xfrm>
            <a:prstGeom prst="ellipse">
              <a:avLst/>
            </a:prstGeom>
            <a:gradFill flip="none" rotWithShape="1">
              <a:gsLst>
                <a:gs pos="0">
                  <a:srgbClr val="66CCFF"/>
                </a:gs>
                <a:gs pos="100000">
                  <a:srgbClr val="0000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Oval_2">
              <a:hlinkClick r:id="" action="ppaction://macro?name=Obr_FP"/>
            </p:cNvPr>
            <p:cNvSpPr/>
            <p:nvPr/>
          </p:nvSpPr>
          <p:spPr>
            <a:xfrm>
              <a:off x="534923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79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" name="Заголовок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FFFFFF"/>
                </a:solidFill>
              </a:rPr>
              <a:t>В течение 15 лет он осуществил перевод всех восемнадцати трагедий Еврипида</a:t>
            </a:r>
            <a:endParaRPr lang="ru-RU" dirty="0"/>
          </a:p>
        </p:txBody>
      </p:sp>
      <p:sp>
        <p:nvSpPr>
          <p:cNvPr id="26" name="Содержимое 2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И. Анненский</a:t>
            </a:r>
            <a:endParaRPr lang="ru-RU" dirty="0"/>
          </a:p>
        </p:txBody>
      </p:sp>
      <p:sp>
        <p:nvSpPr>
          <p:cNvPr id="27" name="Содержимое 26"/>
          <p:cNvSpPr>
            <a:spLocks noGrp="1"/>
          </p:cNvSpPr>
          <p:nvPr>
            <p:ph idx="13"/>
          </p:nvPr>
        </p:nvSpPr>
        <p:spPr>
          <a:xfrm>
            <a:off x="1276672" y="2615164"/>
            <a:ext cx="1999184" cy="511696"/>
          </a:xfrm>
        </p:spPr>
        <p:txBody>
          <a:bodyPr/>
          <a:lstStyle/>
          <a:p>
            <a:r>
              <a:rPr lang="ru-RU" dirty="0" err="1" smtClean="0"/>
              <a:t>Вяч</a:t>
            </a:r>
            <a:r>
              <a:rPr lang="ru-RU" dirty="0" smtClean="0"/>
              <a:t>. Иванов</a:t>
            </a:r>
            <a:endParaRPr lang="ru-RU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132856"/>
            <a:ext cx="249555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2132856"/>
            <a:ext cx="238125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48400"/>
            <a:ext cx="9144000" cy="596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gradFill flip="none" rotWithShape="1">
            <a:gsLst>
              <a:gs pos="50000">
                <a:srgbClr val="66CCFF"/>
              </a:gs>
              <a:gs pos="0">
                <a:srgbClr val="000066"/>
              </a:gs>
              <a:gs pos="100000">
                <a:srgbClr val="000066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Back"/>
          <p:cNvGrpSpPr/>
          <p:nvPr/>
        </p:nvGrpSpPr>
        <p:grpSpPr>
          <a:xfrm>
            <a:off x="6712712" y="6395211"/>
            <a:ext cx="290068" cy="301753"/>
            <a:chOff x="6712712" y="6395211"/>
            <a:chExt cx="290068" cy="301753"/>
          </a:xfrm>
        </p:grpSpPr>
        <p:sp>
          <p:nvSpPr>
            <p:cNvPr id="4" name="Treug1"/>
            <p:cNvSpPr/>
            <p:nvPr/>
          </p:nvSpPr>
          <p:spPr>
            <a:xfrm rot="16200000">
              <a:off x="6705600" y="6402323"/>
              <a:ext cx="298450" cy="284225"/>
            </a:xfrm>
            <a:prstGeom prst="triangl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reug2"/>
            <p:cNvSpPr/>
            <p:nvPr/>
          </p:nvSpPr>
          <p:spPr>
            <a:xfrm rot="16200000">
              <a:off x="6722618" y="6416802"/>
              <a:ext cx="287274" cy="273050"/>
            </a:xfrm>
            <a:prstGeom prst="triangle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reug3">
              <a:hlinkClick r:id="" action="ppaction://hlinkshowjump?jump=previousslide"/>
            </p:cNvPr>
            <p:cNvSpPr/>
            <p:nvPr/>
          </p:nvSpPr>
          <p:spPr>
            <a:xfrm rot="16200000">
              <a:off x="6726301" y="6423914"/>
              <a:ext cx="266318" cy="251968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Out_Tim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>
              <a:solidFill>
                <a:schemeClr val="hlink"/>
              </a:solidFill>
              <a:latin typeface="Arial"/>
            </a:endParaRPr>
          </a:p>
        </p:txBody>
      </p:sp>
      <p:sp>
        <p:nvSpPr>
          <p:cNvPr id="9" name="Dalee">
            <a:hlinkClick r:id="" action="ppaction://macro?name=Next_Slide"/>
          </p:cNvPr>
          <p:cNvSpPr/>
          <p:nvPr/>
        </p:nvSpPr>
        <p:spPr>
          <a:xfrm>
            <a:off x="7086600" y="6395211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Arial"/>
              </a:rPr>
              <a:t>Далее</a:t>
            </a:r>
            <a:endParaRPr lang="ru-RU" sz="1400" b="1">
              <a:solidFill>
                <a:schemeClr val="tx2"/>
              </a:solidFill>
              <a:latin typeface="Arial"/>
            </a:endParaRPr>
          </a:p>
        </p:txBody>
      </p:sp>
      <p:sp>
        <p:nvSpPr>
          <p:cNvPr id="10" name="Out_Zd"/>
          <p:cNvSpPr txBox="1"/>
          <p:nvPr/>
        </p:nvSpPr>
        <p:spPr>
          <a:xfrm>
            <a:off x="1333500" y="6424044"/>
            <a:ext cx="504190" cy="28982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r>
              <a:rPr lang="ru-RU" b="1" smtClean="0">
                <a:solidFill>
                  <a:schemeClr val="hlink"/>
                </a:solidFill>
                <a:latin typeface="Arial"/>
              </a:rPr>
              <a:t>3</a:t>
            </a:r>
            <a:endParaRPr lang="ru-RU" b="1">
              <a:solidFill>
                <a:schemeClr val="hlink"/>
              </a:solidFill>
              <a:latin typeface="Arial"/>
            </a:endParaRPr>
          </a:p>
        </p:txBody>
      </p:sp>
      <p:sp>
        <p:nvSpPr>
          <p:cNvPr id="11" name="Tx_Zd"/>
          <p:cNvSpPr txBox="1"/>
          <p:nvPr/>
        </p:nvSpPr>
        <p:spPr>
          <a:xfrm>
            <a:off x="508000" y="6438900"/>
            <a:ext cx="762000" cy="215444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400" smtClean="0">
                <a:solidFill>
                  <a:schemeClr val="tx2"/>
                </a:solidFill>
                <a:latin typeface="Arial"/>
              </a:rPr>
              <a:t>Задание</a:t>
            </a:r>
            <a:endParaRPr lang="ru-RU" sz="1400">
              <a:solidFill>
                <a:schemeClr val="tx2"/>
              </a:solidFill>
              <a:latin typeface="Arial"/>
            </a:endParaRPr>
          </a:p>
        </p:txBody>
      </p:sp>
      <p:sp>
        <p:nvSpPr>
          <p:cNvPr id="12" name="Cena"/>
          <p:cNvSpPr txBox="1"/>
          <p:nvPr/>
        </p:nvSpPr>
        <p:spPr>
          <a:xfrm>
            <a:off x="1866900" y="6468109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000" smtClean="0">
                <a:solidFill>
                  <a:schemeClr val="tx2"/>
                </a:solidFill>
                <a:latin typeface="Arial"/>
              </a:rPr>
              <a:t>1 бал.</a:t>
            </a:r>
            <a:endParaRPr lang="ru-RU" sz="1000">
              <a:solidFill>
                <a:schemeClr val="tx2"/>
              </a:solidFill>
              <a:latin typeface="Arial"/>
            </a:endParaRPr>
          </a:p>
        </p:txBody>
      </p:sp>
      <p:grpSp>
        <p:nvGrpSpPr>
          <p:cNvPr id="18" name="KAN 1"/>
          <p:cNvGrpSpPr/>
          <p:nvPr/>
        </p:nvGrpSpPr>
        <p:grpSpPr>
          <a:xfrm>
            <a:off x="444500" y="2032000"/>
            <a:ext cx="647700" cy="397510"/>
            <a:chOff x="444500" y="2032000"/>
            <a:chExt cx="647700" cy="397510"/>
          </a:xfrm>
        </p:grpSpPr>
        <p:sp>
          <p:nvSpPr>
            <p:cNvPr id="13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1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14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rgbClr val="66CCFF"/>
                </a:gs>
                <a:gs pos="100000">
                  <a:srgbClr val="00000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Oval_1">
              <a:hlinkClick r:id="" action="ppaction://macro?name=Obr_FP"/>
            </p:cNvPr>
            <p:cNvSpPr/>
            <p:nvPr/>
          </p:nvSpPr>
          <p:spPr>
            <a:xfrm>
              <a:off x="499109" y="2085975"/>
              <a:ext cx="287910" cy="287908"/>
            </a:xfrm>
            <a:prstGeom prst="ellipse">
              <a:avLst/>
            </a:prstGeom>
            <a:gradFill flip="none" rotWithShape="1">
              <a:gsLst>
                <a:gs pos="0">
                  <a:srgbClr val="66CCFF"/>
                </a:gs>
                <a:gs pos="100000">
                  <a:srgbClr val="0000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Oval_2">
              <a:hlinkClick r:id="" action="ppaction://macro?name=Obr_FP"/>
            </p:cNvPr>
            <p:cNvSpPr/>
            <p:nvPr/>
          </p:nvSpPr>
          <p:spPr>
            <a:xfrm>
              <a:off x="534923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79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KAN 2"/>
          <p:cNvGrpSpPr/>
          <p:nvPr/>
        </p:nvGrpSpPr>
        <p:grpSpPr>
          <a:xfrm>
            <a:off x="444500" y="2667000"/>
            <a:ext cx="647700" cy="397510"/>
            <a:chOff x="444500" y="2032000"/>
            <a:chExt cx="647700" cy="397510"/>
          </a:xfrm>
        </p:grpSpPr>
        <p:sp>
          <p:nvSpPr>
            <p:cNvPr id="19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2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20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rgbClr val="66CCFF"/>
                </a:gs>
                <a:gs pos="100000">
                  <a:srgbClr val="00000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Oval_1">
              <a:hlinkClick r:id="" action="ppaction://macro?name=Obr_FP"/>
            </p:cNvPr>
            <p:cNvSpPr/>
            <p:nvPr/>
          </p:nvSpPr>
          <p:spPr>
            <a:xfrm>
              <a:off x="499109" y="2085975"/>
              <a:ext cx="287910" cy="287908"/>
            </a:xfrm>
            <a:prstGeom prst="ellipse">
              <a:avLst/>
            </a:prstGeom>
            <a:gradFill flip="none" rotWithShape="1">
              <a:gsLst>
                <a:gs pos="0">
                  <a:srgbClr val="66CCFF"/>
                </a:gs>
                <a:gs pos="100000">
                  <a:srgbClr val="0000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Oval_2">
              <a:hlinkClick r:id="" action="ppaction://macro?name=Obr_FP"/>
            </p:cNvPr>
            <p:cNvSpPr/>
            <p:nvPr/>
          </p:nvSpPr>
          <p:spPr>
            <a:xfrm>
              <a:off x="534923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79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" name="Заголовок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FFFFFF"/>
                </a:solidFill>
              </a:rPr>
              <a:t>Андрей Белый писал: </a:t>
            </a:r>
            <a:r>
              <a:rPr lang="ru-RU" sz="2800" dirty="0" smtClean="0"/>
              <a:t>« … выступал, весь обвешанный дамами, словно бухарец, надевший двенадцать халатов: халат на халат»</a:t>
            </a:r>
            <a:r>
              <a:rPr lang="ru-RU" sz="2800" dirty="0" smtClean="0">
                <a:solidFill>
                  <a:srgbClr val="DCECEF">
                    <a:lumMod val="90000"/>
                  </a:srgbClr>
                </a:solidFill>
              </a:rPr>
              <a:t>. </a:t>
            </a:r>
            <a:r>
              <a:rPr lang="ru-RU" sz="2800" dirty="0" smtClean="0">
                <a:solidFill>
                  <a:srgbClr val="FFFFFF"/>
                </a:solidFill>
              </a:rPr>
              <a:t>О ком идёт речь?</a:t>
            </a:r>
            <a:endParaRPr lang="ru-RU" dirty="0"/>
          </a:p>
        </p:txBody>
      </p:sp>
      <p:sp>
        <p:nvSpPr>
          <p:cNvPr id="26" name="Содержимое 2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А. Блок</a:t>
            </a:r>
          </a:p>
          <a:p>
            <a:endParaRPr lang="ru-RU" dirty="0"/>
          </a:p>
        </p:txBody>
      </p:sp>
      <p:sp>
        <p:nvSpPr>
          <p:cNvPr id="27" name="Содержимое 26"/>
          <p:cNvSpPr>
            <a:spLocks noGrp="1"/>
          </p:cNvSpPr>
          <p:nvPr>
            <p:ph idx="13"/>
          </p:nvPr>
        </p:nvSpPr>
        <p:spPr>
          <a:xfrm>
            <a:off x="1276672" y="2615164"/>
            <a:ext cx="2215208" cy="511696"/>
          </a:xfrm>
        </p:spPr>
        <p:txBody>
          <a:bodyPr/>
          <a:lstStyle/>
          <a:p>
            <a:r>
              <a:rPr lang="ru-RU" dirty="0" smtClean="0"/>
              <a:t>К. Бальмонт</a:t>
            </a:r>
          </a:p>
          <a:p>
            <a:endParaRPr lang="ru-RU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132856"/>
            <a:ext cx="28194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2132856"/>
            <a:ext cx="2200275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48400"/>
            <a:ext cx="9144000" cy="596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gradFill flip="none" rotWithShape="1">
            <a:gsLst>
              <a:gs pos="50000">
                <a:srgbClr val="66CCFF"/>
              </a:gs>
              <a:gs pos="0">
                <a:srgbClr val="000066"/>
              </a:gs>
              <a:gs pos="100000">
                <a:srgbClr val="000066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Back"/>
          <p:cNvGrpSpPr/>
          <p:nvPr/>
        </p:nvGrpSpPr>
        <p:grpSpPr>
          <a:xfrm>
            <a:off x="6712712" y="6395211"/>
            <a:ext cx="290068" cy="301753"/>
            <a:chOff x="6712712" y="6395211"/>
            <a:chExt cx="290068" cy="301753"/>
          </a:xfrm>
        </p:grpSpPr>
        <p:sp>
          <p:nvSpPr>
            <p:cNvPr id="4" name="Treug1"/>
            <p:cNvSpPr/>
            <p:nvPr/>
          </p:nvSpPr>
          <p:spPr>
            <a:xfrm rot="16200000">
              <a:off x="6705600" y="6402323"/>
              <a:ext cx="298450" cy="284225"/>
            </a:xfrm>
            <a:prstGeom prst="triangl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reug2"/>
            <p:cNvSpPr/>
            <p:nvPr/>
          </p:nvSpPr>
          <p:spPr>
            <a:xfrm rot="16200000">
              <a:off x="6722618" y="6416802"/>
              <a:ext cx="287274" cy="273050"/>
            </a:xfrm>
            <a:prstGeom prst="triangle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reug3">
              <a:hlinkClick r:id="" action="ppaction://hlinkshowjump?jump=previousslide"/>
            </p:cNvPr>
            <p:cNvSpPr/>
            <p:nvPr/>
          </p:nvSpPr>
          <p:spPr>
            <a:xfrm rot="16200000">
              <a:off x="6726301" y="6423914"/>
              <a:ext cx="266318" cy="251968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Out_Tim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>
              <a:solidFill>
                <a:schemeClr val="hlink"/>
              </a:solidFill>
              <a:latin typeface="Arial"/>
            </a:endParaRPr>
          </a:p>
        </p:txBody>
      </p:sp>
      <p:sp>
        <p:nvSpPr>
          <p:cNvPr id="9" name="Dalee">
            <a:hlinkClick r:id="" action="ppaction://macro?name=Next_Slide"/>
          </p:cNvPr>
          <p:cNvSpPr/>
          <p:nvPr/>
        </p:nvSpPr>
        <p:spPr>
          <a:xfrm>
            <a:off x="7086600" y="6395211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Arial"/>
              </a:rPr>
              <a:t>Далее</a:t>
            </a:r>
            <a:endParaRPr lang="ru-RU" sz="1400" b="1">
              <a:solidFill>
                <a:schemeClr val="tx2"/>
              </a:solidFill>
              <a:latin typeface="Arial"/>
            </a:endParaRPr>
          </a:p>
        </p:txBody>
      </p:sp>
      <p:sp>
        <p:nvSpPr>
          <p:cNvPr id="10" name="Out_Zd"/>
          <p:cNvSpPr txBox="1"/>
          <p:nvPr/>
        </p:nvSpPr>
        <p:spPr>
          <a:xfrm>
            <a:off x="1333500" y="6424044"/>
            <a:ext cx="504190" cy="28982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r>
              <a:rPr lang="ru-RU" b="1" smtClean="0">
                <a:solidFill>
                  <a:schemeClr val="hlink"/>
                </a:solidFill>
                <a:latin typeface="Arial"/>
              </a:rPr>
              <a:t>4</a:t>
            </a:r>
            <a:endParaRPr lang="ru-RU" b="1">
              <a:solidFill>
                <a:schemeClr val="hlink"/>
              </a:solidFill>
              <a:latin typeface="Arial"/>
            </a:endParaRPr>
          </a:p>
        </p:txBody>
      </p:sp>
      <p:sp>
        <p:nvSpPr>
          <p:cNvPr id="11" name="Tx_Zd"/>
          <p:cNvSpPr txBox="1"/>
          <p:nvPr/>
        </p:nvSpPr>
        <p:spPr>
          <a:xfrm>
            <a:off x="508000" y="6438900"/>
            <a:ext cx="762000" cy="215444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400" smtClean="0">
                <a:solidFill>
                  <a:schemeClr val="tx2"/>
                </a:solidFill>
                <a:latin typeface="Arial"/>
              </a:rPr>
              <a:t>Задание</a:t>
            </a:r>
            <a:endParaRPr lang="ru-RU" sz="1400">
              <a:solidFill>
                <a:schemeClr val="tx2"/>
              </a:solidFill>
              <a:latin typeface="Arial"/>
            </a:endParaRPr>
          </a:p>
        </p:txBody>
      </p:sp>
      <p:sp>
        <p:nvSpPr>
          <p:cNvPr id="12" name="Cena"/>
          <p:cNvSpPr txBox="1"/>
          <p:nvPr/>
        </p:nvSpPr>
        <p:spPr>
          <a:xfrm>
            <a:off x="1866900" y="6468109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000" smtClean="0">
                <a:solidFill>
                  <a:schemeClr val="tx2"/>
                </a:solidFill>
                <a:latin typeface="Arial"/>
              </a:rPr>
              <a:t>1 бал.</a:t>
            </a:r>
            <a:endParaRPr lang="ru-RU" sz="1000">
              <a:solidFill>
                <a:schemeClr val="tx2"/>
              </a:solidFill>
              <a:latin typeface="Arial"/>
            </a:endParaRPr>
          </a:p>
        </p:txBody>
      </p:sp>
      <p:grpSp>
        <p:nvGrpSpPr>
          <p:cNvPr id="18" name="KAN 1"/>
          <p:cNvGrpSpPr/>
          <p:nvPr/>
        </p:nvGrpSpPr>
        <p:grpSpPr>
          <a:xfrm>
            <a:off x="444500" y="2032000"/>
            <a:ext cx="647700" cy="397510"/>
            <a:chOff x="444500" y="2032000"/>
            <a:chExt cx="647700" cy="397510"/>
          </a:xfrm>
        </p:grpSpPr>
        <p:sp>
          <p:nvSpPr>
            <p:cNvPr id="13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1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14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rgbClr val="66CCFF"/>
                </a:gs>
                <a:gs pos="100000">
                  <a:srgbClr val="00000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Oval_1">
              <a:hlinkClick r:id="" action="ppaction://macro?name=Obr_FP"/>
            </p:cNvPr>
            <p:cNvSpPr/>
            <p:nvPr/>
          </p:nvSpPr>
          <p:spPr>
            <a:xfrm>
              <a:off x="499109" y="2085975"/>
              <a:ext cx="287910" cy="287908"/>
            </a:xfrm>
            <a:prstGeom prst="ellipse">
              <a:avLst/>
            </a:prstGeom>
            <a:gradFill flip="none" rotWithShape="1">
              <a:gsLst>
                <a:gs pos="0">
                  <a:srgbClr val="66CCFF"/>
                </a:gs>
                <a:gs pos="100000">
                  <a:srgbClr val="0000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Oval_2">
              <a:hlinkClick r:id="" action="ppaction://macro?name=Obr_FP"/>
            </p:cNvPr>
            <p:cNvSpPr/>
            <p:nvPr/>
          </p:nvSpPr>
          <p:spPr>
            <a:xfrm>
              <a:off x="534923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79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KAN 2"/>
          <p:cNvGrpSpPr/>
          <p:nvPr/>
        </p:nvGrpSpPr>
        <p:grpSpPr>
          <a:xfrm>
            <a:off x="444500" y="2667000"/>
            <a:ext cx="647700" cy="397510"/>
            <a:chOff x="444500" y="2032000"/>
            <a:chExt cx="647700" cy="397510"/>
          </a:xfrm>
        </p:grpSpPr>
        <p:sp>
          <p:nvSpPr>
            <p:cNvPr id="19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2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20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rgbClr val="66CCFF"/>
                </a:gs>
                <a:gs pos="100000">
                  <a:srgbClr val="00000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Oval_1">
              <a:hlinkClick r:id="" action="ppaction://macro?name=Obr_FP"/>
            </p:cNvPr>
            <p:cNvSpPr/>
            <p:nvPr/>
          </p:nvSpPr>
          <p:spPr>
            <a:xfrm>
              <a:off x="499109" y="2085975"/>
              <a:ext cx="287910" cy="287908"/>
            </a:xfrm>
            <a:prstGeom prst="ellipse">
              <a:avLst/>
            </a:prstGeom>
            <a:gradFill flip="none" rotWithShape="1">
              <a:gsLst>
                <a:gs pos="0">
                  <a:srgbClr val="66CCFF"/>
                </a:gs>
                <a:gs pos="100000">
                  <a:srgbClr val="0000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Oval_2">
              <a:hlinkClick r:id="" action="ppaction://macro?name=Obr_FP"/>
            </p:cNvPr>
            <p:cNvSpPr/>
            <p:nvPr/>
          </p:nvSpPr>
          <p:spPr>
            <a:xfrm>
              <a:off x="534923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79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" name="Заголовок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FFFFFF"/>
                </a:solidFill>
              </a:rPr>
              <a:t>Какой псевдоним избрал себе Михаил Александрович Ковалёв:</a:t>
            </a:r>
            <a:endParaRPr lang="ru-RU" dirty="0"/>
          </a:p>
        </p:txBody>
      </p:sp>
      <p:sp>
        <p:nvSpPr>
          <p:cNvPr id="26" name="Содержимое 2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Андрей Белый</a:t>
            </a:r>
          </a:p>
          <a:p>
            <a:endParaRPr lang="ru-RU" dirty="0"/>
          </a:p>
        </p:txBody>
      </p:sp>
      <p:sp>
        <p:nvSpPr>
          <p:cNvPr id="27" name="Содержимое 26"/>
          <p:cNvSpPr>
            <a:spLocks noGrp="1"/>
          </p:cNvSpPr>
          <p:nvPr>
            <p:ph idx="13"/>
          </p:nvPr>
        </p:nvSpPr>
        <p:spPr>
          <a:xfrm>
            <a:off x="1276672" y="2615164"/>
            <a:ext cx="2719264" cy="511696"/>
          </a:xfrm>
        </p:spPr>
        <p:txBody>
          <a:bodyPr/>
          <a:lstStyle/>
          <a:p>
            <a:r>
              <a:rPr lang="ru-RU" dirty="0" err="1" smtClean="0"/>
              <a:t>Рюрик</a:t>
            </a:r>
            <a:r>
              <a:rPr lang="ru-RU" dirty="0" smtClean="0"/>
              <a:t> Ивнев</a:t>
            </a:r>
          </a:p>
          <a:p>
            <a:endParaRPr lang="ru-RU" dirty="0"/>
          </a:p>
        </p:txBody>
      </p:sp>
      <p:pic>
        <p:nvPicPr>
          <p:cNvPr id="3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276872"/>
            <a:ext cx="2516510" cy="352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4" descr="http://er3ed.qrz.ru/ivnev/ivnev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2276872"/>
            <a:ext cx="2308101" cy="3528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48400"/>
            <a:ext cx="9144000" cy="596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gradFill flip="none" rotWithShape="1">
            <a:gsLst>
              <a:gs pos="50000">
                <a:srgbClr val="66CCFF"/>
              </a:gs>
              <a:gs pos="0">
                <a:srgbClr val="000066"/>
              </a:gs>
              <a:gs pos="100000">
                <a:srgbClr val="000066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Back"/>
          <p:cNvGrpSpPr/>
          <p:nvPr/>
        </p:nvGrpSpPr>
        <p:grpSpPr>
          <a:xfrm>
            <a:off x="6712712" y="6395211"/>
            <a:ext cx="290068" cy="301753"/>
            <a:chOff x="6712712" y="6395211"/>
            <a:chExt cx="290068" cy="301753"/>
          </a:xfrm>
        </p:grpSpPr>
        <p:sp>
          <p:nvSpPr>
            <p:cNvPr id="4" name="Treug1"/>
            <p:cNvSpPr/>
            <p:nvPr/>
          </p:nvSpPr>
          <p:spPr>
            <a:xfrm rot="16200000">
              <a:off x="6705600" y="6402323"/>
              <a:ext cx="298450" cy="284225"/>
            </a:xfrm>
            <a:prstGeom prst="triangl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reug2"/>
            <p:cNvSpPr/>
            <p:nvPr/>
          </p:nvSpPr>
          <p:spPr>
            <a:xfrm rot="16200000">
              <a:off x="6722618" y="6416802"/>
              <a:ext cx="287274" cy="273050"/>
            </a:xfrm>
            <a:prstGeom prst="triangle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reug3">
              <a:hlinkClick r:id="" action="ppaction://hlinkshowjump?jump=previousslide"/>
            </p:cNvPr>
            <p:cNvSpPr/>
            <p:nvPr/>
          </p:nvSpPr>
          <p:spPr>
            <a:xfrm rot="16200000">
              <a:off x="6726301" y="6423914"/>
              <a:ext cx="266318" cy="251968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Out_Tim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>
              <a:solidFill>
                <a:schemeClr val="hlink"/>
              </a:solidFill>
              <a:latin typeface="Arial"/>
            </a:endParaRPr>
          </a:p>
        </p:txBody>
      </p:sp>
      <p:sp>
        <p:nvSpPr>
          <p:cNvPr id="9" name="Dalee">
            <a:hlinkClick r:id="" action="ppaction://macro?name=Next_Slide"/>
          </p:cNvPr>
          <p:cNvSpPr/>
          <p:nvPr/>
        </p:nvSpPr>
        <p:spPr>
          <a:xfrm>
            <a:off x="7086600" y="6395211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Arial"/>
              </a:rPr>
              <a:t>Далее</a:t>
            </a:r>
            <a:endParaRPr lang="ru-RU" sz="1400" b="1">
              <a:solidFill>
                <a:schemeClr val="tx2"/>
              </a:solidFill>
              <a:latin typeface="Arial"/>
            </a:endParaRPr>
          </a:p>
        </p:txBody>
      </p:sp>
      <p:sp>
        <p:nvSpPr>
          <p:cNvPr id="10" name="Out_Zd"/>
          <p:cNvSpPr txBox="1"/>
          <p:nvPr/>
        </p:nvSpPr>
        <p:spPr>
          <a:xfrm>
            <a:off x="1333500" y="6424044"/>
            <a:ext cx="504190" cy="28982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r>
              <a:rPr lang="ru-RU" b="1" smtClean="0">
                <a:solidFill>
                  <a:schemeClr val="hlink"/>
                </a:solidFill>
                <a:latin typeface="Arial"/>
              </a:rPr>
              <a:t>5</a:t>
            </a:r>
            <a:endParaRPr lang="ru-RU" b="1">
              <a:solidFill>
                <a:schemeClr val="hlink"/>
              </a:solidFill>
              <a:latin typeface="Arial"/>
            </a:endParaRPr>
          </a:p>
        </p:txBody>
      </p:sp>
      <p:sp>
        <p:nvSpPr>
          <p:cNvPr id="11" name="Tx_Zd"/>
          <p:cNvSpPr txBox="1"/>
          <p:nvPr/>
        </p:nvSpPr>
        <p:spPr>
          <a:xfrm>
            <a:off x="508000" y="6438900"/>
            <a:ext cx="762000" cy="215444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400" smtClean="0">
                <a:solidFill>
                  <a:schemeClr val="tx2"/>
                </a:solidFill>
                <a:latin typeface="Arial"/>
              </a:rPr>
              <a:t>Задание</a:t>
            </a:r>
            <a:endParaRPr lang="ru-RU" sz="1400">
              <a:solidFill>
                <a:schemeClr val="tx2"/>
              </a:solidFill>
              <a:latin typeface="Arial"/>
            </a:endParaRPr>
          </a:p>
        </p:txBody>
      </p:sp>
      <p:sp>
        <p:nvSpPr>
          <p:cNvPr id="12" name="Cena"/>
          <p:cNvSpPr txBox="1"/>
          <p:nvPr/>
        </p:nvSpPr>
        <p:spPr>
          <a:xfrm>
            <a:off x="1866900" y="6468109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000" smtClean="0">
                <a:solidFill>
                  <a:schemeClr val="tx2"/>
                </a:solidFill>
                <a:latin typeface="Arial"/>
              </a:rPr>
              <a:t>1 бал.</a:t>
            </a:r>
            <a:endParaRPr lang="ru-RU" sz="1000">
              <a:solidFill>
                <a:schemeClr val="tx2"/>
              </a:solidFill>
              <a:latin typeface="Arial"/>
            </a:endParaRPr>
          </a:p>
        </p:txBody>
      </p:sp>
      <p:grpSp>
        <p:nvGrpSpPr>
          <p:cNvPr id="18" name="KAN 1"/>
          <p:cNvGrpSpPr/>
          <p:nvPr/>
        </p:nvGrpSpPr>
        <p:grpSpPr>
          <a:xfrm>
            <a:off x="444500" y="2032000"/>
            <a:ext cx="647700" cy="397510"/>
            <a:chOff x="444500" y="2032000"/>
            <a:chExt cx="647700" cy="397510"/>
          </a:xfrm>
        </p:grpSpPr>
        <p:sp>
          <p:nvSpPr>
            <p:cNvPr id="13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1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14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rgbClr val="66CCFF"/>
                </a:gs>
                <a:gs pos="100000">
                  <a:srgbClr val="00000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Oval_1">
              <a:hlinkClick r:id="" action="ppaction://macro?name=Obr_FP"/>
            </p:cNvPr>
            <p:cNvSpPr/>
            <p:nvPr/>
          </p:nvSpPr>
          <p:spPr>
            <a:xfrm>
              <a:off x="499109" y="2085975"/>
              <a:ext cx="287910" cy="287908"/>
            </a:xfrm>
            <a:prstGeom prst="ellipse">
              <a:avLst/>
            </a:prstGeom>
            <a:gradFill flip="none" rotWithShape="1">
              <a:gsLst>
                <a:gs pos="0">
                  <a:srgbClr val="66CCFF"/>
                </a:gs>
                <a:gs pos="100000">
                  <a:srgbClr val="0000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Oval_2">
              <a:hlinkClick r:id="" action="ppaction://macro?name=Obr_FP"/>
            </p:cNvPr>
            <p:cNvSpPr/>
            <p:nvPr/>
          </p:nvSpPr>
          <p:spPr>
            <a:xfrm>
              <a:off x="534923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79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KAN 2"/>
          <p:cNvGrpSpPr/>
          <p:nvPr/>
        </p:nvGrpSpPr>
        <p:grpSpPr>
          <a:xfrm>
            <a:off x="444500" y="2667000"/>
            <a:ext cx="647700" cy="397510"/>
            <a:chOff x="444500" y="2032000"/>
            <a:chExt cx="647700" cy="397510"/>
          </a:xfrm>
        </p:grpSpPr>
        <p:sp>
          <p:nvSpPr>
            <p:cNvPr id="19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2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20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rgbClr val="66CCFF"/>
                </a:gs>
                <a:gs pos="100000">
                  <a:srgbClr val="00000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Oval_1">
              <a:hlinkClick r:id="" action="ppaction://macro?name=Obr_FP"/>
            </p:cNvPr>
            <p:cNvSpPr/>
            <p:nvPr/>
          </p:nvSpPr>
          <p:spPr>
            <a:xfrm>
              <a:off x="499109" y="2085975"/>
              <a:ext cx="287910" cy="287908"/>
            </a:xfrm>
            <a:prstGeom prst="ellipse">
              <a:avLst/>
            </a:prstGeom>
            <a:gradFill flip="none" rotWithShape="1">
              <a:gsLst>
                <a:gs pos="0">
                  <a:srgbClr val="66CCFF"/>
                </a:gs>
                <a:gs pos="100000">
                  <a:srgbClr val="0000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Oval_2">
              <a:hlinkClick r:id="" action="ppaction://macro?name=Obr_FP"/>
            </p:cNvPr>
            <p:cNvSpPr/>
            <p:nvPr/>
          </p:nvSpPr>
          <p:spPr>
            <a:xfrm>
              <a:off x="534923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79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" name="Заголовок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FFFFFF"/>
                </a:solidFill>
              </a:rPr>
              <a:t>На манифест </a:t>
            </a:r>
            <a:r>
              <a:rPr lang="ru-RU" sz="2800" dirty="0" err="1" smtClean="0">
                <a:solidFill>
                  <a:srgbClr val="FFFFFF"/>
                </a:solidFill>
              </a:rPr>
              <a:t>кубофутуристов</a:t>
            </a:r>
            <a:r>
              <a:rPr lang="ru-RU" sz="2800" dirty="0" smtClean="0">
                <a:solidFill>
                  <a:srgbClr val="FFFFFF"/>
                </a:solidFill>
              </a:rPr>
              <a:t> он ответил так: </a:t>
            </a:r>
            <a:r>
              <a:rPr lang="ru-RU" sz="2800" i="1" dirty="0" smtClean="0"/>
              <a:t>«Не Лермонтова с парохода, а </a:t>
            </a:r>
            <a:r>
              <a:rPr lang="ru-RU" sz="2800" i="1" dirty="0" err="1" smtClean="0"/>
              <a:t>бурлюков</a:t>
            </a:r>
            <a:r>
              <a:rPr lang="ru-RU" sz="2800" i="1" dirty="0" smtClean="0"/>
              <a:t> – на Сахалин!»</a:t>
            </a:r>
            <a:endParaRPr lang="ru-RU" dirty="0"/>
          </a:p>
        </p:txBody>
      </p:sp>
      <p:sp>
        <p:nvSpPr>
          <p:cNvPr id="26" name="Содержимое 2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И. Северянин</a:t>
            </a:r>
          </a:p>
          <a:p>
            <a:endParaRPr lang="ru-RU" dirty="0"/>
          </a:p>
        </p:txBody>
      </p:sp>
      <p:sp>
        <p:nvSpPr>
          <p:cNvPr id="27" name="Содержимое 26"/>
          <p:cNvSpPr>
            <a:spLocks noGrp="1"/>
          </p:cNvSpPr>
          <p:nvPr>
            <p:ph idx="13"/>
          </p:nvPr>
        </p:nvSpPr>
        <p:spPr>
          <a:xfrm>
            <a:off x="1276672" y="2615164"/>
            <a:ext cx="1711152" cy="511696"/>
          </a:xfrm>
        </p:spPr>
        <p:txBody>
          <a:bodyPr/>
          <a:lstStyle/>
          <a:p>
            <a:r>
              <a:rPr lang="ru-RU" dirty="0" smtClean="0"/>
              <a:t>В.Брюсов</a:t>
            </a:r>
          </a:p>
          <a:p>
            <a:endParaRPr lang="ru-RU" dirty="0"/>
          </a:p>
        </p:txBody>
      </p:sp>
      <p:pic>
        <p:nvPicPr>
          <p:cNvPr id="32" name="Picture 4" descr="http://tlt.poetree.ru/_ph/2/2/1845395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348880"/>
            <a:ext cx="2304256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Picture 2" descr="http://www.peremeny.ru/blog/wp-content/uploads/2010/12/b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2348880"/>
            <a:ext cx="2448272" cy="3411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48400"/>
            <a:ext cx="9144000" cy="596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gradFill flip="none" rotWithShape="1">
            <a:gsLst>
              <a:gs pos="50000">
                <a:srgbClr val="66CCFF"/>
              </a:gs>
              <a:gs pos="0">
                <a:srgbClr val="000066"/>
              </a:gs>
              <a:gs pos="100000">
                <a:srgbClr val="000066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Back"/>
          <p:cNvGrpSpPr/>
          <p:nvPr/>
        </p:nvGrpSpPr>
        <p:grpSpPr>
          <a:xfrm>
            <a:off x="6712712" y="6395211"/>
            <a:ext cx="290068" cy="301753"/>
            <a:chOff x="6712712" y="6395211"/>
            <a:chExt cx="290068" cy="301753"/>
          </a:xfrm>
        </p:grpSpPr>
        <p:sp>
          <p:nvSpPr>
            <p:cNvPr id="4" name="Treug1"/>
            <p:cNvSpPr/>
            <p:nvPr/>
          </p:nvSpPr>
          <p:spPr>
            <a:xfrm rot="16200000">
              <a:off x="6705600" y="6402323"/>
              <a:ext cx="298450" cy="284225"/>
            </a:xfrm>
            <a:prstGeom prst="triangl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reug2"/>
            <p:cNvSpPr/>
            <p:nvPr/>
          </p:nvSpPr>
          <p:spPr>
            <a:xfrm rot="16200000">
              <a:off x="6722618" y="6416802"/>
              <a:ext cx="287274" cy="273050"/>
            </a:xfrm>
            <a:prstGeom prst="triangle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reug3">
              <a:hlinkClick r:id="" action="ppaction://hlinkshowjump?jump=previousslide"/>
            </p:cNvPr>
            <p:cNvSpPr/>
            <p:nvPr/>
          </p:nvSpPr>
          <p:spPr>
            <a:xfrm rot="16200000">
              <a:off x="6726301" y="6423914"/>
              <a:ext cx="266318" cy="251968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Out_Tim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>
              <a:solidFill>
                <a:schemeClr val="hlink"/>
              </a:solidFill>
              <a:latin typeface="Arial"/>
            </a:endParaRPr>
          </a:p>
        </p:txBody>
      </p:sp>
      <p:sp>
        <p:nvSpPr>
          <p:cNvPr id="9" name="Dalee">
            <a:hlinkClick r:id="" action="ppaction://macro?name=Next_Slide"/>
          </p:cNvPr>
          <p:cNvSpPr/>
          <p:nvPr/>
        </p:nvSpPr>
        <p:spPr>
          <a:xfrm>
            <a:off x="7086600" y="6395211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Arial"/>
              </a:rPr>
              <a:t>Далее</a:t>
            </a:r>
            <a:endParaRPr lang="ru-RU" sz="1400" b="1">
              <a:solidFill>
                <a:schemeClr val="tx2"/>
              </a:solidFill>
              <a:latin typeface="Arial"/>
            </a:endParaRPr>
          </a:p>
        </p:txBody>
      </p:sp>
      <p:sp>
        <p:nvSpPr>
          <p:cNvPr id="10" name="Out_Zd"/>
          <p:cNvSpPr txBox="1"/>
          <p:nvPr/>
        </p:nvSpPr>
        <p:spPr>
          <a:xfrm>
            <a:off x="1333500" y="6424044"/>
            <a:ext cx="504190" cy="28982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r>
              <a:rPr lang="ru-RU" b="1" smtClean="0">
                <a:solidFill>
                  <a:schemeClr val="hlink"/>
                </a:solidFill>
                <a:latin typeface="Arial"/>
              </a:rPr>
              <a:t>6</a:t>
            </a:r>
            <a:endParaRPr lang="ru-RU" b="1">
              <a:solidFill>
                <a:schemeClr val="hlink"/>
              </a:solidFill>
              <a:latin typeface="Arial"/>
            </a:endParaRPr>
          </a:p>
        </p:txBody>
      </p:sp>
      <p:sp>
        <p:nvSpPr>
          <p:cNvPr id="11" name="Tx_Zd"/>
          <p:cNvSpPr txBox="1"/>
          <p:nvPr/>
        </p:nvSpPr>
        <p:spPr>
          <a:xfrm>
            <a:off x="508000" y="6438900"/>
            <a:ext cx="762000" cy="215444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400" smtClean="0">
                <a:solidFill>
                  <a:schemeClr val="tx2"/>
                </a:solidFill>
                <a:latin typeface="Arial"/>
              </a:rPr>
              <a:t>Задание</a:t>
            </a:r>
            <a:endParaRPr lang="ru-RU" sz="1400">
              <a:solidFill>
                <a:schemeClr val="tx2"/>
              </a:solidFill>
              <a:latin typeface="Arial"/>
            </a:endParaRPr>
          </a:p>
        </p:txBody>
      </p:sp>
      <p:sp>
        <p:nvSpPr>
          <p:cNvPr id="12" name="Cena"/>
          <p:cNvSpPr txBox="1"/>
          <p:nvPr/>
        </p:nvSpPr>
        <p:spPr>
          <a:xfrm>
            <a:off x="1866900" y="6468109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000" smtClean="0">
                <a:solidFill>
                  <a:schemeClr val="tx2"/>
                </a:solidFill>
                <a:latin typeface="Arial"/>
              </a:rPr>
              <a:t>1 бал.</a:t>
            </a:r>
            <a:endParaRPr lang="ru-RU" sz="1000">
              <a:solidFill>
                <a:schemeClr val="tx2"/>
              </a:solidFill>
              <a:latin typeface="Arial"/>
            </a:endParaRPr>
          </a:p>
        </p:txBody>
      </p:sp>
      <p:grpSp>
        <p:nvGrpSpPr>
          <p:cNvPr id="18" name="KAN 1"/>
          <p:cNvGrpSpPr/>
          <p:nvPr/>
        </p:nvGrpSpPr>
        <p:grpSpPr>
          <a:xfrm>
            <a:off x="444500" y="2032000"/>
            <a:ext cx="647700" cy="397510"/>
            <a:chOff x="444500" y="2032000"/>
            <a:chExt cx="647700" cy="397510"/>
          </a:xfrm>
        </p:grpSpPr>
        <p:sp>
          <p:nvSpPr>
            <p:cNvPr id="13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1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14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rgbClr val="66CCFF"/>
                </a:gs>
                <a:gs pos="100000">
                  <a:srgbClr val="00000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Oval_1">
              <a:hlinkClick r:id="" action="ppaction://macro?name=Obr_FP"/>
            </p:cNvPr>
            <p:cNvSpPr/>
            <p:nvPr/>
          </p:nvSpPr>
          <p:spPr>
            <a:xfrm>
              <a:off x="499109" y="2085975"/>
              <a:ext cx="287910" cy="287908"/>
            </a:xfrm>
            <a:prstGeom prst="ellipse">
              <a:avLst/>
            </a:prstGeom>
            <a:gradFill flip="none" rotWithShape="1">
              <a:gsLst>
                <a:gs pos="0">
                  <a:srgbClr val="66CCFF"/>
                </a:gs>
                <a:gs pos="100000">
                  <a:srgbClr val="0000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Oval_2">
              <a:hlinkClick r:id="" action="ppaction://macro?name=Obr_FP"/>
            </p:cNvPr>
            <p:cNvSpPr/>
            <p:nvPr/>
          </p:nvSpPr>
          <p:spPr>
            <a:xfrm>
              <a:off x="534923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79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KAN 2"/>
          <p:cNvGrpSpPr/>
          <p:nvPr/>
        </p:nvGrpSpPr>
        <p:grpSpPr>
          <a:xfrm>
            <a:off x="444500" y="2667000"/>
            <a:ext cx="647700" cy="397510"/>
            <a:chOff x="444500" y="2032000"/>
            <a:chExt cx="647700" cy="397510"/>
          </a:xfrm>
        </p:grpSpPr>
        <p:sp>
          <p:nvSpPr>
            <p:cNvPr id="19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2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20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rgbClr val="66CCFF"/>
                </a:gs>
                <a:gs pos="100000">
                  <a:srgbClr val="00000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Oval_1">
              <a:hlinkClick r:id="" action="ppaction://macro?name=Obr_FP"/>
            </p:cNvPr>
            <p:cNvSpPr/>
            <p:nvPr/>
          </p:nvSpPr>
          <p:spPr>
            <a:xfrm>
              <a:off x="499109" y="2085975"/>
              <a:ext cx="287910" cy="287908"/>
            </a:xfrm>
            <a:prstGeom prst="ellipse">
              <a:avLst/>
            </a:prstGeom>
            <a:gradFill flip="none" rotWithShape="1">
              <a:gsLst>
                <a:gs pos="0">
                  <a:srgbClr val="66CCFF"/>
                </a:gs>
                <a:gs pos="100000">
                  <a:srgbClr val="0000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Oval_2">
              <a:hlinkClick r:id="" action="ppaction://macro?name=Obr_FP"/>
            </p:cNvPr>
            <p:cNvSpPr/>
            <p:nvPr/>
          </p:nvSpPr>
          <p:spPr>
            <a:xfrm>
              <a:off x="534923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79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" name="Заголовок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FFFFFF"/>
                </a:solidFill>
              </a:rPr>
              <a:t>Её мать записывала в дневнике: </a:t>
            </a:r>
            <a:r>
              <a:rPr lang="ru-RU" sz="2400" i="1" dirty="0" smtClean="0"/>
              <a:t>«Моя четырёхлетняя Маруся ходит вокруг меня и всё складывает слова – в рифмы. Может быть, будет – поэт?»</a:t>
            </a:r>
            <a:endParaRPr lang="ru-RU" dirty="0"/>
          </a:p>
        </p:txBody>
      </p:sp>
      <p:sp>
        <p:nvSpPr>
          <p:cNvPr id="26" name="Содержимое 2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Мирра </a:t>
            </a:r>
            <a:r>
              <a:rPr lang="ru-RU" dirty="0" err="1" smtClean="0"/>
              <a:t>Лохвицкая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7" name="Содержимое 26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ru-RU" dirty="0" smtClean="0"/>
              <a:t>Марина Цветаева</a:t>
            </a:r>
          </a:p>
          <a:p>
            <a:endParaRPr lang="ru-RU" dirty="0"/>
          </a:p>
        </p:txBody>
      </p:sp>
      <p:pic>
        <p:nvPicPr>
          <p:cNvPr id="32" name="Picture 2" descr="http://lowmoon.ru/wp-content/uploads/2009/07/lohvitskaya_200x2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348880"/>
            <a:ext cx="2448272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Picture 4" descr="http://festival.1september.ru/articles/577854/pril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2348880"/>
            <a:ext cx="2447181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48400"/>
            <a:ext cx="9144000" cy="596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gradFill flip="none" rotWithShape="1">
            <a:gsLst>
              <a:gs pos="50000">
                <a:srgbClr val="66CCFF"/>
              </a:gs>
              <a:gs pos="0">
                <a:srgbClr val="000066"/>
              </a:gs>
              <a:gs pos="100000">
                <a:srgbClr val="000066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Back"/>
          <p:cNvGrpSpPr/>
          <p:nvPr/>
        </p:nvGrpSpPr>
        <p:grpSpPr>
          <a:xfrm>
            <a:off x="6712712" y="6395211"/>
            <a:ext cx="290068" cy="301753"/>
            <a:chOff x="6712712" y="6395211"/>
            <a:chExt cx="290068" cy="301753"/>
          </a:xfrm>
        </p:grpSpPr>
        <p:sp>
          <p:nvSpPr>
            <p:cNvPr id="4" name="Treug1"/>
            <p:cNvSpPr/>
            <p:nvPr/>
          </p:nvSpPr>
          <p:spPr>
            <a:xfrm rot="16200000">
              <a:off x="6705600" y="6402323"/>
              <a:ext cx="298450" cy="284225"/>
            </a:xfrm>
            <a:prstGeom prst="triangl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reug2"/>
            <p:cNvSpPr/>
            <p:nvPr/>
          </p:nvSpPr>
          <p:spPr>
            <a:xfrm rot="16200000">
              <a:off x="6722618" y="6416802"/>
              <a:ext cx="287274" cy="273050"/>
            </a:xfrm>
            <a:prstGeom prst="triangle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reug3">
              <a:hlinkClick r:id="" action="ppaction://hlinkshowjump?jump=previousslide"/>
            </p:cNvPr>
            <p:cNvSpPr/>
            <p:nvPr/>
          </p:nvSpPr>
          <p:spPr>
            <a:xfrm rot="16200000">
              <a:off x="6726301" y="6423914"/>
              <a:ext cx="266318" cy="251968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Out_Tim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>
              <a:solidFill>
                <a:schemeClr val="hlink"/>
              </a:solidFill>
              <a:latin typeface="Arial"/>
            </a:endParaRPr>
          </a:p>
        </p:txBody>
      </p:sp>
      <p:sp>
        <p:nvSpPr>
          <p:cNvPr id="9" name="Dalee">
            <a:hlinkClick r:id="" action="ppaction://macro?name=Next_Slide"/>
          </p:cNvPr>
          <p:cNvSpPr/>
          <p:nvPr/>
        </p:nvSpPr>
        <p:spPr>
          <a:xfrm>
            <a:off x="7086600" y="6395211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Arial"/>
              </a:rPr>
              <a:t>Далее</a:t>
            </a:r>
            <a:endParaRPr lang="ru-RU" sz="1400" b="1">
              <a:solidFill>
                <a:schemeClr val="tx2"/>
              </a:solidFill>
              <a:latin typeface="Arial"/>
            </a:endParaRPr>
          </a:p>
        </p:txBody>
      </p:sp>
      <p:sp>
        <p:nvSpPr>
          <p:cNvPr id="10" name="Out_Zd"/>
          <p:cNvSpPr txBox="1"/>
          <p:nvPr/>
        </p:nvSpPr>
        <p:spPr>
          <a:xfrm>
            <a:off x="1333500" y="6424044"/>
            <a:ext cx="504190" cy="28982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r>
              <a:rPr lang="ru-RU" b="1" smtClean="0">
                <a:solidFill>
                  <a:schemeClr val="hlink"/>
                </a:solidFill>
                <a:latin typeface="Arial"/>
              </a:rPr>
              <a:t>7</a:t>
            </a:r>
            <a:endParaRPr lang="ru-RU" b="1">
              <a:solidFill>
                <a:schemeClr val="hlink"/>
              </a:solidFill>
              <a:latin typeface="Arial"/>
            </a:endParaRPr>
          </a:p>
        </p:txBody>
      </p:sp>
      <p:sp>
        <p:nvSpPr>
          <p:cNvPr id="11" name="Tx_Zd"/>
          <p:cNvSpPr txBox="1"/>
          <p:nvPr/>
        </p:nvSpPr>
        <p:spPr>
          <a:xfrm>
            <a:off x="508000" y="6438900"/>
            <a:ext cx="762000" cy="215444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400" smtClean="0">
                <a:solidFill>
                  <a:schemeClr val="tx2"/>
                </a:solidFill>
                <a:latin typeface="Arial"/>
              </a:rPr>
              <a:t>Задание</a:t>
            </a:r>
            <a:endParaRPr lang="ru-RU" sz="1400">
              <a:solidFill>
                <a:schemeClr val="tx2"/>
              </a:solidFill>
              <a:latin typeface="Arial"/>
            </a:endParaRPr>
          </a:p>
        </p:txBody>
      </p:sp>
      <p:sp>
        <p:nvSpPr>
          <p:cNvPr id="12" name="Cena"/>
          <p:cNvSpPr txBox="1"/>
          <p:nvPr/>
        </p:nvSpPr>
        <p:spPr>
          <a:xfrm>
            <a:off x="1866900" y="6468109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000" smtClean="0">
                <a:solidFill>
                  <a:schemeClr val="tx2"/>
                </a:solidFill>
                <a:latin typeface="Arial"/>
              </a:rPr>
              <a:t>1 бал.</a:t>
            </a:r>
            <a:endParaRPr lang="ru-RU" sz="1000">
              <a:solidFill>
                <a:schemeClr val="tx2"/>
              </a:solidFill>
              <a:latin typeface="Arial"/>
            </a:endParaRPr>
          </a:p>
        </p:txBody>
      </p:sp>
      <p:grpSp>
        <p:nvGrpSpPr>
          <p:cNvPr id="18" name="KAN 1"/>
          <p:cNvGrpSpPr/>
          <p:nvPr/>
        </p:nvGrpSpPr>
        <p:grpSpPr>
          <a:xfrm>
            <a:off x="444500" y="2032000"/>
            <a:ext cx="647700" cy="397510"/>
            <a:chOff x="444500" y="2032000"/>
            <a:chExt cx="647700" cy="397510"/>
          </a:xfrm>
        </p:grpSpPr>
        <p:sp>
          <p:nvSpPr>
            <p:cNvPr id="13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1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14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rgbClr val="66CCFF"/>
                </a:gs>
                <a:gs pos="100000">
                  <a:srgbClr val="00000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Oval_1">
              <a:hlinkClick r:id="" action="ppaction://macro?name=Obr_FP"/>
            </p:cNvPr>
            <p:cNvSpPr/>
            <p:nvPr/>
          </p:nvSpPr>
          <p:spPr>
            <a:xfrm>
              <a:off x="499109" y="2085975"/>
              <a:ext cx="287910" cy="287908"/>
            </a:xfrm>
            <a:prstGeom prst="ellipse">
              <a:avLst/>
            </a:prstGeom>
            <a:gradFill flip="none" rotWithShape="1">
              <a:gsLst>
                <a:gs pos="0">
                  <a:srgbClr val="66CCFF"/>
                </a:gs>
                <a:gs pos="100000">
                  <a:srgbClr val="0000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Oval_2">
              <a:hlinkClick r:id="" action="ppaction://macro?name=Obr_FP"/>
            </p:cNvPr>
            <p:cNvSpPr/>
            <p:nvPr/>
          </p:nvSpPr>
          <p:spPr>
            <a:xfrm>
              <a:off x="534923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79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KAN 2"/>
          <p:cNvGrpSpPr/>
          <p:nvPr/>
        </p:nvGrpSpPr>
        <p:grpSpPr>
          <a:xfrm>
            <a:off x="444500" y="2667000"/>
            <a:ext cx="647700" cy="397510"/>
            <a:chOff x="444500" y="2032000"/>
            <a:chExt cx="647700" cy="397510"/>
          </a:xfrm>
        </p:grpSpPr>
        <p:sp>
          <p:nvSpPr>
            <p:cNvPr id="19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2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20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rgbClr val="66CCFF"/>
                </a:gs>
                <a:gs pos="100000">
                  <a:srgbClr val="00000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Oval_1">
              <a:hlinkClick r:id="" action="ppaction://macro?name=Obr_FP"/>
            </p:cNvPr>
            <p:cNvSpPr/>
            <p:nvPr/>
          </p:nvSpPr>
          <p:spPr>
            <a:xfrm>
              <a:off x="499109" y="2085975"/>
              <a:ext cx="287910" cy="287908"/>
            </a:xfrm>
            <a:prstGeom prst="ellipse">
              <a:avLst/>
            </a:prstGeom>
            <a:gradFill flip="none" rotWithShape="1">
              <a:gsLst>
                <a:gs pos="0">
                  <a:srgbClr val="66CCFF"/>
                </a:gs>
                <a:gs pos="100000">
                  <a:srgbClr val="0000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Oval_2">
              <a:hlinkClick r:id="" action="ppaction://macro?name=Obr_FP"/>
            </p:cNvPr>
            <p:cNvSpPr/>
            <p:nvPr/>
          </p:nvSpPr>
          <p:spPr>
            <a:xfrm>
              <a:off x="534923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79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" name="Заголовок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FFFFFF"/>
                </a:solidFill>
              </a:rPr>
              <a:t>По возвращении в СССР Ирина </a:t>
            </a:r>
            <a:r>
              <a:rPr lang="ru-RU" sz="2400" dirty="0" err="1" smtClean="0">
                <a:solidFill>
                  <a:srgbClr val="FFFFFF"/>
                </a:solidFill>
              </a:rPr>
              <a:t>Одоевцева</a:t>
            </a:r>
            <a:r>
              <a:rPr lang="ru-RU" sz="2400" dirty="0" smtClean="0">
                <a:solidFill>
                  <a:srgbClr val="FFFFFF"/>
                </a:solidFill>
              </a:rPr>
              <a:t> вспоминала: </a:t>
            </a:r>
            <a:r>
              <a:rPr lang="ru-RU" sz="2400" i="1" dirty="0" smtClean="0"/>
              <a:t>«… это единственный русский писатель того времени, которого любили и ценили французы. Они считали его сюрреалистом».</a:t>
            </a:r>
            <a:endParaRPr lang="ru-RU" dirty="0"/>
          </a:p>
        </p:txBody>
      </p:sp>
      <p:sp>
        <p:nvSpPr>
          <p:cNvPr id="26" name="Содержимое 2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Д. Мережковский</a:t>
            </a:r>
          </a:p>
          <a:p>
            <a:endParaRPr lang="ru-RU" dirty="0"/>
          </a:p>
        </p:txBody>
      </p:sp>
      <p:sp>
        <p:nvSpPr>
          <p:cNvPr id="27" name="Содержимое 26"/>
          <p:cNvSpPr>
            <a:spLocks noGrp="1"/>
          </p:cNvSpPr>
          <p:nvPr>
            <p:ph idx="13"/>
          </p:nvPr>
        </p:nvSpPr>
        <p:spPr>
          <a:xfrm>
            <a:off x="1276672" y="2615164"/>
            <a:ext cx="2143200" cy="511696"/>
          </a:xfrm>
        </p:spPr>
        <p:txBody>
          <a:bodyPr/>
          <a:lstStyle/>
          <a:p>
            <a:r>
              <a:rPr lang="ru-RU" dirty="0" smtClean="0"/>
              <a:t>А. Ремизов</a:t>
            </a:r>
          </a:p>
          <a:p>
            <a:endParaRPr lang="ru-RU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780928"/>
            <a:ext cx="2406402" cy="3233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2762298"/>
            <a:ext cx="2520280" cy="3252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48400"/>
            <a:ext cx="9144000" cy="596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gradFill flip="none" rotWithShape="1">
            <a:gsLst>
              <a:gs pos="50000">
                <a:srgbClr val="66CCFF"/>
              </a:gs>
              <a:gs pos="0">
                <a:srgbClr val="000066"/>
              </a:gs>
              <a:gs pos="100000">
                <a:srgbClr val="000066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Back"/>
          <p:cNvGrpSpPr/>
          <p:nvPr/>
        </p:nvGrpSpPr>
        <p:grpSpPr>
          <a:xfrm>
            <a:off x="6712712" y="6395211"/>
            <a:ext cx="290068" cy="301753"/>
            <a:chOff x="6712712" y="6395211"/>
            <a:chExt cx="290068" cy="301753"/>
          </a:xfrm>
        </p:grpSpPr>
        <p:sp>
          <p:nvSpPr>
            <p:cNvPr id="4" name="Treug1"/>
            <p:cNvSpPr/>
            <p:nvPr/>
          </p:nvSpPr>
          <p:spPr>
            <a:xfrm rot="16200000">
              <a:off x="6705600" y="6402323"/>
              <a:ext cx="298450" cy="284225"/>
            </a:xfrm>
            <a:prstGeom prst="triangl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reug2"/>
            <p:cNvSpPr/>
            <p:nvPr/>
          </p:nvSpPr>
          <p:spPr>
            <a:xfrm rot="16200000">
              <a:off x="6722618" y="6416802"/>
              <a:ext cx="287274" cy="273050"/>
            </a:xfrm>
            <a:prstGeom prst="triangle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reug3">
              <a:hlinkClick r:id="" action="ppaction://hlinkshowjump?jump=previousslide"/>
            </p:cNvPr>
            <p:cNvSpPr/>
            <p:nvPr/>
          </p:nvSpPr>
          <p:spPr>
            <a:xfrm rot="16200000">
              <a:off x="6726301" y="6423914"/>
              <a:ext cx="266318" cy="251968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Out_Tim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>
              <a:solidFill>
                <a:schemeClr val="hlink"/>
              </a:solidFill>
              <a:latin typeface="Arial"/>
            </a:endParaRPr>
          </a:p>
        </p:txBody>
      </p:sp>
      <p:sp>
        <p:nvSpPr>
          <p:cNvPr id="9" name="Dalee">
            <a:hlinkClick r:id="" action="ppaction://macro?name=Next_Slide"/>
          </p:cNvPr>
          <p:cNvSpPr/>
          <p:nvPr/>
        </p:nvSpPr>
        <p:spPr>
          <a:xfrm>
            <a:off x="7086600" y="6395211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Arial"/>
              </a:rPr>
              <a:t>Далее</a:t>
            </a:r>
            <a:endParaRPr lang="ru-RU" sz="1400" b="1">
              <a:solidFill>
                <a:schemeClr val="tx2"/>
              </a:solidFill>
              <a:latin typeface="Arial"/>
            </a:endParaRPr>
          </a:p>
        </p:txBody>
      </p:sp>
      <p:sp>
        <p:nvSpPr>
          <p:cNvPr id="10" name="Out_Zd"/>
          <p:cNvSpPr txBox="1"/>
          <p:nvPr/>
        </p:nvSpPr>
        <p:spPr>
          <a:xfrm>
            <a:off x="1333500" y="6424044"/>
            <a:ext cx="504190" cy="28982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r>
              <a:rPr lang="ru-RU" b="1" smtClean="0">
                <a:solidFill>
                  <a:schemeClr val="hlink"/>
                </a:solidFill>
                <a:latin typeface="Arial"/>
              </a:rPr>
              <a:t>8</a:t>
            </a:r>
            <a:endParaRPr lang="ru-RU" b="1">
              <a:solidFill>
                <a:schemeClr val="hlink"/>
              </a:solidFill>
              <a:latin typeface="Arial"/>
            </a:endParaRPr>
          </a:p>
        </p:txBody>
      </p:sp>
      <p:sp>
        <p:nvSpPr>
          <p:cNvPr id="11" name="Tx_Zd"/>
          <p:cNvSpPr txBox="1"/>
          <p:nvPr/>
        </p:nvSpPr>
        <p:spPr>
          <a:xfrm>
            <a:off x="508000" y="6438900"/>
            <a:ext cx="762000" cy="215444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400" smtClean="0">
                <a:solidFill>
                  <a:schemeClr val="tx2"/>
                </a:solidFill>
                <a:latin typeface="Arial"/>
              </a:rPr>
              <a:t>Задание</a:t>
            </a:r>
            <a:endParaRPr lang="ru-RU" sz="1400">
              <a:solidFill>
                <a:schemeClr val="tx2"/>
              </a:solidFill>
              <a:latin typeface="Arial"/>
            </a:endParaRPr>
          </a:p>
        </p:txBody>
      </p:sp>
      <p:sp>
        <p:nvSpPr>
          <p:cNvPr id="12" name="Cena"/>
          <p:cNvSpPr txBox="1"/>
          <p:nvPr/>
        </p:nvSpPr>
        <p:spPr>
          <a:xfrm>
            <a:off x="1866900" y="6468109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000" smtClean="0">
                <a:solidFill>
                  <a:schemeClr val="tx2"/>
                </a:solidFill>
                <a:latin typeface="Arial"/>
              </a:rPr>
              <a:t>1 бал.</a:t>
            </a:r>
            <a:endParaRPr lang="ru-RU" sz="1000">
              <a:solidFill>
                <a:schemeClr val="tx2"/>
              </a:solidFill>
              <a:latin typeface="Arial"/>
            </a:endParaRPr>
          </a:p>
        </p:txBody>
      </p:sp>
      <p:grpSp>
        <p:nvGrpSpPr>
          <p:cNvPr id="18" name="KAN 1"/>
          <p:cNvGrpSpPr/>
          <p:nvPr/>
        </p:nvGrpSpPr>
        <p:grpSpPr>
          <a:xfrm>
            <a:off x="444500" y="2032000"/>
            <a:ext cx="647700" cy="397510"/>
            <a:chOff x="444500" y="2032000"/>
            <a:chExt cx="647700" cy="397510"/>
          </a:xfrm>
        </p:grpSpPr>
        <p:sp>
          <p:nvSpPr>
            <p:cNvPr id="13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1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14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rgbClr val="66CCFF"/>
                </a:gs>
                <a:gs pos="100000">
                  <a:srgbClr val="00000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Oval_1">
              <a:hlinkClick r:id="" action="ppaction://macro?name=Obr_FP"/>
            </p:cNvPr>
            <p:cNvSpPr/>
            <p:nvPr/>
          </p:nvSpPr>
          <p:spPr>
            <a:xfrm>
              <a:off x="499109" y="2085975"/>
              <a:ext cx="287910" cy="287908"/>
            </a:xfrm>
            <a:prstGeom prst="ellipse">
              <a:avLst/>
            </a:prstGeom>
            <a:gradFill flip="none" rotWithShape="1">
              <a:gsLst>
                <a:gs pos="0">
                  <a:srgbClr val="66CCFF"/>
                </a:gs>
                <a:gs pos="100000">
                  <a:srgbClr val="0000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Oval_2">
              <a:hlinkClick r:id="" action="ppaction://macro?name=Obr_FP"/>
            </p:cNvPr>
            <p:cNvSpPr/>
            <p:nvPr/>
          </p:nvSpPr>
          <p:spPr>
            <a:xfrm>
              <a:off x="534923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79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KAN 2"/>
          <p:cNvGrpSpPr/>
          <p:nvPr/>
        </p:nvGrpSpPr>
        <p:grpSpPr>
          <a:xfrm>
            <a:off x="444500" y="2667000"/>
            <a:ext cx="647700" cy="397510"/>
            <a:chOff x="444500" y="2032000"/>
            <a:chExt cx="647700" cy="397510"/>
          </a:xfrm>
        </p:grpSpPr>
        <p:sp>
          <p:nvSpPr>
            <p:cNvPr id="19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2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20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rgbClr val="66CCFF"/>
                </a:gs>
                <a:gs pos="100000">
                  <a:srgbClr val="00000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Oval_1">
              <a:hlinkClick r:id="" action="ppaction://macro?name=Obr_FP"/>
            </p:cNvPr>
            <p:cNvSpPr/>
            <p:nvPr/>
          </p:nvSpPr>
          <p:spPr>
            <a:xfrm>
              <a:off x="499109" y="2085975"/>
              <a:ext cx="287910" cy="287908"/>
            </a:xfrm>
            <a:prstGeom prst="ellipse">
              <a:avLst/>
            </a:prstGeom>
            <a:gradFill flip="none" rotWithShape="1">
              <a:gsLst>
                <a:gs pos="0">
                  <a:srgbClr val="66CCFF"/>
                </a:gs>
                <a:gs pos="100000">
                  <a:srgbClr val="0000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Oval_2">
              <a:hlinkClick r:id="" action="ppaction://macro?name=Obr_FP"/>
            </p:cNvPr>
            <p:cNvSpPr/>
            <p:nvPr/>
          </p:nvSpPr>
          <p:spPr>
            <a:xfrm>
              <a:off x="534923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79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" name="Заголовок 24"/>
          <p:cNvSpPr>
            <a:spLocks noGrp="1"/>
          </p:cNvSpPr>
          <p:nvPr>
            <p:ph type="title"/>
          </p:nvPr>
        </p:nvSpPr>
        <p:spPr>
          <a:xfrm>
            <a:off x="1043608" y="0"/>
            <a:ext cx="7776864" cy="1548557"/>
          </a:xfrm>
        </p:spPr>
        <p:txBody>
          <a:bodyPr/>
          <a:lstStyle/>
          <a:p>
            <a:r>
              <a:rPr lang="ru-RU" sz="2000" dirty="0" smtClean="0">
                <a:solidFill>
                  <a:srgbClr val="FFFFFF"/>
                </a:solidFill>
              </a:rPr>
              <a:t>В одной из своих </a:t>
            </a:r>
            <a:r>
              <a:rPr lang="ru-RU" sz="2000" dirty="0" err="1" smtClean="0">
                <a:solidFill>
                  <a:srgbClr val="FFFFFF"/>
                </a:solidFill>
              </a:rPr>
              <a:t>поэз</a:t>
            </a:r>
            <a:r>
              <a:rPr lang="ru-RU" sz="2000" dirty="0" smtClean="0">
                <a:solidFill>
                  <a:srgbClr val="FFFFFF"/>
                </a:solidFill>
              </a:rPr>
              <a:t> Игорь Северянин написал: </a:t>
            </a:r>
            <a:br>
              <a:rPr lang="ru-RU" sz="2000" dirty="0" smtClean="0">
                <a:solidFill>
                  <a:srgbClr val="FFFFFF"/>
                </a:solidFill>
              </a:rPr>
            </a:br>
            <a:r>
              <a:rPr lang="ru-RU" sz="2000" i="1" dirty="0" smtClean="0"/>
              <a:t>Возьмите … в руки</a:t>
            </a:r>
            <a:br>
              <a:rPr lang="ru-RU" sz="2000" i="1" dirty="0" smtClean="0"/>
            </a:br>
            <a:r>
              <a:rPr lang="ru-RU" sz="2000" i="1" dirty="0" smtClean="0"/>
              <a:t>И с ним идите в вешний сад.</a:t>
            </a:r>
            <a:br>
              <a:rPr lang="ru-RU" sz="2000" i="1" dirty="0" smtClean="0"/>
            </a:br>
            <a:r>
              <a:rPr lang="ru-RU" sz="2000" i="1" dirty="0" smtClean="0"/>
              <a:t>Томленье ваше, скуку, муки</a:t>
            </a:r>
            <a:br>
              <a:rPr lang="ru-RU" sz="2000" i="1" dirty="0" smtClean="0"/>
            </a:br>
            <a:r>
              <a:rPr lang="ru-RU" sz="2000" i="1" dirty="0" smtClean="0"/>
              <a:t>Его напевы исцелят.</a:t>
            </a:r>
            <a:r>
              <a:rPr lang="ru-RU" sz="2000" i="1" dirty="0" smtClean="0">
                <a:solidFill>
                  <a:srgbClr val="FFFFFF">
                    <a:lumMod val="40000"/>
                    <a:lumOff val="60000"/>
                  </a:srgbClr>
                </a:solidFill>
              </a:rPr>
              <a:t/>
            </a:r>
            <a:br>
              <a:rPr lang="ru-RU" sz="2000" i="1" dirty="0" smtClean="0">
                <a:solidFill>
                  <a:srgbClr val="FFFFFF">
                    <a:lumMod val="40000"/>
                    <a:lumOff val="60000"/>
                  </a:srgbClr>
                </a:solidFill>
              </a:rPr>
            </a:br>
            <a:r>
              <a:rPr lang="ru-RU" sz="2000" dirty="0" smtClean="0">
                <a:solidFill>
                  <a:srgbClr val="FFFFFF"/>
                </a:solidFill>
              </a:rPr>
              <a:t>Чьи стихи советует прочесть  И. Северянин?</a:t>
            </a:r>
            <a:endParaRPr lang="ru-RU" sz="2400" dirty="0"/>
          </a:p>
        </p:txBody>
      </p:sp>
      <p:sp>
        <p:nvSpPr>
          <p:cNvPr id="26" name="Содержимое 2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К. </a:t>
            </a:r>
            <a:r>
              <a:rPr lang="ru-RU" dirty="0" err="1" smtClean="0"/>
              <a:t>Фофанова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7" name="Содержимое 26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ru-RU" dirty="0" smtClean="0"/>
              <a:t>Н. Гумилёва</a:t>
            </a:r>
          </a:p>
          <a:p>
            <a:endParaRPr lang="ru-RU" dirty="0"/>
          </a:p>
        </p:txBody>
      </p:sp>
      <p:pic>
        <p:nvPicPr>
          <p:cNvPr id="32" name="Picture 4" descr="http://history-gatchina.ru/town/fofanov/imgfof/fofanov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420888"/>
            <a:ext cx="2476500" cy="3333750"/>
          </a:xfrm>
          <a:prstGeom prst="rect">
            <a:avLst/>
          </a:prstGeom>
          <a:noFill/>
        </p:spPr>
      </p:pic>
      <p:pic>
        <p:nvPicPr>
          <p:cNvPr id="33" name="Picture 6" descr="http://stat18.privet.ru/lr/0b1e5e91c9fca9f520aba4ddd8576f4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2420888"/>
            <a:ext cx="2286000" cy="3267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O" val="True"/>
  <p:tag name="TFT" val="True"/>
  <p:tag name="TFS" val="False"/>
  <p:tag name="TTIM" val="5"/>
  <p:tag name="TK" val="0.9"/>
  <p:tag name="TFM" val="True"/>
  <p:tag name="TSB" val="5"/>
  <p:tag name="TFF" val="True"/>
  <p:tag name="TFC" val="True"/>
  <p:tag name="TFO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O" val="2"/>
  <p:tag name="KP" val="0"/>
  <p:tag name="V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O" val="2"/>
  <p:tag name="KP" val="0"/>
  <p:tag name="V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O" val="2"/>
  <p:tag name="KP" val="0"/>
  <p:tag name="V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O" val="2"/>
  <p:tag name="KP" val="0"/>
  <p:tag name="V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" val="0"/>
  <p:tag name="KO" val="0"/>
  <p:tag name="KP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O" val="2"/>
  <p:tag name="KP" val="0"/>
  <p:tag name="V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O" val="2"/>
  <p:tag name="KP" val="0"/>
  <p:tag name="V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O" val="2"/>
  <p:tag name="KP" val="0"/>
  <p:tag name="V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O" val="2"/>
  <p:tag name="KP" val="0"/>
  <p:tag name="V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O" val="2"/>
  <p:tag name="KP" val="0"/>
  <p:tag name="V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O" val="2"/>
  <p:tag name="KP" val="0"/>
  <p:tag name="V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O" val="2"/>
  <p:tag name="KP" val="0"/>
  <p:tag name="V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O" val="2"/>
  <p:tag name="KP" val="0"/>
  <p:tag name="V" val="1"/>
</p:tagLst>
</file>

<file path=ppt/theme/theme1.xml><?xml version="1.0" encoding="utf-8"?>
<a:theme xmlns:a="http://schemas.openxmlformats.org/drawingml/2006/main" name="Сумерки">
  <a:themeElements>
    <a:clrScheme name="Сумерки 15">
      <a:dk1>
        <a:srgbClr val="6B6C75"/>
      </a:dk1>
      <a:lt1>
        <a:srgbClr val="FFFFFF"/>
      </a:lt1>
      <a:dk2>
        <a:srgbClr val="575863"/>
      </a:dk2>
      <a:lt2>
        <a:srgbClr val="FFFFCC"/>
      </a:lt2>
      <a:accent1>
        <a:srgbClr val="677481"/>
      </a:accent1>
      <a:accent2>
        <a:srgbClr val="697E5E"/>
      </a:accent2>
      <a:accent3>
        <a:srgbClr val="B4B4B7"/>
      </a:accent3>
      <a:accent4>
        <a:srgbClr val="DADADA"/>
      </a:accent4>
      <a:accent5>
        <a:srgbClr val="B8BCC1"/>
      </a:accent5>
      <a:accent6>
        <a:srgbClr val="5E7254"/>
      </a:accent6>
      <a:hlink>
        <a:srgbClr val="E9E77F"/>
      </a:hlink>
      <a:folHlink>
        <a:srgbClr val="D3A44F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10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11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12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13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14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15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16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17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18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1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57653F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_rels/customUI.xml.rels><?xml version="1.0" encoding="UTF-8" standalone="yes"?>
<Relationships xmlns="http://schemas.openxmlformats.org/package/2006/relationships"><Relationship Id="fix3_png" Type="http://schemas.openxmlformats.org/officeDocument/2006/relationships/image" Target="images/fix3.png"/><Relationship Id="Delmac_png" Type="http://schemas.openxmlformats.org/officeDocument/2006/relationships/image" Target="images/Delmac.png"/><Relationship Id="ocenka_png" Type="http://schemas.openxmlformats.org/officeDocument/2006/relationships/image" Target="images/ocenka.png"/><Relationship Id="NewName_png" Type="http://schemas.openxmlformats.org/officeDocument/2006/relationships/image" Target="images/NewName.png"/><Relationship Id="Office-2004_jpg" Type="http://schemas.openxmlformats.org/officeDocument/2006/relationships/image" Target="NULL"/><Relationship Id="Timer_png" Type="http://schemas.openxmlformats.org/officeDocument/2006/relationships/image" Target="NULL"/><Relationship Id="Hour_png" Type="http://schemas.openxmlformats.org/officeDocument/2006/relationships/image" Target="images/Hour.png"/><Relationship Id="Vopros_png" Type="http://schemas.openxmlformats.org/officeDocument/2006/relationships/image" Target="images/Vopros.png"/><Relationship Id="Vosst_png" Type="http://schemas.openxmlformats.org/officeDocument/2006/relationships/image" Target="images/Vosst.png"/></Relationships>
</file>

<file path=customUI/customUI.xml><?xml version="1.0" encoding="utf-8"?>
<!--RibbonX Visual Designer 1.92 for Microsoft PowerPoint 14.0. XML Code produced on 2011.08.13-->
<customUI xmlns="http://schemas.microsoft.com/office/2006/01/customui">
  <ribbon>
    <tabs>
      <tab id="TabTest" insertBeforeMso="TabDesign" label="Тестирование" visible="true">
        <!--Osnovnye nastroiki testa-->
        <!--Vstavka slaydov razlichnyh tipov-->
        <group id="Group2" label="Вставка слайдов">
          <menu id="Menu1" imageMso="ActiveXRadioButton" label="Единственный выбор" supertip="Вставка слайда с переключателями для задания с выбором единственного правильного ответа">
            <button id="Button1" label="2 ответа" onAction="IS120"/>
            <button id="Button2" label="3 ответа" onAction="IS130"/>
            <button id="Button3" label="4 ответа" onAction="IS140"/>
            <button id="Button4" label="5 ответов" onAction="IS150"/>
            <button id="Button5" label="6 ответов" onAction="IS160"/>
          </menu>
          <menu id="Menu2" imageMso="SourceControlOptions" label="Множественный выбор" supertip="Вставка слайда с флажками для задания с выбором нескольких правильных ответов">
            <button id="Button7" label="2 ответа" onAction="IS220"/>
            <button id="Button8" label="3 ответа" onAction="IS230"/>
            <button id="Button9" label="4 ответа" onAction="IS240"/>
            <button id="Button10" label="5 ответов" onAction="IS250"/>
            <button id="Button11" label="6 ответов" onAction="IS260"/>
          </menu>
          <menu id="Menu3" imageMso="ReplicationRecoverDesignMaster" label="Соответствие" supertip="Вставка слайда с перемещаемыми объектами и объектами конечных позиций для заданий на установление соответствия и упорядочение">
            <menu id="Menu4" label="1 объект">
              <button id="Button13" label="1 позиция" onAction="IS311"/>
              <button id="Button14" label="2 позиции" onAction="IS312"/>
              <button id="Button15" label="3 позиции" onAction="IS313"/>
              <button id="Button16" label="4 позиции" onAction="IS314"/>
              <button id="Button17" label="5 позиций" onAction="IS315"/>
              <button id="Button18" label="6 позиций" onAction="IS316"/>
              <button id="Button19" label="7 позиций" onAction="IS317"/>
              <button id="Button20" label="8 позиций" onAction="IS318"/>
              <button id="Button21" label="9 позиций" onAction="IS319"/>
              <button id="Button22" label="10 позиций" onAction="IS310"/>
            </menu>
            <menu id="Menu6" label="2 объекта">
              <button id="Button23" label="1 позиция" onAction="IS321"/>
              <button id="Button24" label="2 позиции" onAction="IS322"/>
              <button id="Button25" label="3 позиции" onAction="IS323"/>
              <button id="Button26" label="4 позиции" onAction="IS324"/>
              <button id="Button27" label="5 позиций" onAction="IS325"/>
              <button id="Button28" label="6 позиций" onAction="IS326"/>
              <button id="Button29" label="7 позиций" onAction="IS327"/>
              <button id="Button30" label="8 позиций" onAction="IS328"/>
              <button id="Button31" label="9 позиций" onAction="IS329"/>
              <button id="Button32" label="10 позиций" onAction="IS320"/>
            </menu>
            <menu id="Menu7" label="3 объекта">
              <button id="Button33" label="1 позиция" onAction="IS331"/>
              <button id="Button34" label="2 позиции" onAction="IS332"/>
              <button id="Button35" label="3 позиции" onAction="IS333"/>
              <button id="Button36" label="4 позиции" onAction="IS334"/>
              <button id="Button37" label="5 позиций" onAction="IS335"/>
              <button id="Button38" label="6 позиций" onAction="IS336"/>
              <button id="Button39" label="7 позиций" onAction="IS337"/>
              <button id="Button40" label="8 позиций" onAction="IS338"/>
              <button id="Button41" label="9 позиций" onAction="IS339"/>
              <button id="Button42" label="10 позиций" onAction="IS330"/>
            </menu>
            <menu id="Menu8" label="4 объекта">
              <button id="Button43" label="1 позиция" onAction="IS341"/>
              <button id="Button44" label="2 позиции" onAction="IS342"/>
              <button id="Button45" label="3 позиции" onAction="IS343"/>
              <button id="Button46" label="4 позиции" onAction="IS344"/>
              <button id="Button47" label="5 позиций" onAction="IS345"/>
              <button id="Button48" label="6 позиций" onAction="IS346"/>
              <button id="Button49" label="7 позиций" onAction="IS347"/>
              <button id="Button50" label="8 позиций" onAction="IS348"/>
              <button id="Button51" label="9 позиций" onAction="IS349"/>
              <button id="Button52" label="10 позиций" onAction="IS340"/>
            </menu>
            <menu id="Menu9" label="5 объектов">
              <button id="Button53" label="1 позиция" onAction="IS351"/>
              <button id="Button54" label="2 позиции" onAction="IS352"/>
              <button id="Button55" label="3 позиции" onAction="IS353"/>
              <button id="Button56" label="4 позиции" onAction="IS354"/>
              <button id="Button57" label="5 позиций" onAction="IS355"/>
              <button id="Button58" label="6 позиций" onAction="IS356"/>
              <button id="Button59" label="7 позиций" onAction="IS357"/>
              <button id="Button60" label="8 позиций" onAction="IS358"/>
              <button id="Button61" label="9 позиций" onAction="IS359"/>
              <button id="Button62" label="10 позиций" onAction="IS350"/>
            </menu>
            <menu id="Menu10" label="6 объектов">
              <button id="Button63" label="1 позиция" onAction="IS361"/>
              <button id="Button64" label="2 позиции" onAction="IS362"/>
              <button id="Button65" label="3 позиции" onAction="IS363"/>
              <button id="Button66" label="4 позиции" onAction="IS364"/>
              <button id="Button67" label="5 позиций" onAction="IS365"/>
              <button id="Button68" label="6 позиций" onAction="IS366"/>
              <button id="Button69" label="7 позиций" onAction="IS367"/>
              <button id="Button70" label="8 позиций" onAction="IS368"/>
              <button id="Button71" label="9 позиций" onAction="IS369"/>
              <button id="Button72" label="10 позиций" onAction="IS360"/>
            </menu>
            <menu id="Menu12" label="7 объектов">
              <button id="Button73" label="1 позиция" onAction="IS371"/>
              <button id="Button74" label="2 позиции" onAction="IS372"/>
              <button id="Button75" label="3 позиции" onAction="IS373"/>
              <button id="Button76" label="4 позиции" onAction="IS374"/>
              <button id="Button77" label="5 позиций" onAction="IS375"/>
              <button id="Button78" label="6 позиций" onAction="IS376"/>
              <button id="Button79" label="7 позиций" onAction="IS377"/>
              <button id="Button80" label="8 позиций" onAction="IS378"/>
              <button id="Button81" label="9 позиций" onAction="IS379"/>
              <button id="Button82" label="10 позиций" onAction="IS370"/>
            </menu>
            <menu id="Menu13" label="8 объектов">
              <button id="Button83" label="1 позиция" onAction="IS381"/>
              <button id="Button84" label="2 позиции" onAction="IS382"/>
              <button id="Button85" label="3 позиции" onAction="IS383"/>
              <button id="Button86" label="4 позиции" onAction="IS384"/>
              <button id="Button87" label="5 позиций" onAction="IS385"/>
              <button id="Button88" label="6 позиций" onAction="IS386"/>
              <button id="Button89" label="7 позиций" onAction="IS387"/>
              <button id="Button90" label="8 позиций" onAction="IS388"/>
              <button id="Button91" label="9 позиций" onAction="IS389"/>
              <button id="Button92" label="10 позиций" onAction="IS380"/>
            </menu>
            <menu id="Menu14" label="9 объектов">
              <button id="Button93" label="1 позиция" onAction="IS391"/>
              <button id="Button94" label="2 позиции" onAction="IS392"/>
              <button id="Button95" label="3 позиции" onAction="IS393"/>
              <button id="Button96" label="4 позиции" onAction="IS394"/>
              <button id="Button97" label="5 позиций" onAction="IS395"/>
              <button id="Button98" label="6 позиций" onAction="IS396"/>
              <button id="Button99" label="7 позиций" onAction="IS397"/>
              <button id="Button100" label="8 позиций" onAction="IS398"/>
              <button id="Button101" label="9 позиций" onAction="IS399"/>
              <button id="Button102" label="10 позиций" onAction="IS390"/>
            </menu>
            <menu id="Menu15" label="10 объектов">
              <button id="Button103" label="1 позиция" onAction="IS301"/>
              <button id="Button104" label="2 позиции" onAction="IS302"/>
              <button id="Button105" label="3 позиции" onAction="IS303"/>
              <button id="Button106" label="4 позиции" onAction="IS304"/>
              <button id="Button107" label="5 позиций" onAction="IS305"/>
              <button id="Button108" label="6 позиций" onAction="IS306"/>
              <button id="Button109" label="7 позиций" onAction="IS307"/>
              <button id="Button110" label="8 позиций" onAction="IS308"/>
              <button id="Button111" label="9 позиций" onAction="IS309"/>
              <button id="Button112" label="10 позиций" onAction="IS300"/>
            </menu>
          </menu>
          <button id="Button122" imageMso="ActiveXTextBox" label="Ввод ответа" supertip="Вставка слайда с заданием, в котором надо ввести ответ в текстовой форме" onAction="IS410"/>
          <button id="Button123" imageMso="NewContact" label="Информация" supertip="Вставка слайда для дополнительной информации или задания, не требующего ответа" onAction="IS500"/>
          <button id="RndSlide" imageMso="SmartArtRightToLeft" label="Перемешать" supertip="Перемешать слайды заданий в произвольном порядке" onAction="Tasovat"/>
        </group>
        <group id="GroupOtvety" label="Ответы" visible="true">
          <button enabled="true" id="BtOtvety" image="Vopros_png" label="Правильные ответы" showImage="true" showLabel="true" size="large" supertip="Ввод правильных ответов на задания теста" visible="true" onAction="TunOtvety"/>
        </group>
        <group id="GroupOcenka" label="Оценка" visible="true">
          <button enabled="true" id="BtOcenka" image="ocenka_png" label="Уровень требований" showImage="true" size="large" supertip="Настройка уровня требовательности к оценке" visible="true" onAction="TunOcenka"/>
        </group>
        <group id="GroupTime" label="Таймер" visible="true">
          <button id="BtTimer" image="Hour_png" label="Настройки" showImage="true" showLabel="true" size="large" supertip="Настройки использования таймера" visible="true" onAction="TunTimer"/>
        </group>
        <group id="GroupObjeck" label="Объекты" visible="true">
          <button enabled="true" id="BtName" image="NewName_png" label="Именовать" showImage="true" showLabel="true" size="large" supertip="Именование перемещаемых объектов, объектов конечных позиций и прочих объектов" visible="true" onAction="NewName"/>
          <button enabled="true" id="BtFix" image="fix3_png" label="Фиксировать" showImage="true" showLabel="true" size="large" supertip="Фиксация исходной позиции перемещаемых объектов, отображение-скрытие меток флажков и переключателей" visible="true" onAction="FixObj"/>
          <button enabled="true" id="BtFlagPerekl" image="Vosst_png" label="Обновить" showImage="true" showLabel="true" size="large" supertip="Обновление внешнего вида флажков или переключателей после преобразования одного из них" visible="true" onAction="ReconFP"/>
        </group>
        <group id="GrDelMac" label="Макросы" visible="true">
          <button enabled="true" id="BtDelMac" image="Delmac_png" label="Выключить Включить" showImage="true" showLabel="true" size="large" supertip="Отключение и включение макросов Office 2007-2010, несовместимых с Office 2003, для обеспечения работоспособности теста при сохранении в формате pps или ppt" visible="true" onAction="DelMacros"/>
        </group>
        <group id="GrOutRez" label="Результаты" visible="true">
          <checkBox description="description" enabled="true" id="ChOutFile" label="Результаты в файл" supertip="Выводить результаты тестирования в текстовый файл" visible="true" getPressed="ChOutFile_getPressed" onAction="ChB_RezTx"/>
          <checkBox enabled="true" id="ChUchetOshibok" label="Отчет об ошибках" supertip="Выводить отчет об ошибках на последний слайд" visible="true" getPressed="ChUchetOshibok_getPressed" onAction="ChB_OtOsh"/>
          <labelControl id="labC1" label="Ввывод результатов"/>
        </group>
      </tab>
    </tabs>
  </ribbon>
</customUI>
</file>

<file path=docProps/app.xml><?xml version="1.0" encoding="utf-8"?>
<Properties xmlns="http://schemas.openxmlformats.org/officeDocument/2006/extended-properties" xmlns:vt="http://schemas.openxmlformats.org/officeDocument/2006/docPropsVTypes">
  <Template>Копия TestKit</Template>
  <TotalTime>1467</TotalTime>
  <Words>500</Words>
  <Application>Microsoft Office PowerPoint</Application>
  <PresentationFormat>Экран (4:3)</PresentationFormat>
  <Paragraphs>138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Сумерки</vt:lpstr>
      <vt:lpstr>Слайд 1</vt:lpstr>
      <vt:lpstr>В 1910-е годы она была излюбленной моделью для живописцев (Н. Альтман, С. Сорини и др.)</vt:lpstr>
      <vt:lpstr>В течение 15 лет он осуществил перевод всех восемнадцати трагедий Еврипида</vt:lpstr>
      <vt:lpstr>Андрей Белый писал: « … выступал, весь обвешанный дамами, словно бухарец, надевший двенадцать халатов: халат на халат». О ком идёт речь?</vt:lpstr>
      <vt:lpstr>Какой псевдоним избрал себе Михаил Александрович Ковалёв:</vt:lpstr>
      <vt:lpstr>На манифест кубофутуристов он ответил так: «Не Лермонтова с парохода, а бурлюков – на Сахалин!»</vt:lpstr>
      <vt:lpstr>Её мать записывала в дневнике: «Моя четырёхлетняя Маруся ходит вокруг меня и всё складывает слова – в рифмы. Может быть, будет – поэт?»</vt:lpstr>
      <vt:lpstr>По возвращении в СССР Ирина Одоевцева вспоминала: «… это единственный русский писатель того времени, которого любили и ценили французы. Они считали его сюрреалистом».</vt:lpstr>
      <vt:lpstr>В одной из своих поэз Игорь Северянин написал:  Возьмите … в руки И с ним идите в вешний сад. Томленье ваше, скуку, муки Его напевы исцелят. Чьи стихи советует прочесть  И. Северянин?</vt:lpstr>
      <vt:lpstr>Место этого поэта в советской литературе Демьян Бедный определил так: А сзади, в зареве легенд, Дурак, герой, интеллигент.</vt:lpstr>
      <vt:lpstr>Этот поэт так сформулировал своё кредо (в 1915 г.): «Из всех явлений мира я люблю только стихи, из всех явлений – только поэтов».</vt:lpstr>
      <vt:lpstr>В разговоре с Тэффи он сказал: «Я всех писателей разделяю на графоманов и дилетантов. Я графоман, а вы дилетантка».</vt:lpstr>
      <vt:lpstr>«Лобачевский слова» – так называл этого поэта Юрий Тынянов.</vt:lpstr>
      <vt:lpstr>Литература</vt:lpstr>
      <vt:lpstr>Слайд 15</vt:lpstr>
    </vt:vector>
  </TitlesOfParts>
  <Company>Россошанская школа-интернат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Конструктор тестовPowerPoint</dc:title>
  <dc:creator>Комаровский Анатолий Николаевич</dc:creator>
  <dc:description>В  конструкторе использована идея перемещения объектов в режиме демонстрации, предложенная Гансом Хофманом (Hans Werner Hofmann hw@lemitec.de)</dc:description>
  <cp:lastModifiedBy>ТАНЯ</cp:lastModifiedBy>
  <cp:revision>202</cp:revision>
  <dcterms:created xsi:type="dcterms:W3CDTF">2011-08-18T05:12:14Z</dcterms:created>
  <dcterms:modified xsi:type="dcterms:W3CDTF">2013-11-17T10:23:08Z</dcterms:modified>
</cp:coreProperties>
</file>