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5" r:id="rId3"/>
    <p:sldId id="261" r:id="rId4"/>
    <p:sldId id="291" r:id="rId5"/>
    <p:sldId id="260" r:id="rId6"/>
    <p:sldId id="267" r:id="rId7"/>
    <p:sldId id="266" r:id="rId8"/>
    <p:sldId id="268" r:id="rId9"/>
    <p:sldId id="272" r:id="rId10"/>
    <p:sldId id="275" r:id="rId11"/>
    <p:sldId id="256" r:id="rId12"/>
    <p:sldId id="290" r:id="rId13"/>
    <p:sldId id="278" r:id="rId14"/>
    <p:sldId id="280" r:id="rId15"/>
    <p:sldId id="282" r:id="rId16"/>
    <p:sldId id="284" r:id="rId17"/>
    <p:sldId id="287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91" d="100"/>
          <a:sy n="91" d="100"/>
        </p:scale>
        <p:origin x="-5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A46C9-76A4-4CBD-8E61-706322641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0B5FF-6C6F-4E22-8F99-9576EA304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&#1082;%20&#1091;&#1088;&#1086;&#1082;&#1072;&#1084;\9%20&#1082;&#1083;\&#1087;&#1091;&#1096;&#1082;&#1080;&#1085;\&#1045;&#1074;&#1075;&#1085;&#1080;&#1081;%20&#1054;&#1085;&#1077;&#1075;&#1080;&#1085;\1%20&#1091;&#1088;&#1086;&#1082;\&#1055;&#1091;&#1096;&#1082;&#1080;&#1085;%20&#1045;&#1054;%201%20&#1075;&#1083;&#1072;&#1074;&#1072;%20&#1086;%20&#1090;&#1077;&#1072;&#1090;&#1088;&#1077;.avi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&#1082;%20&#1091;&#1088;&#1086;&#1082;&#1072;&#1084;\9%20&#1082;&#1083;\&#1087;&#1091;&#1096;&#1082;&#1080;&#1085;\&#1045;&#1074;&#1075;&#1085;&#1080;&#1081;%20&#1054;&#1085;&#1077;&#1075;&#1080;&#1085;\1%20&#1091;&#1088;&#1086;&#1082;\&#1055;&#1091;&#1096;&#1082;&#1080;&#1085;%20&#1045;&#1054;%201%20&#1075;&#1083;&#1072;&#1074;&#1072;%20&#1082;&#1086;&#1085;&#1077;&#1094;.avi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учебные предметы в голуб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81" y="58596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Презентация к уроку подготовлена </a:t>
            </a:r>
          </a:p>
          <a:p>
            <a:r>
              <a:rPr lang="ru-RU" dirty="0" smtClean="0"/>
              <a:t>учителем русского языка и литературы </a:t>
            </a:r>
          </a:p>
          <a:p>
            <a:r>
              <a:rPr lang="ru-RU" dirty="0" err="1" smtClean="0"/>
              <a:t>Трегубовой</a:t>
            </a:r>
            <a:r>
              <a:rPr lang="ru-RU" dirty="0" smtClean="0"/>
              <a:t> Л.И.</a:t>
            </a:r>
          </a:p>
        </p:txBody>
      </p:sp>
    </p:spTree>
    <p:extLst>
      <p:ext uri="{BB962C8B-B14F-4D97-AF65-F5344CB8AC3E}">
        <p14:creationId xmlns:p14="http://schemas.microsoft.com/office/powerpoint/2010/main" val="7039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571481"/>
          <a:ext cx="8643999" cy="5911856"/>
        </p:xfrm>
        <a:graphic>
          <a:graphicData uri="http://schemas.openxmlformats.org/drawingml/2006/table">
            <a:tbl>
              <a:tblPr/>
              <a:tblGrid>
                <a:gridCol w="2881333"/>
                <a:gridCol w="2881333"/>
                <a:gridCol w="2881333"/>
              </a:tblGrid>
              <a:tr h="542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Вопросы сравнения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Онегин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Автор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Отношение к мнению света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5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Отношение к женщинам и любви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Отношение к искусству, к театру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Отношение к труду, творчеству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 Отношение к природе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school-collection.edu.ru/dlrstore/1d7d39b4-977d-490f-adb8-5647f28be64a/%5bLI9RK_11-06%5d_%5bIL_04%5d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9599" y="548680"/>
            <a:ext cx="3874401" cy="63093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0174" y="1772816"/>
            <a:ext cx="5857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ungsuh" pitchFamily="18" charset="-127"/>
                <a:ea typeface="Gungsuh" pitchFamily="18" charset="-127"/>
              </a:rPr>
              <a:t>Мужская мода во Франции. </a:t>
            </a:r>
            <a:br>
              <a:rPr lang="ru-RU" sz="2000" b="1" dirty="0" smtClean="0">
                <a:latin typeface="Gungsuh" pitchFamily="18" charset="-127"/>
                <a:ea typeface="Gungsuh" pitchFamily="18" charset="-127"/>
              </a:rPr>
            </a:br>
            <a:r>
              <a:rPr lang="ru-RU" sz="2000" b="1" dirty="0" smtClean="0">
                <a:latin typeface="Gungsuh" pitchFamily="18" charset="-127"/>
                <a:ea typeface="Gungsuh" pitchFamily="18" charset="-127"/>
              </a:rPr>
              <a:t>Лист из журнала «Московский телеграф»</a:t>
            </a:r>
            <a:endParaRPr lang="ru-RU" sz="2000" b="1" dirty="0"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219" y="5842515"/>
            <a:ext cx="507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Неизвестный художник. 1832 г. </a:t>
            </a:r>
          </a:p>
          <a:p>
            <a:r>
              <a:rPr lang="ru-RU" dirty="0" smtClean="0"/>
              <a:t>Гравюра раскрашенная. 19,9 </a:t>
            </a:r>
            <a:r>
              <a:rPr lang="ru-RU" dirty="0" err="1" smtClean="0"/>
              <a:t>х</a:t>
            </a:r>
            <a:r>
              <a:rPr lang="ru-RU" dirty="0" smtClean="0"/>
              <a:t> 11,6. Всероссийский музей Пушкина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2351" y="162796"/>
            <a:ext cx="8771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Формирование представления об эпохе становления характера Евгения Онегина</a:t>
            </a:r>
            <a:r>
              <a:rPr lang="en-US" sz="2000" b="1" dirty="0" smtClean="0"/>
              <a:t> </a:t>
            </a:r>
            <a:r>
              <a:rPr lang="ru-RU" sz="2000" b="1" dirty="0"/>
              <a:t> </a:t>
            </a:r>
            <a:r>
              <a:rPr lang="en-US" b="1" dirty="0" smtClean="0"/>
              <a:t>(N 204375)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Петербург. Панорама Невского проспекта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5362" name="Picture 2" descr="http://files.school-collection.edu.ru/dlrstore/a6dab87e-beae-4447-b4e3-ce97abfff888/%5bLI9RK_11-06%5d_%5bIL_03%5d-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7103"/>
            <a:ext cx="9144000" cy="30980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9460" y="980772"/>
            <a:ext cx="8248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В. С. Садовников. 1830-е гг. Бумага на холсте, акварель, гуашь, масло. 20 </a:t>
            </a:r>
            <a:r>
              <a:rPr lang="ru-RU" dirty="0" err="1" smtClean="0"/>
              <a:t>х</a:t>
            </a:r>
            <a:r>
              <a:rPr lang="ru-RU" dirty="0" smtClean="0"/>
              <a:t> 148. Из собрания Н. П. Смирнова-Сокольского. Всероссийский музей Пушкина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661248"/>
            <a:ext cx="7816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Фрагмент панорамы Невского проспекта (N 205097)</a:t>
            </a:r>
            <a:r>
              <a:rPr lang="ru-RU" dirty="0" smtClean="0"/>
              <a:t> Формирование представления об эпохе становления характера Евгения Онегина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Проследим за «маршрутом» Онегина</a:t>
            </a:r>
            <a:endParaRPr lang="ru-RU" sz="3600" b="1" dirty="0"/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1905000" y="1676400"/>
            <a:ext cx="5638800" cy="3581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5">
            <a:hlinkClick r:id="rId2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4876800" y="1524000"/>
            <a:ext cx="374650" cy="374650"/>
          </a:xfrm>
          <a:prstGeom prst="star8">
            <a:avLst>
              <a:gd name="adj" fmla="val 38250"/>
            </a:avLst>
          </a:prstGeom>
          <a:gradFill rotWithShape="0">
            <a:gsLst>
              <a:gs pos="0">
                <a:srgbClr val="FFCC99"/>
              </a:gs>
              <a:gs pos="50000">
                <a:schemeClr val="bg2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AutoShape 5">
            <a:hlinkClick r:id="rId2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2143108" y="2285992"/>
            <a:ext cx="374650" cy="374650"/>
          </a:xfrm>
          <a:prstGeom prst="star8">
            <a:avLst>
              <a:gd name="adj" fmla="val 38250"/>
            </a:avLst>
          </a:prstGeom>
          <a:gradFill rotWithShape="0">
            <a:gsLst>
              <a:gs pos="0">
                <a:srgbClr val="FFCC99"/>
              </a:gs>
              <a:gs pos="50000">
                <a:schemeClr val="bg2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AutoShape 5">
            <a:hlinkClick r:id="rId2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2928926" y="4857760"/>
            <a:ext cx="374650" cy="374650"/>
          </a:xfrm>
          <a:prstGeom prst="star8">
            <a:avLst>
              <a:gd name="adj" fmla="val 38250"/>
            </a:avLst>
          </a:prstGeom>
          <a:gradFill rotWithShape="0">
            <a:gsLst>
              <a:gs pos="0">
                <a:srgbClr val="FFCC99"/>
              </a:gs>
              <a:gs pos="50000">
                <a:schemeClr val="bg2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AutoShape 5">
            <a:hlinkClick r:id="rId2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7000892" y="2357430"/>
            <a:ext cx="374650" cy="374650"/>
          </a:xfrm>
          <a:prstGeom prst="star8">
            <a:avLst>
              <a:gd name="adj" fmla="val 38250"/>
            </a:avLst>
          </a:prstGeom>
          <a:gradFill rotWithShape="0">
            <a:gsLst>
              <a:gs pos="0">
                <a:srgbClr val="FFCC99"/>
              </a:gs>
              <a:gs pos="50000">
                <a:schemeClr val="bg2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AutoShape 5">
            <a:hlinkClick r:id="rId2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6715140" y="4429132"/>
            <a:ext cx="374650" cy="374650"/>
          </a:xfrm>
          <a:prstGeom prst="star8">
            <a:avLst>
              <a:gd name="adj" fmla="val 38250"/>
            </a:avLst>
          </a:prstGeom>
          <a:gradFill rotWithShape="0">
            <a:gsLst>
              <a:gs pos="0">
                <a:srgbClr val="FFCC99"/>
              </a:gs>
              <a:gs pos="50000">
                <a:schemeClr val="bg2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7467600" y="1214422"/>
            <a:ext cx="1676400" cy="457200"/>
          </a:xfrm>
          <a:prstGeom prst="wedgeRoundRectCallout">
            <a:avLst>
              <a:gd name="adj1" fmla="val -64082"/>
              <a:gd name="adj2" fmla="val 229545"/>
              <a:gd name="adj3" fmla="val 16667"/>
            </a:avLst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i="1" dirty="0"/>
              <a:t>бульвар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7286644" y="5643578"/>
            <a:ext cx="1676400" cy="457200"/>
          </a:xfrm>
          <a:prstGeom prst="wedgeRoundRectCallout">
            <a:avLst>
              <a:gd name="adj1" fmla="val -67621"/>
              <a:gd name="adj2" fmla="val -250063"/>
              <a:gd name="adj3" fmla="val 16667"/>
            </a:avLst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i="1" dirty="0"/>
              <a:t>ресторан</a:t>
            </a:r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4929190" y="2357430"/>
            <a:ext cx="1371600" cy="381000"/>
          </a:xfrm>
          <a:prstGeom prst="wedgeRoundRectCallout">
            <a:avLst>
              <a:gd name="adj1" fmla="val -36806"/>
              <a:gd name="adj2" fmla="val -173750"/>
              <a:gd name="adj3" fmla="val 16667"/>
            </a:avLst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i="1" dirty="0"/>
              <a:t>дом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357158" y="2071678"/>
            <a:ext cx="1066800" cy="457200"/>
          </a:xfrm>
          <a:prstGeom prst="wedgeRoundRectCallout">
            <a:avLst>
              <a:gd name="adj1" fmla="val 121579"/>
              <a:gd name="adj2" fmla="val 27210"/>
              <a:gd name="adj3" fmla="val 16667"/>
            </a:avLst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i="1" dirty="0"/>
              <a:t>бал</a:t>
            </a: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1357290" y="5929330"/>
            <a:ext cx="1066800" cy="457200"/>
          </a:xfrm>
          <a:prstGeom prst="wedgeRoundRectCallout">
            <a:avLst>
              <a:gd name="adj1" fmla="val 113787"/>
              <a:gd name="adj2" fmla="val -218245"/>
              <a:gd name="adj3" fmla="val 16667"/>
            </a:avLst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i="1" dirty="0" smtClean="0"/>
              <a:t>театр</a:t>
            </a:r>
            <a:endParaRPr lang="ru-RU" b="1" i="1" dirty="0"/>
          </a:p>
        </p:txBody>
      </p:sp>
      <p:pic>
        <p:nvPicPr>
          <p:cNvPr id="15" name="Рисунок 14" descr="Онегин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928670"/>
            <a:ext cx="4667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/>
              <a:t>«К Та</a:t>
            </a:r>
            <a:r>
              <a:rPr lang="en-US" sz="4000" dirty="0" err="1" smtClean="0"/>
              <a:t>lon</a:t>
            </a:r>
            <a:r>
              <a:rPr lang="ru-RU" sz="4000" dirty="0" smtClean="0"/>
              <a:t> помчался он…» (строфы 15-16)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29058" y="3000372"/>
            <a:ext cx="4929222" cy="35719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ru-RU" sz="2000" b="1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b="1" dirty="0" smtClean="0">
                <a:latin typeface="Arial Narrow" pitchFamily="34" charset="0"/>
              </a:rPr>
              <a:t>           Брегет – часы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Arial Narrow" pitchFamily="34" charset="0"/>
              </a:rPr>
              <a:t>           Онегин живёт по велению брегета,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Arial Narrow" pitchFamily="34" charset="0"/>
              </a:rPr>
              <a:t>то есть по часам, как заведённая марионетка.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dirty="0" smtClean="0">
                <a:latin typeface="Arial Narrow" pitchFamily="34" charset="0"/>
              </a:rPr>
              <a:t>Каверин – друг Пушкина, он же друг Онегина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latin typeface="Arial Narrow" pitchFamily="34" charset="0"/>
              </a:rPr>
              <a:t>                 В 16 строфе Пушкин нас знакомит с типичным меню тех лет.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dirty="0" smtClean="0">
                <a:latin typeface="Arial Narrow" pitchFamily="34" charset="0"/>
              </a:rPr>
              <a:t>-  Что ели дворяне в ресторане в те годы?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0" y="5643578"/>
            <a:ext cx="4343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latin typeface="Arial Narrow" pitchFamily="34" charset="0"/>
              </a:rPr>
              <a:t>«Уж тёмно: в санки он садится.</a:t>
            </a:r>
          </a:p>
          <a:p>
            <a:pPr>
              <a:spcBef>
                <a:spcPct val="50000"/>
              </a:spcBef>
            </a:pPr>
            <a:r>
              <a:rPr lang="ru-RU" b="1" i="1" dirty="0">
                <a:latin typeface="Arial Narrow" pitchFamily="34" charset="0"/>
              </a:rPr>
              <a:t>«Пади, пади!» - раздался крик…</a:t>
            </a:r>
          </a:p>
        </p:txBody>
      </p:sp>
      <p:pic>
        <p:nvPicPr>
          <p:cNvPr id="6" name="Picture 2" descr="http://im7-tub-ru.yandex.net/i?id=104635060-0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4"/>
            <a:ext cx="3714776" cy="3071834"/>
          </a:xfrm>
          <a:prstGeom prst="rect">
            <a:avLst/>
          </a:prstGeom>
          <a:noFill/>
        </p:spPr>
      </p:pic>
      <p:pic>
        <p:nvPicPr>
          <p:cNvPr id="32770" name="Picture 2" descr="http://im7-tub-ru.yandex.net/i?id=145480569-0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928670"/>
            <a:ext cx="4357718" cy="23574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214422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latin typeface="Arial Narrow" pitchFamily="34" charset="0"/>
              </a:rPr>
              <a:t>           Боливар – шляпа </a:t>
            </a:r>
            <a:r>
              <a:rPr lang="ru-RU" sz="2000" dirty="0" smtClean="0">
                <a:latin typeface="Arial Narrow" pitchFamily="34" charset="0"/>
              </a:rPr>
              <a:t>с широкими полями и низкой тульей, расширенной кверху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9058" y="3643314"/>
            <a:ext cx="4714908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operacollectors.info/wp-content/uploads/2013/06/Mariinsky-The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43174" y="214290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В театре</a:t>
            </a:r>
            <a:endParaRPr lang="ru-RU" sz="32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000108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Bookman Old Style" pitchFamily="18" charset="0"/>
              </a:rPr>
              <a:t>  Прочтём теперь эпизод «Онегин в театре» (строфы 17, 21-22)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Bookman Old Style" pitchFamily="18" charset="0"/>
              </a:rPr>
              <a:t>  Как Пушкин относится к театру, а как Онегин?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i="1" dirty="0" smtClean="0">
                <a:solidFill>
                  <a:schemeClr val="bg1"/>
                </a:solidFill>
                <a:latin typeface="Bookman Old Style" pitchFamily="18" charset="0"/>
              </a:rPr>
              <a:t>  Как Онегин ведёт себя в театре? Найдите детали, характеризующие его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934670"/>
            <a:ext cx="35004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chemeClr val="bg1"/>
                </a:solidFill>
              </a:rPr>
              <a:t>С. Юрский читает отрывок из 1 главы романа «Евгений Онегин»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2" name="Пушкин ЕО 1 глава о театре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4282" y="4357694"/>
            <a:ext cx="2286016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dirty="0" smtClean="0"/>
              <a:t>На балу   (строфы 27-28, 33-34)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00174"/>
            <a:ext cx="59293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Bookman Old Style" pitchFamily="18" charset="0"/>
              </a:rPr>
              <a:t>Зачем на бал приехал Онегин? Описывает ли его автор на балу?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Bookman Old Style" pitchFamily="18" charset="0"/>
              </a:rPr>
              <a:t>Что автор описывает?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Bookman Old Style" pitchFamily="18" charset="0"/>
              </a:rPr>
              <a:t>Почему автор не говорит об Онегине?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Bookman Old Style" pitchFamily="18" charset="0"/>
              </a:rPr>
              <a:t>Как к любви и к женщинам относятся автор и его герой? Одинаково?</a:t>
            </a:r>
          </a:p>
        </p:txBody>
      </p:sp>
      <p:pic>
        <p:nvPicPr>
          <p:cNvPr id="43010" name="Picture 2" descr="http://img10.proshkolu.ru/content/media/pic/std/4000000/3863000/3862028-8add5082eca35ab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285860"/>
            <a:ext cx="2876553" cy="3857652"/>
          </a:xfrm>
          <a:prstGeom prst="rect">
            <a:avLst/>
          </a:prstGeom>
          <a:noFill/>
        </p:spPr>
      </p:pic>
      <p:pic>
        <p:nvPicPr>
          <p:cNvPr id="43012" name="Picture 4" descr="http://www.staratel.com/pictures/ruspaint/big/305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429000"/>
            <a:ext cx="2571735" cy="32146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500702"/>
            <a:ext cx="328611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/>
              <a:t>Юрский читает отрывок из </a:t>
            </a:r>
          </a:p>
          <a:p>
            <a:pPr>
              <a:spcBef>
                <a:spcPct val="50000"/>
              </a:spcBef>
            </a:pPr>
            <a:r>
              <a:rPr lang="ru-RU" b="1" i="1" dirty="0" smtClean="0"/>
              <a:t>1 главы романа «Евгений Онегин»</a:t>
            </a:r>
            <a:endParaRPr lang="ru-RU" b="1" i="1" dirty="0"/>
          </a:p>
        </p:txBody>
      </p:sp>
      <p:pic>
        <p:nvPicPr>
          <p:cNvPr id="9" name="Пушкин ЕО 1 глава конец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42844" y="3786190"/>
            <a:ext cx="2333620" cy="1500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Ответим на вопросы урока: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357298"/>
            <a:ext cx="5829312" cy="478634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b="1" dirty="0" smtClean="0"/>
              <a:t>Почему Пушкин описывает только один день героя?</a:t>
            </a:r>
          </a:p>
          <a:p>
            <a:pPr eaLnBrk="1" hangingPunct="1">
              <a:buNone/>
            </a:pPr>
            <a:r>
              <a:rPr lang="ru-RU" sz="2000" b="1" dirty="0" smtClean="0"/>
              <a:t>Ответ дан в тексте: </a:t>
            </a:r>
          </a:p>
          <a:p>
            <a:pPr eaLnBrk="1" hangingPunct="1">
              <a:buFontTx/>
              <a:buNone/>
            </a:pPr>
            <a:r>
              <a:rPr lang="ru-RU" sz="1800" b="1" i="1" dirty="0" smtClean="0"/>
              <a:t>                                         «Проснётся за полдень, и снова</a:t>
            </a:r>
          </a:p>
          <a:p>
            <a:pPr eaLnBrk="1" hangingPunct="1">
              <a:buFontTx/>
              <a:buNone/>
            </a:pPr>
            <a:r>
              <a:rPr lang="ru-RU" sz="1800" b="1" i="1" dirty="0" smtClean="0"/>
              <a:t>                                            До утра жизнь его готова,</a:t>
            </a:r>
          </a:p>
          <a:p>
            <a:pPr eaLnBrk="1" hangingPunct="1">
              <a:buFontTx/>
              <a:buNone/>
            </a:pPr>
            <a:r>
              <a:rPr lang="ru-RU" sz="1800" b="1" i="1" dirty="0" smtClean="0"/>
              <a:t>                                           </a:t>
            </a:r>
            <a:r>
              <a:rPr lang="ru-RU" sz="1800" b="1" i="1" u="sng" dirty="0" smtClean="0">
                <a:solidFill>
                  <a:schemeClr val="accent2">
                    <a:lumMod val="75000"/>
                  </a:schemeClr>
                </a:solidFill>
              </a:rPr>
              <a:t>Однообразна и пестра,</a:t>
            </a:r>
          </a:p>
          <a:p>
            <a:pPr eaLnBrk="1" hangingPunct="1">
              <a:buFontTx/>
              <a:buNone/>
            </a:pPr>
            <a:r>
              <a:rPr lang="ru-RU" sz="1800" b="1" i="1" dirty="0" smtClean="0"/>
              <a:t>                                           И завтра то же, что вчера.»</a:t>
            </a:r>
          </a:p>
          <a:p>
            <a:pPr>
              <a:lnSpc>
                <a:spcPct val="90000"/>
              </a:lnSpc>
            </a:pPr>
            <a:r>
              <a:rPr lang="ru-RU" sz="1800" b="1" dirty="0" smtClean="0"/>
              <a:t>Из чего складывается этот день?</a:t>
            </a:r>
          </a:p>
          <a:p>
            <a:pPr>
              <a:lnSpc>
                <a:spcPct val="90000"/>
              </a:lnSpc>
              <a:buNone/>
            </a:pPr>
            <a:r>
              <a:rPr lang="ru-RU" sz="1800" b="1" dirty="0" smtClean="0"/>
              <a:t>Бульвар, ресторан, театр, бал – праздная жизнь.</a:t>
            </a:r>
          </a:p>
          <a:p>
            <a:pPr>
              <a:lnSpc>
                <a:spcPct val="90000"/>
              </a:lnSpc>
              <a:buNone/>
            </a:pPr>
            <a:endParaRPr lang="ru-RU" sz="1800" b="1" dirty="0" smtClean="0"/>
          </a:p>
          <a:p>
            <a:pPr>
              <a:lnSpc>
                <a:spcPct val="90000"/>
              </a:lnSpc>
            </a:pPr>
            <a:r>
              <a:rPr lang="ru-RU" sz="1800" b="1" dirty="0" smtClean="0"/>
              <a:t>Почему автор всюду сопровождает героя и при этом не подвержен хандре?</a:t>
            </a:r>
          </a:p>
          <a:p>
            <a:pPr>
              <a:lnSpc>
                <a:spcPct val="90000"/>
              </a:lnSpc>
            </a:pPr>
            <a:endParaRPr lang="ru-RU" sz="1800" b="1" dirty="0" smtClean="0"/>
          </a:p>
          <a:p>
            <a:pPr>
              <a:lnSpc>
                <a:spcPct val="90000"/>
              </a:lnSpc>
              <a:buNone/>
            </a:pPr>
            <a:r>
              <a:rPr lang="ru-RU" sz="1800" b="1" dirty="0" smtClean="0"/>
              <a:t>Автор - творческий человек, его день занят не только развлечениями, он и упорным трудом, мыслями</a:t>
            </a:r>
          </a:p>
          <a:p>
            <a:pPr eaLnBrk="1" hangingPunct="1">
              <a:buFontTx/>
              <a:buNone/>
            </a:pPr>
            <a:endParaRPr lang="ru-RU" sz="1800" b="1" i="1" dirty="0" smtClean="0"/>
          </a:p>
        </p:txBody>
      </p:sp>
      <p:pic>
        <p:nvPicPr>
          <p:cNvPr id="45058" name="Picture 2" descr="http://im4-tub-ru.yandex.net/i?id=72912077-4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736"/>
            <a:ext cx="2571768" cy="45720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071942"/>
            <a:ext cx="5572164" cy="5000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500306"/>
            <a:ext cx="5572164" cy="121444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357826"/>
            <a:ext cx="5572164" cy="64294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5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5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Проверим работу на уроке</a:t>
            </a:r>
          </a:p>
        </p:txBody>
      </p:sp>
      <p:graphicFrame>
        <p:nvGraphicFramePr>
          <p:cNvPr id="35888" name="Group 48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229600" cy="542734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Вопросы сравнения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Онегин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Автор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Отношение к мнению света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«Боясь ревнивых осуждений»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«Не мысля гордый свет забавить»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Отношение к женщинам и любви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«Наука страсти нежной», «волочился как-нибудь»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Продолжает восхищаться женской красотой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Отношение к искусству, театру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«Отворотился и зевнул…»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«Волшебный край!»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Отношение к труду, творчеству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«Упорный труд ему был тошен»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Пушкин – творец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 Отношение к природе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«На третий роща, холм и поле его не радовали боле»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«Я был рождён для жизни мирной, для деревенской тишины…»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ngdaily.ru/uploads/posts/2010-10/1288191618_12eadbfc6b90671729f33ac68123ff38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928670"/>
            <a:ext cx="7015154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Роман в стихах «Евгений Онегин». Своеобразие жанра  и композиции романа в стихах.  </a:t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Единство эпического и лирического начал.</a:t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</a:rPr>
              <a:t>Анализ первой главы.   День Онегина.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im7-tub-ru.yandex.net/i?id=132785654-6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08" cy="2428868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857356" y="1225689"/>
            <a:ext cx="692948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Цели и задача урока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ea typeface="Arial Unicode MS" pitchFamily="34" charset="-128"/>
              <a:cs typeface="Times New Roman" pitchFamily="18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введение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понятия «реализм»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обзор содержания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романа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 познакомить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с историей создания романа А.С.Пушкина «Евгений Онегин»;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выявляя первичное читательское восприятие, указать на новаторский характер реалистического романа;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выявить главные сюжетно-композиционные особенности романа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проследив жизнь героя в течение одного дня, понять причины его разочарования и увидеть, в чём автор сочувствует своему герою и в чём противостоит ему;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учить  анализу  лиро-эпического произведения.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формировать навыки синтеза и анализа литературно-художественного материала.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Учить школьников чувствовать и любить поэтическое слово; возбудить интерес учеников к роману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stua.net/userfiles/2766cc58f317fe916d241c7392d55c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создания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Время создания романа – май 1823 – октябрь 1831 года. Завершив работу над «Евгением Онегиным», поэт набросал общий план издания, отметив основные даты и «географию» работы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214554"/>
            <a:ext cx="81439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Часть первая Предисловие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I песнь - Хандра – Кишинёв, Одесса</a:t>
            </a:r>
            <a:br>
              <a:rPr lang="ru-RU" b="1" dirty="0" smtClean="0"/>
            </a:br>
            <a:r>
              <a:rPr lang="ru-RU" b="1" dirty="0" smtClean="0"/>
              <a:t>II – Поэт - Одесса 1824</a:t>
            </a:r>
            <a:br>
              <a:rPr lang="ru-RU" b="1" dirty="0" smtClean="0"/>
            </a:br>
            <a:r>
              <a:rPr lang="ru-RU" b="1" dirty="0" smtClean="0"/>
              <a:t>III – Барышня - Одесса, Михайловское 1824</a:t>
            </a:r>
          </a:p>
          <a:p>
            <a:r>
              <a:rPr lang="ru-RU" b="1" dirty="0" smtClean="0"/>
              <a:t>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Часть вторая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IV песнь - Деревня - Михайловское 1825</a:t>
            </a:r>
            <a:br>
              <a:rPr lang="ru-RU" b="1" dirty="0" smtClean="0"/>
            </a:br>
            <a:r>
              <a:rPr lang="ru-RU" b="1" dirty="0" smtClean="0"/>
              <a:t>V – Про </a:t>
            </a:r>
            <a:r>
              <a:rPr lang="ru-RU" b="1" dirty="0" err="1" smtClean="0"/>
              <a:t>имянины</a:t>
            </a:r>
            <a:r>
              <a:rPr lang="ru-RU" b="1" dirty="0" smtClean="0"/>
              <a:t> - Михайловское 1825,26</a:t>
            </a:r>
            <a:br>
              <a:rPr lang="ru-RU" b="1" dirty="0" smtClean="0"/>
            </a:br>
            <a:r>
              <a:rPr lang="ru-RU" b="1" dirty="0" smtClean="0"/>
              <a:t>VI – Поединок – Михайловское 1826</a:t>
            </a:r>
          </a:p>
          <a:p>
            <a:r>
              <a:rPr lang="ru-RU" b="1" dirty="0" smtClean="0"/>
              <a:t>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Часть третья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VII песнь - Москва - Михайловское, Петербург, Малинники,1827,28</a:t>
            </a:r>
            <a:br>
              <a:rPr lang="ru-RU" b="1" dirty="0" smtClean="0"/>
            </a:br>
            <a:r>
              <a:rPr lang="ru-RU" b="1" dirty="0" smtClean="0"/>
              <a:t>VIII – Странствие - Москва, Павловск 1829 Болдино</a:t>
            </a:r>
            <a:br>
              <a:rPr lang="ru-RU" b="1" dirty="0" smtClean="0"/>
            </a:br>
            <a:r>
              <a:rPr lang="ru-RU" b="1" dirty="0" smtClean="0"/>
              <a:t>IX – Большой свет – Болдино</a:t>
            </a:r>
          </a:p>
          <a:p>
            <a:r>
              <a:rPr lang="ru-RU" b="1" dirty="0" smtClean="0"/>
              <a:t>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Примечания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1823 год Кишинёв – 1830 год 25 сентября Болдино 26 сентября</a:t>
            </a:r>
          </a:p>
          <a:p>
            <a:r>
              <a:rPr lang="ru-RU" b="1" dirty="0" smtClean="0"/>
              <a:t>7 </a:t>
            </a:r>
            <a:r>
              <a:rPr lang="ru-RU" b="1" smtClean="0"/>
              <a:t>лет  4 </a:t>
            </a:r>
            <a:r>
              <a:rPr lang="ru-RU" b="1" dirty="0" smtClean="0"/>
              <a:t>месяца 17 дней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357166"/>
            <a:ext cx="77867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Жанр –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роман в стихах</a:t>
            </a:r>
            <a:r>
              <a:rPr lang="ru-RU" sz="2400" b="1" dirty="0" smtClean="0">
                <a:latin typeface="Bookman Old Style" pitchFamily="18" charset="0"/>
              </a:rPr>
              <a:t>,    </a:t>
            </a:r>
          </a:p>
          <a:p>
            <a:r>
              <a:rPr lang="ru-RU" sz="2400" b="1" dirty="0" smtClean="0">
                <a:latin typeface="Bookman Old Style" pitchFamily="18" charset="0"/>
              </a:rPr>
              <a:t>то есть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лиро-эпическое произведение.</a:t>
            </a:r>
            <a:r>
              <a:rPr lang="ru-RU" sz="2400" b="1" dirty="0" smtClean="0">
                <a:latin typeface="Bookman Old Style" pitchFamily="18" charset="0"/>
              </a:rPr>
              <a:t> </a:t>
            </a:r>
          </a:p>
          <a:p>
            <a:endParaRPr lang="ru-RU" b="1" dirty="0" smtClean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itchFamily="18" charset="0"/>
              </a:rPr>
              <a:t>           Лиро-эпический жанр произведения предполагает переплетение двух сюжетов:</a:t>
            </a:r>
          </a:p>
          <a:p>
            <a:endParaRPr lang="ru-RU" sz="24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эпического,  </a:t>
            </a:r>
            <a:r>
              <a:rPr lang="ru-RU" sz="2400" b="1" dirty="0" smtClean="0">
                <a:latin typeface="Bookman Old Style" pitchFamily="18" charset="0"/>
              </a:rPr>
              <a:t>главные герои которого Онегин и Татьяна,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лирического,  </a:t>
            </a:r>
            <a:r>
              <a:rPr lang="ru-RU" sz="2400" b="1" dirty="0" smtClean="0">
                <a:latin typeface="Bookman Old Style" pitchFamily="18" charset="0"/>
              </a:rPr>
              <a:t>где главный герой – персонаж, именуемый Автором, т.е. лирический герой романа.</a:t>
            </a:r>
            <a:br>
              <a:rPr lang="ru-RU" sz="2400" b="1" dirty="0" smtClean="0">
                <a:latin typeface="Bookman Old Style" pitchFamily="18" charset="0"/>
              </a:rPr>
            </a:br>
            <a:endParaRPr lang="ru-RU" sz="2400" b="1" dirty="0" smtClean="0">
              <a:latin typeface="Bookman Old Style" pitchFamily="18" charset="0"/>
            </a:endParaRPr>
          </a:p>
          <a:p>
            <a:r>
              <a:rPr lang="ru-RU" sz="2400" b="1" dirty="0" smtClean="0">
                <a:latin typeface="Bookman Old Style" pitchFamily="18" charset="0"/>
              </a:rPr>
              <a:t>      Онегин, Татьяна и Автор – центральные в образной системе произведения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Композиция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71546"/>
            <a:ext cx="79296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Глава 1</a:t>
            </a:r>
            <a:r>
              <a:rPr lang="ru-RU" dirty="0" smtClean="0">
                <a:latin typeface="Bookman Old Style" pitchFamily="18" charset="0"/>
              </a:rPr>
              <a:t> – развернутая экспозиция.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Глава 2 </a:t>
            </a:r>
            <a:r>
              <a:rPr lang="ru-RU" dirty="0" smtClean="0">
                <a:latin typeface="Bookman Old Style" pitchFamily="18" charset="0"/>
              </a:rPr>
              <a:t>– завязка II сюжетной линии (знакомство Онегина с Ленским).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Глава 3 </a:t>
            </a:r>
            <a:r>
              <a:rPr lang="ru-RU" dirty="0" smtClean="0">
                <a:latin typeface="Bookman Old Style" pitchFamily="18" charset="0"/>
              </a:rPr>
              <a:t>– завязка I сюжетной линии (знакомство Онегина с Татьяной).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Глава 6 </a:t>
            </a:r>
            <a:r>
              <a:rPr lang="ru-RU" dirty="0" smtClean="0">
                <a:latin typeface="Bookman Old Style" pitchFamily="18" charset="0"/>
              </a:rPr>
              <a:t>– дуэль (кульминация и развязка II сюжетной линии). 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Bookman Old Style" pitchFamily="18" charset="0"/>
              </a:rPr>
              <a:t>Глава 8 </a:t>
            </a:r>
            <a:r>
              <a:rPr lang="ru-RU" dirty="0" smtClean="0">
                <a:latin typeface="Bookman Old Style" pitchFamily="18" charset="0"/>
              </a:rPr>
              <a:t>– развязка I сюжетной линии. 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Открытость романа – важная композиционная особенность. </a:t>
            </a:r>
          </a:p>
          <a:p>
            <a:r>
              <a:rPr lang="ru-RU" dirty="0" smtClean="0">
                <a:latin typeface="Bookman Old Style" pitchFamily="18" charset="0"/>
              </a:rPr>
              <a:t>Необычность развязки в отсутствии определенности: </a:t>
            </a:r>
          </a:p>
          <a:p>
            <a:r>
              <a:rPr lang="ru-RU" dirty="0" smtClean="0">
                <a:latin typeface="Bookman Old Style" pitchFamily="18" charset="0"/>
              </a:rPr>
              <a:t>– </a:t>
            </a:r>
            <a:r>
              <a:rPr lang="ru-RU" b="1" dirty="0" smtClean="0">
                <a:latin typeface="Bookman Old Style" pitchFamily="18" charset="0"/>
              </a:rPr>
              <a:t>Два пути Ленского:      </a:t>
            </a:r>
            <a:r>
              <a:rPr lang="ru-RU" dirty="0" smtClean="0">
                <a:latin typeface="Bookman Old Style" pitchFamily="18" charset="0"/>
              </a:rPr>
              <a:t>«Быть может, он для блага мира </a:t>
            </a:r>
          </a:p>
          <a:p>
            <a:r>
              <a:rPr lang="ru-RU" dirty="0" smtClean="0">
                <a:latin typeface="Bookman Old Style" pitchFamily="18" charset="0"/>
              </a:rPr>
              <a:t>                                           Иль хоть для славы был рожден… </a:t>
            </a:r>
          </a:p>
          <a:p>
            <a:r>
              <a:rPr lang="ru-RU" dirty="0" smtClean="0">
                <a:latin typeface="Bookman Old Style" pitchFamily="18" charset="0"/>
              </a:rPr>
              <a:t>                                           А может быть и то: поэта </a:t>
            </a:r>
          </a:p>
          <a:p>
            <a:r>
              <a:rPr lang="ru-RU" dirty="0" smtClean="0">
                <a:latin typeface="Bookman Old Style" pitchFamily="18" charset="0"/>
              </a:rPr>
              <a:t>                                           Обыкновенный ждал удел…» 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– </a:t>
            </a:r>
            <a:r>
              <a:rPr lang="ru-RU" b="1" dirty="0" smtClean="0">
                <a:latin typeface="Bookman Old Style" pitchFamily="18" charset="0"/>
              </a:rPr>
              <a:t>Развязка I линии</a:t>
            </a:r>
            <a:r>
              <a:rPr lang="ru-RU" dirty="0" smtClean="0">
                <a:latin typeface="Bookman Old Style" pitchFamily="18" charset="0"/>
              </a:rPr>
              <a:t>:      «И здесь героя моего, </a:t>
            </a:r>
          </a:p>
          <a:p>
            <a:r>
              <a:rPr lang="ru-RU" dirty="0" smtClean="0">
                <a:latin typeface="Bookman Old Style" pitchFamily="18" charset="0"/>
              </a:rPr>
              <a:t>                                       В минуту, злую для него, </a:t>
            </a:r>
          </a:p>
          <a:p>
            <a:r>
              <a:rPr lang="ru-RU" dirty="0" smtClean="0">
                <a:latin typeface="Bookman Old Style" pitchFamily="18" charset="0"/>
              </a:rPr>
              <a:t>                                       Читатель, мы теперь оставим, </a:t>
            </a:r>
          </a:p>
          <a:p>
            <a:r>
              <a:rPr lang="ru-RU" dirty="0" smtClean="0">
                <a:latin typeface="Bookman Old Style" pitchFamily="18" charset="0"/>
              </a:rPr>
              <a:t>                                       На долго… на всегда»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71504"/>
          </a:xfrm>
        </p:spPr>
        <p:txBody>
          <a:bodyPr>
            <a:noAutofit/>
          </a:bodyPr>
          <a:lstStyle/>
          <a:p>
            <a:r>
              <a:rPr lang="ru-RU" sz="3200" dirty="0" smtClean="0"/>
              <a:t>Основной принцип организации романа – </a:t>
            </a:r>
            <a:r>
              <a:rPr lang="ru-RU" sz="3200" dirty="0" smtClean="0">
                <a:solidFill>
                  <a:srgbClr val="FF0000"/>
                </a:solidFill>
              </a:rPr>
              <a:t>симметрия (зеркальность) и параллелизм.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5934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Bookman Old Style" pitchFamily="18" charset="0"/>
              </a:rPr>
              <a:t>Симметрия выражается в повторении одной сюжетной ситуации                               в 3 и 8 главах: встреча – письмо – объяснение.</a:t>
            </a:r>
          </a:p>
          <a:p>
            <a:pPr algn="r"/>
            <a:r>
              <a:rPr lang="ru-RU" b="1" dirty="0" smtClean="0">
                <a:latin typeface="Bookman Old Style" pitchFamily="18" charset="0"/>
              </a:rPr>
              <a:t> </a:t>
            </a:r>
          </a:p>
          <a:p>
            <a:r>
              <a:rPr lang="ru-RU" b="1" dirty="0" smtClean="0">
                <a:latin typeface="Bookman Old Style" pitchFamily="18" charset="0"/>
              </a:rPr>
              <a:t>– Два письма, композиция которых параллельна, – ожидание ответа – реакция адресата – два объяснения. </a:t>
            </a:r>
          </a:p>
          <a:p>
            <a:endParaRPr lang="ru-RU" b="1" dirty="0" smtClean="0">
              <a:latin typeface="Bookman Old Style" pitchFamily="18" charset="0"/>
            </a:endParaRPr>
          </a:p>
          <a:p>
            <a:r>
              <a:rPr lang="ru-RU" b="1" dirty="0" smtClean="0">
                <a:latin typeface="Bookman Old Style" pitchFamily="18" charset="0"/>
              </a:rPr>
              <a:t>– Петербург играет обрамляющую роль (появляется в 1 и 8 главах). </a:t>
            </a:r>
          </a:p>
          <a:p>
            <a:endParaRPr lang="ru-RU" b="1" dirty="0" smtClean="0">
              <a:latin typeface="Bookman Old Style" pitchFamily="18" charset="0"/>
            </a:endParaRPr>
          </a:p>
          <a:p>
            <a:r>
              <a:rPr lang="ru-RU" b="1" dirty="0" smtClean="0">
                <a:latin typeface="Bookman Old Style" pitchFamily="18" charset="0"/>
              </a:rPr>
              <a:t>– Ось симметрии – сон Татьяны (глава 5).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636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Антитеза частей романа связана преимущественно с раскрытием того или иного образа: </a:t>
            </a:r>
          </a:p>
          <a:p>
            <a:r>
              <a:rPr lang="ru-RU" b="1" dirty="0" smtClean="0">
                <a:latin typeface="Bookman Old Style" pitchFamily="18" charset="0"/>
              </a:rPr>
              <a:t>Глава 1 – Петербург – жизнь Онегина. </a:t>
            </a:r>
          </a:p>
          <a:p>
            <a:r>
              <a:rPr lang="ru-RU" b="1" dirty="0" smtClean="0">
                <a:latin typeface="Bookman Old Style" pitchFamily="18" charset="0"/>
              </a:rPr>
              <a:t>Глава 2 – деревня – жизнь Татьяны.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Система образов романа «Евгений Онегин».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0"/>
            <a:ext cx="86439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Драматические судьбы героев отражают судьбы лучших людей пушкинского времени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1428736"/>
            <a:ext cx="566263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В центре системы художественных образов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857364"/>
            <a:ext cx="1190167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Онегин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1857364"/>
            <a:ext cx="95641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Татьяна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1928802"/>
            <a:ext cx="109196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Ленский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643182"/>
            <a:ext cx="71438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Представляют</a:t>
            </a:r>
            <a:r>
              <a:rPr lang="ru-RU" b="1" dirty="0" smtClean="0">
                <a:solidFill>
                  <a:prstClr val="black"/>
                </a:solidFill>
              </a:rPr>
              <a:t> определенную категорию общества </a:t>
            </a:r>
            <a:endParaRPr lang="ru-RU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1250133" y="2393149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071934" y="242886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2"/>
          </p:cNvCxnSpPr>
          <p:nvPr/>
        </p:nvCxnSpPr>
        <p:spPr>
          <a:xfrm rot="16200000" flipH="1">
            <a:off x="7029920" y="2457898"/>
            <a:ext cx="345050" cy="255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00034" y="3357562"/>
            <a:ext cx="172617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«Высший свет»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786050" y="3357562"/>
            <a:ext cx="328614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Патриархальное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дворянство 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43702" y="3357562"/>
            <a:ext cx="164307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Дворянство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57290" y="4071942"/>
            <a:ext cx="651671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Являются образцами определенного нравственного, духовного, литературного типа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28596" y="5143512"/>
            <a:ext cx="2286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«Лишний человек»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71802" y="5143512"/>
            <a:ext cx="267653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Идеал «русской души»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29322" y="5143512"/>
            <a:ext cx="297659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«Романтическое сознание» 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1500960" y="499984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4215604" y="499984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7216000" y="499984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7144562" y="321389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4215604" y="321389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1286646" y="321389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1 глава</a:t>
            </a:r>
            <a:r>
              <a:rPr lang="ru-RU" sz="2400" dirty="0" smtClean="0"/>
              <a:t>.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День Онегина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«И жить торопится и чувствовать спешит...» </a:t>
            </a:r>
            <a:b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                                                                   кн. Вяземский.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2400" i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85926"/>
            <a:ext cx="4857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Bookman Old Style" pitchFamily="18" charset="0"/>
              </a:rPr>
              <a:t>Почему Пушкин рисует в этой главе лишь один день из жизни героя?</a:t>
            </a:r>
          </a:p>
          <a:p>
            <a:pPr marL="342900" indent="-342900">
              <a:buFont typeface="+mj-lt"/>
              <a:buAutoNum type="arabicPeriod"/>
            </a:pPr>
            <a:endParaRPr lang="ru-RU" b="1" dirty="0" smtClean="0"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Bookman Old Style" pitchFamily="18" charset="0"/>
              </a:rPr>
              <a:t>Из чего складывается этот день?</a:t>
            </a:r>
          </a:p>
          <a:p>
            <a:pPr marL="342900" indent="-342900">
              <a:buFont typeface="+mj-lt"/>
              <a:buAutoNum type="arabicPeriod"/>
            </a:pPr>
            <a:endParaRPr lang="ru-RU" b="1" dirty="0" smtClean="0">
              <a:latin typeface="Bookman Old Style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Bookman Old Style" pitchFamily="18" charset="0"/>
              </a:rPr>
              <a:t>Почему автор всюду сопровождает героя и при этом не подвержен хандре?</a:t>
            </a:r>
          </a:p>
        </p:txBody>
      </p:sp>
      <p:pic>
        <p:nvPicPr>
          <p:cNvPr id="19458" name="Picture 2" descr="http://school.xvatit.com/images/7/77/Evgeny_Onegin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428752"/>
            <a:ext cx="3428992" cy="542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952</Words>
  <Application>Microsoft Office PowerPoint</Application>
  <PresentationFormat>Экран (4:3)</PresentationFormat>
  <Paragraphs>157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 Роман в стихах «Евгений Онегин». Своеобразие жанра  и композиции романа в стихах.   Единство эпического и лирического начал. Анализ первой главы.   День Онегина.   </vt:lpstr>
      <vt:lpstr>История создания</vt:lpstr>
      <vt:lpstr>Презентация PowerPoint</vt:lpstr>
      <vt:lpstr>Композиция</vt:lpstr>
      <vt:lpstr>Основной принцип организации романа – симметрия (зеркальность) и параллелизм. </vt:lpstr>
      <vt:lpstr>Система образов романа «Евгений Онегин». </vt:lpstr>
      <vt:lpstr>1 глава. День Онегина  «И жить торопится и чувствовать спешит...»                                                                      кн. Вяземский. </vt:lpstr>
      <vt:lpstr>Презентация PowerPoint</vt:lpstr>
      <vt:lpstr>Презентация PowerPoint</vt:lpstr>
      <vt:lpstr>Петербург. Панорама Невского проспекта </vt:lpstr>
      <vt:lpstr>Проследим за «маршрутом» Онегина</vt:lpstr>
      <vt:lpstr>«К Таlon помчался он…» (строфы 15-16)</vt:lpstr>
      <vt:lpstr>Презентация PowerPoint</vt:lpstr>
      <vt:lpstr>На балу   (строфы 27-28, 33-34)</vt:lpstr>
      <vt:lpstr>Ответим на вопросы урока:</vt:lpstr>
      <vt:lpstr>Проверим работу на уроке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</cp:revision>
  <dcterms:created xsi:type="dcterms:W3CDTF">2013-10-24T16:32:08Z</dcterms:created>
  <dcterms:modified xsi:type="dcterms:W3CDTF">2013-11-25T18:46:24Z</dcterms:modified>
</cp:coreProperties>
</file>