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2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74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D9DB4-5686-4EBB-8685-DF1426583D0E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7CAC-650C-4BE3-9DE2-35928CB2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63FD5F-668B-402E-A7A0-7BCEEC1E644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3324C-73F1-41E6-A353-8CA2B006D81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7EC8-78F0-47BC-8470-B891B059CC5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085A-F231-4665-A5DA-E4FF9F35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nifelife.ru/forum/download/file.php?id=1817&amp;mode=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remontinfo.ru/images/2013/08/paint_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2h5oh.ucoz.ru/_ph/3/2/189469060.jpg" TargetMode="External"/><Relationship Id="rId7" Type="http://schemas.openxmlformats.org/officeDocument/2006/relationships/hyperlink" Target="http://www.astrobio.net/images/galleryimages_images/Gallery_Image_8813.jpg" TargetMode="External"/><Relationship Id="rId2" Type="http://schemas.openxmlformats.org/officeDocument/2006/relationships/hyperlink" Target="http://cdn.imhonet.ru/0/tmp_user_files/74/dd/74ddccdfe39108ffd5846b015f18e54d/xlarge/62a5c0750132da780670cc4bcdd3777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alogmineralov.ru/pic/2008/115445291008.jpg" TargetMode="External"/><Relationship Id="rId5" Type="http://schemas.openxmlformats.org/officeDocument/2006/relationships/hyperlink" Target="http://knifelife.ru/forum/download/file.php?id=1817&amp;mode=view" TargetMode="External"/><Relationship Id="rId4" Type="http://schemas.openxmlformats.org/officeDocument/2006/relationships/hyperlink" Target="http://www.mednow.ru/pictures/pressa_138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B%D0%B8%D0%BC%D0%BE%D0%BD%D0%B8%D1%82" TargetMode="External"/><Relationship Id="rId7" Type="http://schemas.openxmlformats.org/officeDocument/2006/relationships/hyperlink" Target="http://www.7granei.ru/file/57283.jpg" TargetMode="External"/><Relationship Id="rId2" Type="http://schemas.openxmlformats.org/officeDocument/2006/relationships/hyperlink" Target="http://ru.wikipedia.org/wiki/%D0%9C%D0%B0%D0%B3%D0%BD%D0%B5%D1%82%D0%B8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kabinetgeo.narod.ru/burgel_big.JPG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ru.wikipedia.org/wiki/%D0%93%D0%B5%D0%BC%D0%B0%D1%82%D0%B8%D1%82" TargetMode="External"/><Relationship Id="rId9" Type="http://schemas.openxmlformats.org/officeDocument/2006/relationships/hyperlink" Target="http://www.catalogmineralov.ru/pic/2008/11544529100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85786" y="21429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Соединения железа</a:t>
            </a:r>
            <a:endParaRPr lang="ru-RU" sz="6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760" y="5214950"/>
            <a:ext cx="62469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выполнили учителя химии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Попова С.А. ГБОУ СОШ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1465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Гершановская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Е.В. ГБОУ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СОШ № 880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dn.imhonet.ru/0/tmp_user_files/74/dd/74ddccdfe39108ffd5846b015f18e54d/xlarge/62a5c0750132da780670cc4bcdd377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537278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сохраненные данные 17"/>
          <p:cNvSpPr/>
          <p:nvPr/>
        </p:nvSpPr>
        <p:spPr>
          <a:xfrm rot="16200000">
            <a:off x="1600200" y="1981200"/>
            <a:ext cx="990600" cy="685800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rot="5400000">
            <a:off x="952500" y="1638300"/>
            <a:ext cx="1600200" cy="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5400000">
            <a:off x="1752601" y="1524000"/>
            <a:ext cx="1371600" cy="3175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сохраненные данные 21"/>
          <p:cNvSpPr/>
          <p:nvPr/>
        </p:nvSpPr>
        <p:spPr>
          <a:xfrm rot="16200000">
            <a:off x="6750844" y="1321594"/>
            <a:ext cx="1000125" cy="785813"/>
          </a:xfrm>
          <a:prstGeom prst="flowChartOnlineStorag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 rot="16200000">
            <a:off x="6786563" y="4572000"/>
            <a:ext cx="928687" cy="785813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Блок-схема: сохраненные данные 23"/>
          <p:cNvSpPr/>
          <p:nvPr/>
        </p:nvSpPr>
        <p:spPr>
          <a:xfrm rot="16200000">
            <a:off x="1600200" y="4953000"/>
            <a:ext cx="990600" cy="685800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 rot="5400000">
            <a:off x="1029494" y="4609306"/>
            <a:ext cx="14478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1677194" y="4647406"/>
            <a:ext cx="15240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8133637">
            <a:off x="1636713" y="36513"/>
            <a:ext cx="914400" cy="91440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Дуга 37"/>
          <p:cNvSpPr/>
          <p:nvPr/>
        </p:nvSpPr>
        <p:spPr>
          <a:xfrm rot="8133637">
            <a:off x="1636713" y="3084513"/>
            <a:ext cx="914400" cy="91440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сохраненные данные 38"/>
          <p:cNvSpPr/>
          <p:nvPr/>
        </p:nvSpPr>
        <p:spPr>
          <a:xfrm rot="16200000">
            <a:off x="4193382" y="3121818"/>
            <a:ext cx="1028700" cy="728663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2971800" y="2895600"/>
            <a:ext cx="914400" cy="914400"/>
          </a:xfrm>
          <a:prstGeom prst="mathPlu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" name="Скругленная соединительная линия 40"/>
          <p:cNvCxnSpPr/>
          <p:nvPr/>
        </p:nvCxnSpPr>
        <p:spPr>
          <a:xfrm rot="5400000">
            <a:off x="3582194" y="2742406"/>
            <a:ext cx="15240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 rot="5400000">
            <a:off x="4310857" y="2761456"/>
            <a:ext cx="1524000" cy="1587"/>
          </a:xfrm>
          <a:prstGeom prst="curvedConnector3">
            <a:avLst>
              <a:gd name="adj1" fmla="val 6272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5400000">
            <a:off x="6096794" y="1118394"/>
            <a:ext cx="15240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/>
          <p:nvPr/>
        </p:nvCxnSpPr>
        <p:spPr>
          <a:xfrm rot="5400000">
            <a:off x="6882607" y="1118394"/>
            <a:ext cx="1524000" cy="1587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5400000">
            <a:off x="6096794" y="4475956"/>
            <a:ext cx="15240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rot="5400000">
            <a:off x="6882607" y="4475956"/>
            <a:ext cx="1524000" cy="1587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 вправо 46"/>
          <p:cNvSpPr/>
          <p:nvPr/>
        </p:nvSpPr>
        <p:spPr>
          <a:xfrm rot="20220224">
            <a:off x="5196647" y="1360573"/>
            <a:ext cx="1588146" cy="533400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532862">
            <a:off x="5114909" y="4007029"/>
            <a:ext cx="1476375" cy="533400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00166" y="3000372"/>
            <a:ext cx="1285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676400" y="5943600"/>
            <a:ext cx="103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14813" y="4214813"/>
            <a:ext cx="1162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072198" y="2285992"/>
            <a:ext cx="28575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-осадок темно-зеленого цвета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995988" y="5473005"/>
            <a:ext cx="3148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осадок 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коричневого 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уга 26"/>
          <p:cNvSpPr/>
          <p:nvPr/>
        </p:nvSpPr>
        <p:spPr>
          <a:xfrm rot="7599436">
            <a:off x="6727825" y="-581025"/>
            <a:ext cx="831850" cy="11620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8133637">
            <a:off x="6731000" y="2795588"/>
            <a:ext cx="1039813" cy="1081087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7599436">
            <a:off x="4227562" y="1099633"/>
            <a:ext cx="831850" cy="11620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142852"/>
            <a:ext cx="8715405" cy="371165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Находят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широкое применение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соединения железа.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сульфат железа (III) используют при водоподготовке, оксиды и цианид железа служат пигментами при изготовлении красителей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cs typeface="Arial" charset="0"/>
              </a:rPr>
              <a:t> 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7170" name="Picture 2" descr="http://knifelife.ru/forum/download/file.php?id=1817&amp;mode=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143380"/>
            <a:ext cx="1470194" cy="2430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57818" y="4714884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Коагулянт при очистке воды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remontinfo.ru/images/2013/08/paint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72008"/>
            <a:ext cx="2681441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4429132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Краски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имеющие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основе соединения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857232"/>
            <a:ext cx="6000792" cy="5822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  железа нужны для пополнения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запасов железа в организме при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лечении железистой анемии т.е.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нехватки содержания железа.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Принимаемые  лекарственные средства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овышают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железа в организме, стимулируют кроветворение, регулируют окислительные реакции в организме.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 для образования гемоглобина-белка, связывающего кислород и транспортирующего его от легких ко всем органам и тканям организма.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857224" y="214290"/>
            <a:ext cx="4500594" cy="57888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еще….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0071188">
            <a:off x="5704708" y="451114"/>
            <a:ext cx="1194568" cy="1882782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7145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428868"/>
            <a:ext cx="2601750" cy="426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85720" y="142852"/>
            <a:ext cx="8501122" cy="160043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 Р О В Е Р Ь Т Е </a:t>
            </a:r>
            <a:b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Е Б 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8" y="2071688"/>
            <a:ext cx="8358187" cy="914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какими веществами будут реагировать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оба оксида -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72250" y="5214938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928688" y="5214938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714750" y="5214938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928688" y="3357563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572250" y="3357563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3714750" y="3357563"/>
            <a:ext cx="1857375" cy="128587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85720" y="142852"/>
            <a:ext cx="8501122" cy="160043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 Р О В Е Р Ь Т Е </a:t>
            </a:r>
            <a:b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Е Б Я</a:t>
            </a:r>
          </a:p>
        </p:txBody>
      </p:sp>
      <p:sp>
        <p:nvSpPr>
          <p:cNvPr id="3" name="Овал 2"/>
          <p:cNvSpPr/>
          <p:nvPr/>
        </p:nvSpPr>
        <p:spPr>
          <a:xfrm>
            <a:off x="357188" y="1857375"/>
            <a:ext cx="8358187" cy="135731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Дана соль : </a:t>
            </a:r>
            <a:r>
              <a:rPr lang="ru-RU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Сульфат железа (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III)</a:t>
            </a:r>
            <a:endParaRPr lang="ru-RU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какими веществами она реагирует?</a:t>
            </a:r>
          </a:p>
        </p:txBody>
      </p:sp>
      <p:sp>
        <p:nvSpPr>
          <p:cNvPr id="4" name="Табличка 3"/>
          <p:cNvSpPr/>
          <p:nvPr/>
        </p:nvSpPr>
        <p:spPr>
          <a:xfrm>
            <a:off x="500063" y="3357563"/>
            <a:ext cx="1857375" cy="1500187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715125" y="3357563"/>
            <a:ext cx="2000250" cy="1428750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571500" y="5143500"/>
            <a:ext cx="1714500" cy="1428750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6858000" y="5000625"/>
            <a:ext cx="1785938" cy="1428750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3643313" y="5072063"/>
            <a:ext cx="1785937" cy="1428750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571875" y="3357563"/>
            <a:ext cx="1857375" cy="1500187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Ссылки на источники информации и изображений: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Учебники  для 9 класса– авторы: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Г.Е. Рудзитис ,Ф  .Г. Фельдман и автор:  О.С.Габриелян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cdn.imhonet.ru/0/tmp_user_files/74/dd/74ddccdfe39108ffd5846b015f18e54d/xlarge/62a5c0750132da780670cc4bcdd3777d.jpg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http://c2h5oh.ucoz.ru/_</a:t>
            </a:r>
            <a:r>
              <a:rPr lang="en-US" dirty="0" smtClean="0">
                <a:hlinkClick r:id="rId3"/>
              </a:rPr>
              <a:t>ph/3/2/189469060.jpg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www.mednow.ru/pictures/pressa_1384.jpg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knifelife.ru/forum/download/file.php?id=1817&amp;mode=view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143380"/>
            <a:ext cx="900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www.catalogmineralov.ru/pic/2008/115445291008.jpg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78632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www.astrobio.net/images/galleryimages_images/Gallery_Image_8813.jpg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714356"/>
            <a:ext cx="2571768" cy="18581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85720" y="5072074"/>
            <a:ext cx="8501065" cy="153193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(+2) (+3)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растворимые и нерастворимые: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Fe(NO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FeCL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Fe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9933FF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85720" y="2786058"/>
            <a:ext cx="3643308" cy="220724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оксиды: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214942" y="2786058"/>
            <a:ext cx="3714776" cy="220724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 rot="2400365">
            <a:off x="2514205" y="2008232"/>
            <a:ext cx="745742" cy="759235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51900">
            <a:off x="5569525" y="2145273"/>
            <a:ext cx="726563" cy="714254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2714620"/>
            <a:ext cx="733423" cy="2143130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5246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ru-RU" sz="3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железа это:</a:t>
            </a:r>
            <a:endParaRPr lang="ru-RU" sz="3600" b="1" i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857884" y="214290"/>
            <a:ext cx="1357322" cy="1500198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57188" y="2500313"/>
            <a:ext cx="7715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3200"/>
              <a:t> </a:t>
            </a:r>
            <a:r>
              <a:rPr lang="ru-RU" sz="7200"/>
              <a:t>                    </a:t>
            </a:r>
          </a:p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3455474">
            <a:off x="1730149" y="2077894"/>
            <a:ext cx="1365394" cy="376238"/>
          </a:xfrm>
          <a:prstGeom prst="rightArrow">
            <a:avLst>
              <a:gd name="adj1" fmla="val 6711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CC"/>
                </a:solidFill>
              </a:rPr>
              <a:t> 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7625" y="5429250"/>
            <a:ext cx="5072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магнитный железняк 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  <a:hlinkClick r:id="rId2" action="ppaction://hlinkfile" tooltip="Магнетит"/>
              </a:rPr>
              <a:t>магнетит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- Fe</a:t>
            </a:r>
            <a:r>
              <a:rPr lang="ru-RU" sz="2400" b="1" i="1" baseline="-25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до 72,4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% </a:t>
            </a:r>
            <a:r>
              <a:rPr lang="ru-RU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86063" y="214313"/>
            <a:ext cx="2428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бурый железняк  (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 tooltip="Лимонит"/>
              </a:rPr>
              <a:t>лимонит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*пН2О;</a:t>
            </a:r>
          </a:p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содержит до 65% 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286500" y="1828800"/>
            <a:ext cx="2857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красный железняк (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  <a:hlinkClick r:id="rId4" action="ppaction://hlinkfile" tooltip="Гематит"/>
              </a:rPr>
              <a:t>гематит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- Fe</a:t>
            </a:r>
            <a:r>
              <a:rPr lang="ru-RU" sz="2400" b="1" i="1" baseline="-25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содержит </a:t>
            </a:r>
          </a:p>
          <a:p>
            <a:r>
              <a:rPr lang="ru-RU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70 % </a:t>
            </a:r>
            <a:r>
              <a:rPr lang="ru-RU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Стрелка вправо 8"/>
          <p:cNvSpPr/>
          <p:nvPr/>
        </p:nvSpPr>
        <p:spPr>
          <a:xfrm rot="18561575">
            <a:off x="5167376" y="1851359"/>
            <a:ext cx="1470082" cy="4841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917491">
            <a:off x="6002327" y="4290550"/>
            <a:ext cx="484187" cy="10159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Picture 4" descr="http://www.kabinetgeo.narod.ru/burgel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214291"/>
            <a:ext cx="2077405" cy="15716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4" name="Picture 6" descr="http://www.7granei.ru/file/5728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14290"/>
            <a:ext cx="2234565" cy="16430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6" name="Picture 8" descr="http://www.catalogmineralov.ru/pic/2008/11544529100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786190"/>
            <a:ext cx="2143110" cy="2000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4313" y="5357813"/>
            <a:ext cx="3357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железный шпат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сидерит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FeCO</a:t>
            </a:r>
            <a:r>
              <a:rPr lang="en-US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содержит до 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ru-RU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429000"/>
            <a:ext cx="1928826" cy="19452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Стрелка вправо 14"/>
          <p:cNvSpPr/>
          <p:nvPr/>
        </p:nvSpPr>
        <p:spPr>
          <a:xfrm rot="8403361">
            <a:off x="2047516" y="4582852"/>
            <a:ext cx="1120009" cy="376237"/>
          </a:xfrm>
          <a:prstGeom prst="rightArrow">
            <a:avLst>
              <a:gd name="adj1" fmla="val 6711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7400" y="2286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распространенные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добываемые 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руды и минералы</a:t>
            </a:r>
            <a:endParaRPr lang="ru-RU" sz="3200" b="1" i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 animBg="1"/>
      <p:bldP spid="10" grpId="0" animBg="1"/>
      <p:bldP spid="13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28596" y="2071678"/>
            <a:ext cx="3643338" cy="214526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ОКСИДЫ</a:t>
            </a:r>
            <a:r>
              <a:rPr lang="ru-RU" sz="6000" b="1" i="1" dirty="0">
                <a:solidFill>
                  <a:srgbClr val="9933FF"/>
                </a:solidFill>
              </a:rPr>
              <a:t>     </a:t>
            </a:r>
          </a:p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ЖЕЛЕЗА</a:t>
            </a:r>
          </a:p>
        </p:txBody>
      </p:sp>
      <p:sp>
        <p:nvSpPr>
          <p:cNvPr id="3" name="Стрелка вверх 2"/>
          <p:cNvSpPr/>
          <p:nvPr/>
        </p:nvSpPr>
        <p:spPr>
          <a:xfrm rot="2457972">
            <a:off x="2786063" y="1357313"/>
            <a:ext cx="484187" cy="571500"/>
          </a:xfrm>
          <a:prstGeom prst="up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0" y="214313"/>
            <a:ext cx="5143500" cy="107156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основный оксид</a:t>
            </a:r>
          </a:p>
        </p:txBody>
      </p:sp>
      <p:sp>
        <p:nvSpPr>
          <p:cNvPr id="6" name="Стрелка вниз 5"/>
          <p:cNvSpPr/>
          <p:nvPr/>
        </p:nvSpPr>
        <p:spPr>
          <a:xfrm rot="19605052">
            <a:off x="2786063" y="4357688"/>
            <a:ext cx="484187" cy="571500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88" y="5143500"/>
            <a:ext cx="5715000" cy="15001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слабовыраженный </a:t>
            </a:r>
            <a:r>
              <a:rPr lang="ru-RU" sz="32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амфотерный</a:t>
            </a:r>
            <a:r>
              <a:rPr lang="ru-RU" sz="32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оксид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2857500"/>
            <a:ext cx="571500" cy="484188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5000625" y="1928813"/>
            <a:ext cx="3857625" cy="221456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смешанный оксид (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88" y="142875"/>
            <a:ext cx="8358187" cy="214312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 </a:t>
            </a:r>
            <a:r>
              <a:rPr lang="en-US" sz="24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endParaRPr lang="en-US" sz="2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Tx/>
              <a:buAutoNum type="arabicParenR"/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кислотами:</a:t>
            </a:r>
          </a:p>
          <a:p>
            <a:pPr marL="514350" indent="-514350" algn="ctr">
              <a:defRPr/>
            </a:pP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+ 2HCL=FeCL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514350" indent="-514350"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более активными металлами:</a:t>
            </a:r>
          </a:p>
          <a:p>
            <a:pPr marL="514350" indent="-514350"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3FeO + 2Al = 3Fe + Al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4214813"/>
            <a:ext cx="8572500" cy="24288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i="1" u="sng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u="sng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u="sng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 с кислотами: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 более активными металлами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+ 3Mg=3MgO +2Fe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2286000"/>
            <a:ext cx="8429625" cy="200025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i="1" u="sng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u="sng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кислотами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+ 8HCL=FeCL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+2FeCL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с более активными металлами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4Zn=4ZnO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+3Fe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857356" y="2071678"/>
            <a:ext cx="5214974" cy="214526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ГИДРОКСИДЫ</a:t>
            </a:r>
            <a:r>
              <a:rPr lang="ru-RU" sz="6000" b="1" i="1" dirty="0">
                <a:solidFill>
                  <a:srgbClr val="9933FF"/>
                </a:solidFill>
              </a:rPr>
              <a:t>   </a:t>
            </a:r>
          </a:p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214810" y="4357694"/>
            <a:ext cx="484187" cy="642937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214813" y="1285875"/>
            <a:ext cx="484187" cy="620713"/>
          </a:xfrm>
          <a:prstGeom prst="up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38" y="214313"/>
            <a:ext cx="7715250" cy="1000125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4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Fe(OH)</a:t>
            </a:r>
            <a:r>
              <a:rPr lang="en-US" sz="4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143512"/>
            <a:ext cx="8501062" cy="1500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Окисление:</a:t>
            </a:r>
          </a:p>
          <a:p>
            <a:pPr algn="ctr">
              <a:defRPr/>
            </a:pP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4Fe(OH)</a:t>
            </a:r>
            <a:r>
              <a:rPr lang="en-US" sz="36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36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+2H</a:t>
            </a:r>
            <a:r>
              <a:rPr lang="en-US" sz="36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O=4Fe(OH)</a:t>
            </a:r>
            <a:r>
              <a:rPr lang="en-US" sz="36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214290"/>
            <a:ext cx="9144000" cy="157161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гидроксидов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железа(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и(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III)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000240"/>
            <a:ext cx="3786246" cy="44291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обладает основными свойствами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Реагирует с кислотами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+ 2HCL = FeCL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 H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Разлагается при нагревании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9058" y="1928778"/>
            <a:ext cx="5072066" cy="47149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обладает слабовыраженными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амфотерными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свойствами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Реагирует с концентрированным раствором щелочи( при нагревании)</a:t>
            </a:r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+3NaOH=Na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Реагирует с кислотами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+ 3HCL = FeCL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Разлагается при нагревании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2Fe(OH)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Fe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649792">
            <a:off x="5158359" y="1573338"/>
            <a:ext cx="484632" cy="728339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293164">
            <a:off x="2683776" y="1532939"/>
            <a:ext cx="484632" cy="858701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000232" y="214290"/>
            <a:ext cx="4929222" cy="78319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Соли  железа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357438"/>
            <a:ext cx="7786688" cy="4143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Реагируют с щелочами: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+ 2NaOH= 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Реагируют с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активными металлами: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Mg= MgCL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Fe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Реагируют с другими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солями: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+ 3BaCL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=3BaSO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Реагируют с кислотами:</a:t>
            </a:r>
          </a:p>
          <a:p>
            <a:pPr algn="ctr">
              <a:defRPr/>
            </a:pP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+ 2HCl=FeCL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9063" y="1143000"/>
            <a:ext cx="912812" cy="977900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714512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85720" y="214290"/>
            <a:ext cx="8501122" cy="1464231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КАЧЕСТВЕННАЯ РЕАКЦИЯ НА Соли  железа (+2) и (+3)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8643937" cy="78581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Реакция со щелочью</a:t>
            </a:r>
          </a:p>
        </p:txBody>
      </p:sp>
      <p:sp>
        <p:nvSpPr>
          <p:cNvPr id="5" name="Стрелка вниз 4"/>
          <p:cNvSpPr/>
          <p:nvPr/>
        </p:nvSpPr>
        <p:spPr>
          <a:xfrm rot="2108187">
            <a:off x="2936875" y="2595563"/>
            <a:ext cx="484188" cy="1274762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868961">
            <a:off x="5191125" y="2684463"/>
            <a:ext cx="484188" cy="1211262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4071938"/>
            <a:ext cx="4357688" cy="257175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+ 2NaOH=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+2NaCL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+2CL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+ 2Na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+ 2Na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+ 2OH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+ 2OH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071938"/>
            <a:ext cx="4429125" cy="257175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+3KOH=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+3KCL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+3CL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+3K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+3OH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+3K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+3OH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+3OH</a:t>
            </a:r>
            <a:r>
              <a:rPr lang="en-US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=Fe(OH)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627</Words>
  <Application>Microsoft Office PowerPoint</Application>
  <PresentationFormat>Экран (4:3)</PresentationFormat>
  <Paragraphs>138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Дарья</cp:lastModifiedBy>
  <cp:revision>22</cp:revision>
  <dcterms:created xsi:type="dcterms:W3CDTF">2014-05-08T17:50:49Z</dcterms:created>
  <dcterms:modified xsi:type="dcterms:W3CDTF">2014-05-14T15:52:38Z</dcterms:modified>
</cp:coreProperties>
</file>